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  <p:sldMasterId id="2147484136" r:id="rId3"/>
  </p:sldMasterIdLst>
  <p:notesMasterIdLst>
    <p:notesMasterId r:id="rId19"/>
  </p:notesMasterIdLst>
  <p:handoutMasterIdLst>
    <p:handoutMasterId r:id="rId20"/>
  </p:handoutMasterIdLst>
  <p:sldIdLst>
    <p:sldId id="1408" r:id="rId4"/>
    <p:sldId id="1412" r:id="rId5"/>
    <p:sldId id="1409" r:id="rId6"/>
    <p:sldId id="1410" r:id="rId7"/>
    <p:sldId id="1413" r:id="rId8"/>
    <p:sldId id="1406" r:id="rId9"/>
    <p:sldId id="1405" r:id="rId10"/>
    <p:sldId id="1415" r:id="rId11"/>
    <p:sldId id="1414" r:id="rId12"/>
    <p:sldId id="1391" r:id="rId13"/>
    <p:sldId id="1387" r:id="rId14"/>
    <p:sldId id="1416" r:id="rId15"/>
    <p:sldId id="1383" r:id="rId16"/>
    <p:sldId id="1395" r:id="rId17"/>
    <p:sldId id="1418" r:id="rId18"/>
  </p:sldIdLst>
  <p:sldSz cx="9144000" cy="5143500" type="screen16x9"/>
  <p:notesSz cx="6742113" cy="9872663"/>
  <p:custDataLst>
    <p:tags r:id="rId21"/>
  </p:custDataLst>
  <p:defaultTextStyle>
    <a:defPPr>
      <a:defRPr lang="fr-FR"/>
    </a:defPPr>
    <a:lvl1pPr marL="0" algn="l" defTabSz="779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01" algn="l" defTabSz="779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02" algn="l" defTabSz="779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03" algn="l" defTabSz="779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405" algn="l" defTabSz="779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006" algn="l" defTabSz="779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607" algn="l" defTabSz="779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209" algn="l" defTabSz="779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810" algn="l" defTabSz="779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.Couton" initials="FCo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FFCCCC"/>
    <a:srgbClr val="FD101E"/>
    <a:srgbClr val="4F81BD"/>
    <a:srgbClr val="8064A2"/>
    <a:srgbClr val="9C0D16"/>
    <a:srgbClr val="FF0066"/>
    <a:srgbClr val="FF003B"/>
    <a:srgbClr val="5EA223"/>
    <a:srgbClr val="FF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2" autoAdjust="0"/>
    <p:restoredTop sz="96370" autoAdjust="0"/>
  </p:normalViewPr>
  <p:slideViewPr>
    <p:cSldViewPr snapToGrid="0">
      <p:cViewPr varScale="1">
        <p:scale>
          <a:sx n="151" d="100"/>
          <a:sy n="151" d="100"/>
        </p:scale>
        <p:origin x="756" y="126"/>
      </p:cViewPr>
      <p:guideLst>
        <p:guide orient="horz" pos="21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3924" y="-84"/>
      </p:cViewPr>
      <p:guideLst>
        <p:guide orient="horz" pos="3110"/>
        <p:guide pos="212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rcp00ppd0371\ACPP\Prod\PAR_Parc\ANA_Analyses\CO_Note_CODIR\2017_CODIR\05\BR%20fin%20de%20mois\201705_%20Note%20Business%20&#224;%20fin%20mai-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Répartition</a:t>
            </a:r>
            <a:r>
              <a:rPr lang="fr-FR" b="1" baseline="0"/>
              <a:t> des prochaines échéances du parc</a:t>
            </a:r>
            <a:endParaRPr lang="fr-FR" b="1"/>
          </a:p>
        </c:rich>
      </c:tx>
      <c:layout>
        <c:manualLayout>
          <c:xMode val="edge"/>
          <c:yMode val="edge"/>
          <c:x val="1.568546698666444E-2"/>
          <c:y val="6.0606060606060606E-3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3647612831631149E-2"/>
          <c:y val="0.10445144356955381"/>
          <c:w val="0.90116387039115586"/>
          <c:h val="0.70350011930326894"/>
        </c:manualLayout>
      </c:layout>
      <c:barChart>
        <c:barDir val="col"/>
        <c:grouping val="stacked"/>
        <c:varyColors val="0"/>
        <c:ser>
          <c:idx val="0"/>
          <c:order val="0"/>
          <c:tx>
            <c:v>SEUL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5"/>
              <c:pt idx="0">
                <c:v>201705</c:v>
              </c:pt>
              <c:pt idx="1">
                <c:v>201706</c:v>
              </c:pt>
              <c:pt idx="2">
                <c:v>201707</c:v>
              </c:pt>
              <c:pt idx="3">
                <c:v>201708</c:v>
              </c:pt>
              <c:pt idx="4">
                <c:v>201709</c:v>
              </c:pt>
              <c:pt idx="5">
                <c:v>201710</c:v>
              </c:pt>
              <c:pt idx="6">
                <c:v>201711</c:v>
              </c:pt>
              <c:pt idx="7">
                <c:v>201712</c:v>
              </c:pt>
              <c:pt idx="8">
                <c:v>201801</c:v>
              </c:pt>
              <c:pt idx="9">
                <c:v>201802</c:v>
              </c:pt>
              <c:pt idx="10">
                <c:v>201803</c:v>
              </c:pt>
              <c:pt idx="11">
                <c:v>201804</c:v>
              </c:pt>
              <c:pt idx="12">
                <c:v>201805</c:v>
              </c:pt>
              <c:pt idx="13">
                <c:v>201806</c:v>
              </c:pt>
              <c:pt idx="14">
                <c:v>201807</c:v>
              </c:pt>
              <c:pt idx="15">
                <c:v>201808</c:v>
              </c:pt>
              <c:pt idx="16">
                <c:v>201809</c:v>
              </c:pt>
              <c:pt idx="17">
                <c:v>201810</c:v>
              </c:pt>
              <c:pt idx="18">
                <c:v>201811</c:v>
              </c:pt>
              <c:pt idx="19">
                <c:v>201812</c:v>
              </c:pt>
              <c:pt idx="20">
                <c:v>201901</c:v>
              </c:pt>
              <c:pt idx="21">
                <c:v>201902</c:v>
              </c:pt>
              <c:pt idx="22">
                <c:v>201903</c:v>
              </c:pt>
              <c:pt idx="23">
                <c:v>201904</c:v>
              </c:pt>
              <c:pt idx="24">
                <c:v>201905</c:v>
              </c:pt>
            </c:strLit>
          </c:cat>
          <c:val>
            <c:numLit>
              <c:formatCode>General</c:formatCode>
              <c:ptCount val="25"/>
              <c:pt idx="0">
                <c:v>173726</c:v>
              </c:pt>
              <c:pt idx="1">
                <c:v>155263</c:v>
              </c:pt>
              <c:pt idx="2">
                <c:v>116398</c:v>
              </c:pt>
              <c:pt idx="3">
                <c:v>148841</c:v>
              </c:pt>
              <c:pt idx="4">
                <c:v>253785</c:v>
              </c:pt>
              <c:pt idx="5">
                <c:v>250751</c:v>
              </c:pt>
              <c:pt idx="6">
                <c:v>276057</c:v>
              </c:pt>
              <c:pt idx="7">
                <c:v>440488</c:v>
              </c:pt>
              <c:pt idx="8">
                <c:v>284501</c:v>
              </c:pt>
              <c:pt idx="9">
                <c:v>177034</c:v>
              </c:pt>
              <c:pt idx="10">
                <c:v>192705</c:v>
              </c:pt>
              <c:pt idx="11">
                <c:v>183232</c:v>
              </c:pt>
              <c:pt idx="12">
                <c:v>21078</c:v>
              </c:pt>
              <c:pt idx="13">
                <c:v>6572</c:v>
              </c:pt>
              <c:pt idx="14">
                <c:v>1767</c:v>
              </c:pt>
              <c:pt idx="15">
                <c:v>3075</c:v>
              </c:pt>
              <c:pt idx="16">
                <c:v>16445</c:v>
              </c:pt>
              <c:pt idx="17">
                <c:v>25055</c:v>
              </c:pt>
              <c:pt idx="18">
                <c:v>74392</c:v>
              </c:pt>
              <c:pt idx="19">
                <c:v>132069</c:v>
              </c:pt>
              <c:pt idx="20">
                <c:v>106776</c:v>
              </c:pt>
              <c:pt idx="21">
                <c:v>63484</c:v>
              </c:pt>
              <c:pt idx="22">
                <c:v>50324</c:v>
              </c:pt>
              <c:pt idx="23">
                <c:v>41250</c:v>
              </c:pt>
              <c:pt idx="24">
                <c:v>49039</c:v>
              </c:pt>
            </c:numLit>
          </c:val>
          <c:extLst>
            <c:ext xmlns:c16="http://schemas.microsoft.com/office/drawing/2014/chart" uri="{C3380CC4-5D6E-409C-BE32-E72D297353CC}">
              <c16:uniqueId val="{00000000-133F-4823-BC7E-BA40B985BCB5}"/>
            </c:ext>
          </c:extLst>
        </c:ser>
        <c:ser>
          <c:idx val="1"/>
          <c:order val="1"/>
          <c:tx>
            <c:v>COUPLÉ BIECH</c:v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5"/>
              <c:pt idx="0">
                <c:v>201705</c:v>
              </c:pt>
              <c:pt idx="1">
                <c:v>201706</c:v>
              </c:pt>
              <c:pt idx="2">
                <c:v>201707</c:v>
              </c:pt>
              <c:pt idx="3">
                <c:v>201708</c:v>
              </c:pt>
              <c:pt idx="4">
                <c:v>201709</c:v>
              </c:pt>
              <c:pt idx="5">
                <c:v>201710</c:v>
              </c:pt>
              <c:pt idx="6">
                <c:v>201711</c:v>
              </c:pt>
              <c:pt idx="7">
                <c:v>201712</c:v>
              </c:pt>
              <c:pt idx="8">
                <c:v>201801</c:v>
              </c:pt>
              <c:pt idx="9">
                <c:v>201802</c:v>
              </c:pt>
              <c:pt idx="10">
                <c:v>201803</c:v>
              </c:pt>
              <c:pt idx="11">
                <c:v>201804</c:v>
              </c:pt>
              <c:pt idx="12">
                <c:v>201805</c:v>
              </c:pt>
              <c:pt idx="13">
                <c:v>201806</c:v>
              </c:pt>
              <c:pt idx="14">
                <c:v>201807</c:v>
              </c:pt>
              <c:pt idx="15">
                <c:v>201808</c:v>
              </c:pt>
              <c:pt idx="16">
                <c:v>201809</c:v>
              </c:pt>
              <c:pt idx="17">
                <c:v>201810</c:v>
              </c:pt>
              <c:pt idx="18">
                <c:v>201811</c:v>
              </c:pt>
              <c:pt idx="19">
                <c:v>201812</c:v>
              </c:pt>
              <c:pt idx="20">
                <c:v>201901</c:v>
              </c:pt>
              <c:pt idx="21">
                <c:v>201902</c:v>
              </c:pt>
              <c:pt idx="22">
                <c:v>201903</c:v>
              </c:pt>
              <c:pt idx="23">
                <c:v>201904</c:v>
              </c:pt>
              <c:pt idx="24">
                <c:v>201905</c:v>
              </c:pt>
            </c:strLit>
          </c:cat>
          <c:val>
            <c:numLit>
              <c:formatCode>General</c:formatCode>
              <c:ptCount val="25"/>
              <c:pt idx="0">
                <c:v>0</c:v>
              </c:pt>
              <c:pt idx="1">
                <c:v>12023</c:v>
              </c:pt>
              <c:pt idx="2">
                <c:v>15679</c:v>
              </c:pt>
              <c:pt idx="3">
                <c:v>22859</c:v>
              </c:pt>
              <c:pt idx="4">
                <c:v>55323</c:v>
              </c:pt>
              <c:pt idx="5">
                <c:v>88284</c:v>
              </c:pt>
              <c:pt idx="6">
                <c:v>110867</c:v>
              </c:pt>
              <c:pt idx="7">
                <c:v>197279</c:v>
              </c:pt>
              <c:pt idx="8">
                <c:v>128137</c:v>
              </c:pt>
              <c:pt idx="9">
                <c:v>94604</c:v>
              </c:pt>
              <c:pt idx="10">
                <c:v>121981</c:v>
              </c:pt>
              <c:pt idx="11">
                <c:v>133721</c:v>
              </c:pt>
              <c:pt idx="12">
                <c:v>2470</c:v>
              </c:pt>
              <c:pt idx="13">
                <c:v>2331</c:v>
              </c:pt>
              <c:pt idx="14">
                <c:v>1004</c:v>
              </c:pt>
              <c:pt idx="15">
                <c:v>1221</c:v>
              </c:pt>
              <c:pt idx="16">
                <c:v>4663</c:v>
              </c:pt>
              <c:pt idx="17">
                <c:v>9437</c:v>
              </c:pt>
              <c:pt idx="18">
                <c:v>5500</c:v>
              </c:pt>
              <c:pt idx="19">
                <c:v>2105</c:v>
              </c:pt>
              <c:pt idx="20">
                <c:v>586</c:v>
              </c:pt>
              <c:pt idx="21">
                <c:v>312</c:v>
              </c:pt>
              <c:pt idx="22">
                <c:v>220</c:v>
              </c:pt>
              <c:pt idx="23">
                <c:v>78</c:v>
              </c:pt>
              <c:pt idx="24">
                <c:v>16</c:v>
              </c:pt>
            </c:numLit>
          </c:val>
          <c:extLst>
            <c:ext xmlns:c16="http://schemas.microsoft.com/office/drawing/2014/chart" uri="{C3380CC4-5D6E-409C-BE32-E72D297353CC}">
              <c16:uniqueId val="{00000001-133F-4823-BC7E-BA40B985BCB5}"/>
            </c:ext>
          </c:extLst>
        </c:ser>
        <c:ser>
          <c:idx val="2"/>
          <c:order val="2"/>
          <c:tx>
            <c:v>COUPLÉ MONOECH</c:v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5"/>
              <c:pt idx="0">
                <c:v>201705</c:v>
              </c:pt>
              <c:pt idx="1">
                <c:v>201706</c:v>
              </c:pt>
              <c:pt idx="2">
                <c:v>201707</c:v>
              </c:pt>
              <c:pt idx="3">
                <c:v>201708</c:v>
              </c:pt>
              <c:pt idx="4">
                <c:v>201709</c:v>
              </c:pt>
              <c:pt idx="5">
                <c:v>201710</c:v>
              </c:pt>
              <c:pt idx="6">
                <c:v>201711</c:v>
              </c:pt>
              <c:pt idx="7">
                <c:v>201712</c:v>
              </c:pt>
              <c:pt idx="8">
                <c:v>201801</c:v>
              </c:pt>
              <c:pt idx="9">
                <c:v>201802</c:v>
              </c:pt>
              <c:pt idx="10">
                <c:v>201803</c:v>
              </c:pt>
              <c:pt idx="11">
                <c:v>201804</c:v>
              </c:pt>
              <c:pt idx="12">
                <c:v>201805</c:v>
              </c:pt>
              <c:pt idx="13">
                <c:v>201806</c:v>
              </c:pt>
              <c:pt idx="14">
                <c:v>201807</c:v>
              </c:pt>
              <c:pt idx="15">
                <c:v>201808</c:v>
              </c:pt>
              <c:pt idx="16">
                <c:v>201809</c:v>
              </c:pt>
              <c:pt idx="17">
                <c:v>201810</c:v>
              </c:pt>
              <c:pt idx="18">
                <c:v>201811</c:v>
              </c:pt>
              <c:pt idx="19">
                <c:v>201812</c:v>
              </c:pt>
              <c:pt idx="20">
                <c:v>201901</c:v>
              </c:pt>
              <c:pt idx="21">
                <c:v>201902</c:v>
              </c:pt>
              <c:pt idx="22">
                <c:v>201903</c:v>
              </c:pt>
              <c:pt idx="23">
                <c:v>201904</c:v>
              </c:pt>
              <c:pt idx="24">
                <c:v>201905</c:v>
              </c:pt>
            </c:strLit>
          </c:cat>
          <c:val>
            <c:numLit>
              <c:formatCode>General</c:formatCode>
              <c:ptCount val="25"/>
              <c:pt idx="0">
                <c:v>38758</c:v>
              </c:pt>
              <c:pt idx="1">
                <c:v>33754</c:v>
              </c:pt>
              <c:pt idx="2">
                <c:v>26621</c:v>
              </c:pt>
              <c:pt idx="3">
                <c:v>32759</c:v>
              </c:pt>
              <c:pt idx="4">
                <c:v>54721</c:v>
              </c:pt>
              <c:pt idx="5">
                <c:v>57119</c:v>
              </c:pt>
              <c:pt idx="6">
                <c:v>46871</c:v>
              </c:pt>
              <c:pt idx="7">
                <c:v>83936</c:v>
              </c:pt>
              <c:pt idx="8">
                <c:v>40022</c:v>
              </c:pt>
              <c:pt idx="9">
                <c:v>18607</c:v>
              </c:pt>
              <c:pt idx="10">
                <c:v>21668</c:v>
              </c:pt>
              <c:pt idx="11">
                <c:v>26286</c:v>
              </c:pt>
              <c:pt idx="12">
                <c:v>840</c:v>
              </c:pt>
              <c:pt idx="13">
                <c:v>347</c:v>
              </c:pt>
              <c:pt idx="14">
                <c:v>186</c:v>
              </c:pt>
              <c:pt idx="15">
                <c:v>1158</c:v>
              </c:pt>
              <c:pt idx="16">
                <c:v>4077</c:v>
              </c:pt>
              <c:pt idx="17">
                <c:v>8135</c:v>
              </c:pt>
              <c:pt idx="18">
                <c:v>3012</c:v>
              </c:pt>
              <c:pt idx="19">
                <c:v>33</c:v>
              </c:pt>
              <c:pt idx="20">
                <c:v>3</c:v>
              </c:pt>
              <c:pt idx="21">
                <c:v>2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133F-4823-BC7E-BA40B985B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40385152"/>
        <c:axId val="84522496"/>
      </c:barChart>
      <c:catAx>
        <c:axId val="4038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al+" pitchFamily="50" charset="0"/>
                <a:ea typeface="+mn-ea"/>
                <a:cs typeface="+mn-cs"/>
              </a:defRPr>
            </a:pPr>
            <a:endParaRPr lang="fr-FR"/>
          </a:p>
        </c:txPr>
        <c:crossAx val="84522496"/>
        <c:crosses val="autoZero"/>
        <c:auto val="1"/>
        <c:lblAlgn val="ctr"/>
        <c:lblOffset val="100"/>
        <c:noMultiLvlLbl val="0"/>
      </c:catAx>
      <c:valAx>
        <c:axId val="84522496"/>
        <c:scaling>
          <c:orientation val="minMax"/>
        </c:scaling>
        <c:delete val="0"/>
        <c:axPos val="l"/>
        <c:numFmt formatCode="#,##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al+" pitchFamily="50" charset="0"/>
                <a:ea typeface="+mn-ea"/>
                <a:cs typeface="+mn-cs"/>
              </a:defRPr>
            </a:pPr>
            <a:endParaRPr lang="fr-FR"/>
          </a:p>
        </c:txPr>
        <c:crossAx val="4038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269182707770018"/>
          <c:y val="4.2691012431407889E-2"/>
          <c:w val="0.25641351891766645"/>
          <c:h val="0.283599888410020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nal+" pitchFamily="50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  <c:extLst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9" y="2"/>
            <a:ext cx="2921005" cy="494028"/>
          </a:xfrm>
          <a:prstGeom prst="rect">
            <a:avLst/>
          </a:prstGeom>
        </p:spPr>
        <p:txBody>
          <a:bodyPr vert="horz" lIns="90370" tIns="45185" rIns="90370" bIns="45185" rtlCol="0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9534" y="2"/>
            <a:ext cx="2921004" cy="494028"/>
          </a:xfrm>
          <a:prstGeom prst="rect">
            <a:avLst/>
          </a:prstGeom>
        </p:spPr>
        <p:txBody>
          <a:bodyPr vert="horz" lIns="90370" tIns="45185" rIns="90370" bIns="45185" rtlCol="0"/>
          <a:lstStyle>
            <a:lvl1pPr algn="r">
              <a:defRPr sz="1100"/>
            </a:lvl1pPr>
          </a:lstStyle>
          <a:p>
            <a:fld id="{F9FD6551-F817-403D-A4FE-9569A3575EB5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9" y="9377067"/>
            <a:ext cx="2921005" cy="494027"/>
          </a:xfrm>
          <a:prstGeom prst="rect">
            <a:avLst/>
          </a:prstGeom>
        </p:spPr>
        <p:txBody>
          <a:bodyPr vert="horz" lIns="90370" tIns="45185" rIns="90370" bIns="45185" rtlCol="0" anchor="b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9534" y="9377067"/>
            <a:ext cx="2921004" cy="494027"/>
          </a:xfrm>
          <a:prstGeom prst="rect">
            <a:avLst/>
          </a:prstGeom>
        </p:spPr>
        <p:txBody>
          <a:bodyPr vert="horz" lIns="90370" tIns="45185" rIns="90370" bIns="45185" rtlCol="0" anchor="b"/>
          <a:lstStyle>
            <a:lvl1pPr algn="r">
              <a:defRPr sz="1100"/>
            </a:lvl1pPr>
          </a:lstStyle>
          <a:p>
            <a:fld id="{6910336C-750A-4BD7-B687-69871741D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9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9" y="7"/>
            <a:ext cx="2921582" cy="493633"/>
          </a:xfrm>
          <a:prstGeom prst="rect">
            <a:avLst/>
          </a:prstGeom>
        </p:spPr>
        <p:txBody>
          <a:bodyPr vert="horz" lIns="90370" tIns="45185" rIns="90370" bIns="45185" rtlCol="0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8979" y="7"/>
            <a:ext cx="2921582" cy="493633"/>
          </a:xfrm>
          <a:prstGeom prst="rect">
            <a:avLst/>
          </a:prstGeom>
        </p:spPr>
        <p:txBody>
          <a:bodyPr vert="horz" lIns="90370" tIns="45185" rIns="90370" bIns="45185" rtlCol="0"/>
          <a:lstStyle>
            <a:lvl1pPr algn="r">
              <a:defRPr sz="1100"/>
            </a:lvl1pPr>
          </a:lstStyle>
          <a:p>
            <a:fld id="{FA0315AE-8D2D-4502-9A1F-6A6883BB8A18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70" tIns="45185" rIns="90370" bIns="4518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4213" y="4689517"/>
            <a:ext cx="5393690" cy="4442698"/>
          </a:xfrm>
          <a:prstGeom prst="rect">
            <a:avLst/>
          </a:prstGeom>
        </p:spPr>
        <p:txBody>
          <a:bodyPr vert="horz" lIns="90370" tIns="45185" rIns="90370" bIns="4518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9" y="9377327"/>
            <a:ext cx="2921582" cy="493633"/>
          </a:xfrm>
          <a:prstGeom prst="rect">
            <a:avLst/>
          </a:prstGeom>
        </p:spPr>
        <p:txBody>
          <a:bodyPr vert="horz" lIns="90370" tIns="45185" rIns="90370" bIns="45185" rtlCol="0" anchor="b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8979" y="9377327"/>
            <a:ext cx="2921582" cy="493633"/>
          </a:xfrm>
          <a:prstGeom prst="rect">
            <a:avLst/>
          </a:prstGeom>
        </p:spPr>
        <p:txBody>
          <a:bodyPr vert="horz" lIns="90370" tIns="45185" rIns="90370" bIns="45185" rtlCol="0" anchor="b"/>
          <a:lstStyle>
            <a:lvl1pPr algn="r">
              <a:defRPr sz="1100"/>
            </a:lvl1pPr>
          </a:lstStyle>
          <a:p>
            <a:fld id="{DA7FB0C1-A7A8-4134-8434-FFEEC7C00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08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01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02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03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405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006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607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209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810" algn="l" defTabSz="77920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12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3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37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3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27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2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6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EB1EE-A020-4EAE-B597-30C53E0864CD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5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EB1EE-A020-4EAE-B597-30C53E0864CD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354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EB1EE-A020-4EAE-B597-30C53E0864CD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792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3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EB1EE-A020-4EAE-B597-30C53E0864CD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921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80187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B1EE-A020-4EAE-B597-30C53E0864CD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9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00497" y="842400"/>
            <a:ext cx="7942154" cy="1026000"/>
          </a:xfrm>
          <a:prstGeom prst="rect">
            <a:avLst/>
          </a:prstGeom>
        </p:spPr>
        <p:txBody>
          <a:bodyPr lIns="77925" tIns="38963" rIns="77925" bIns="38963" anchor="t">
            <a:normAutofit/>
          </a:bodyPr>
          <a:lstStyle>
            <a:lvl1pPr algn="l">
              <a:defRPr sz="3400" cap="all" baseline="0">
                <a:latin typeface="Canal+Dem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470073" y="2897100"/>
            <a:ext cx="7043938" cy="864000"/>
          </a:xfrm>
          <a:prstGeom prst="rect">
            <a:avLst/>
          </a:prstGeom>
        </p:spPr>
        <p:txBody>
          <a:bodyPr lIns="77925" tIns="38963" rIns="77925" bIns="38963">
            <a:normAutofit/>
          </a:bodyPr>
          <a:lstStyle>
            <a:lvl1pPr marL="0" indent="0">
              <a:buFontTx/>
              <a:buNone/>
              <a:defRPr sz="2000" b="1" cap="none" baseline="0">
                <a:latin typeface="Canal+" pitchFamily="50" charset="0"/>
              </a:defRPr>
            </a:lvl1pPr>
            <a:lvl2pPr marL="2706" indent="0">
              <a:buSzPct val="120000"/>
              <a:buFont typeface="Wingdings" panose="05000000000000000000" pitchFamily="2" charset="2"/>
              <a:buNone/>
              <a:defRPr sz="1500" i="1">
                <a:latin typeface="Canal+" pitchFamily="50" charset="0"/>
              </a:defRPr>
            </a:lvl2pPr>
            <a:lvl3pPr marL="0" indent="0">
              <a:buFont typeface="Arial" panose="020B0604020202020204" pitchFamily="34" charset="0"/>
              <a:buNone/>
              <a:defRPr sz="1400">
                <a:latin typeface="Canal+" pitchFamily="50" charset="0"/>
              </a:defRPr>
            </a:lvl3pPr>
            <a:lvl4pPr marL="1363604" indent="-194801">
              <a:buFont typeface="Courier New" panose="02070309020205020404" pitchFamily="49" charset="0"/>
              <a:buChar char="o"/>
              <a:defRPr sz="1400">
                <a:latin typeface="Canal+" pitchFamily="50" charset="0"/>
              </a:defRPr>
            </a:lvl4pPr>
            <a:lvl5pPr marL="1753205" indent="-194801">
              <a:buFont typeface="Canal+" pitchFamily="50" charset="0"/>
              <a:buChar char="–"/>
              <a:defRPr sz="1400">
                <a:latin typeface="Canal+" pitchFamily="50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14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00497" y="842400"/>
            <a:ext cx="7942154" cy="1026000"/>
          </a:xfrm>
          <a:prstGeom prst="rect">
            <a:avLst/>
          </a:prstGeom>
        </p:spPr>
        <p:txBody>
          <a:bodyPr lIns="77925" tIns="38963" rIns="77925" bIns="38963" anchor="t">
            <a:normAutofit/>
          </a:bodyPr>
          <a:lstStyle>
            <a:lvl1pPr algn="l">
              <a:defRPr sz="3400" cap="all" baseline="0">
                <a:latin typeface="Canal+Dem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470073" y="2897100"/>
            <a:ext cx="7043938" cy="864000"/>
          </a:xfrm>
          <a:prstGeom prst="rect">
            <a:avLst/>
          </a:prstGeom>
        </p:spPr>
        <p:txBody>
          <a:bodyPr lIns="77925" tIns="38963" rIns="77925" bIns="38963">
            <a:normAutofit/>
          </a:bodyPr>
          <a:lstStyle>
            <a:lvl1pPr marL="0" indent="0">
              <a:buFontTx/>
              <a:buNone/>
              <a:defRPr sz="2000" b="1" cap="none" baseline="0">
                <a:latin typeface="Canal+" pitchFamily="50" charset="0"/>
              </a:defRPr>
            </a:lvl1pPr>
            <a:lvl2pPr marL="2706" indent="0">
              <a:buSzPct val="120000"/>
              <a:buFont typeface="Wingdings" panose="05000000000000000000" pitchFamily="2" charset="2"/>
              <a:buNone/>
              <a:defRPr sz="1500" i="1">
                <a:latin typeface="Canal+" pitchFamily="50" charset="0"/>
              </a:defRPr>
            </a:lvl2pPr>
            <a:lvl3pPr marL="0" indent="0">
              <a:buFont typeface="Arial" panose="020B0604020202020204" pitchFamily="34" charset="0"/>
              <a:buNone/>
              <a:defRPr sz="1400">
                <a:latin typeface="Canal+" pitchFamily="50" charset="0"/>
              </a:defRPr>
            </a:lvl3pPr>
            <a:lvl4pPr marL="1363604" indent="-194801">
              <a:buFont typeface="Courier New" panose="02070309020205020404" pitchFamily="49" charset="0"/>
              <a:buChar char="o"/>
              <a:defRPr sz="1400">
                <a:latin typeface="Canal+" pitchFamily="50" charset="0"/>
              </a:defRPr>
            </a:lvl4pPr>
            <a:lvl5pPr marL="1753205" indent="-194801">
              <a:buFont typeface="Canal+" pitchFamily="50" charset="0"/>
              <a:buChar char="–"/>
              <a:defRPr sz="1400">
                <a:latin typeface="Canal+" pitchFamily="50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702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09682" cy="67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 lang="fr-FR" sz="900" smtClean="0">
                <a:solidFill>
                  <a:prstClr val="black">
                    <a:tint val="75000"/>
                  </a:prstClr>
                </a:solidFill>
                <a:latin typeface="Canal+" pitchFamily="2" charset="0"/>
              </a:defRPr>
            </a:lvl1pPr>
          </a:lstStyle>
          <a:p>
            <a:pPr algn="r"/>
            <a:fld id="{6494066E-C026-48DE-AD79-D29A34892A54}" type="slidenum">
              <a:rPr/>
              <a:pPr algn="r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5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09682" cy="67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 lang="fr-FR" sz="900" smtClean="0">
                <a:solidFill>
                  <a:prstClr val="black">
                    <a:tint val="75000"/>
                  </a:prstClr>
                </a:solidFill>
                <a:latin typeface="Canal+" pitchFamily="2" charset="0"/>
              </a:defRPr>
            </a:lvl1pPr>
          </a:lstStyle>
          <a:p>
            <a:pPr algn="r"/>
            <a:fld id="{6494066E-C026-48DE-AD79-D29A34892A54}" type="slidenum">
              <a:rPr/>
              <a:pPr algn="r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6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51273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8708" y="0"/>
            <a:ext cx="8725292" cy="675000"/>
          </a:xfrm>
          <a:prstGeom prst="rect">
            <a:avLst/>
          </a:prstGeom>
        </p:spPr>
        <p:txBody>
          <a:bodyPr lIns="77925" tIns="38963" rIns="77925" bIns="38963" anchor="t">
            <a:normAutofit/>
          </a:bodyPr>
          <a:lstStyle>
            <a:lvl1pPr>
              <a:defRPr sz="2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09682" cy="675000"/>
          </a:xfrm>
          <a:prstGeom prst="rect">
            <a:avLst/>
          </a:prstGeom>
          <a:solidFill>
            <a:srgbClr val="9C0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0" tIns="38961" rIns="77920" bIns="38961"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896026"/>
            <a:ext cx="8686800" cy="3970173"/>
          </a:xfrm>
          <a:prstGeom prst="rect">
            <a:avLst/>
          </a:prstGeom>
        </p:spPr>
        <p:txBody>
          <a:bodyPr lIns="77925" tIns="38963" rIns="77925" bIns="38963">
            <a:normAutofit/>
          </a:bodyPr>
          <a:lstStyle>
            <a:lvl1pPr marL="0" indent="0">
              <a:buFontTx/>
              <a:buNone/>
              <a:defRPr sz="2000"/>
            </a:lvl1pPr>
            <a:lvl2pPr marL="633102" indent="-243501">
              <a:buSzPct val="120000"/>
              <a:buFont typeface="Wingdings" panose="05000000000000000000" pitchFamily="2" charset="2"/>
              <a:buChar char="§"/>
              <a:defRPr sz="1700"/>
            </a:lvl2pPr>
            <a:lvl3pPr marL="974003" indent="-194801">
              <a:buFont typeface="Arial" panose="020B0604020202020204" pitchFamily="34" charset="0"/>
              <a:buChar char="•"/>
              <a:defRPr sz="1500"/>
            </a:lvl3pPr>
            <a:lvl4pPr marL="1363604" indent="-194801">
              <a:buFont typeface="Courier New" panose="02070309020205020404" pitchFamily="49" charset="0"/>
              <a:buChar char="o"/>
              <a:defRPr sz="1400"/>
            </a:lvl4pPr>
            <a:lvl5pPr marL="1753205" indent="-194801">
              <a:buFont typeface="Canal+" pitchFamily="50" charset="0"/>
              <a:buChar char="–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 lang="fr-FR" sz="900" smtClean="0">
                <a:solidFill>
                  <a:prstClr val="black">
                    <a:tint val="75000"/>
                  </a:prstClr>
                </a:solidFill>
                <a:latin typeface="Canal+" pitchFamily="2" charset="0"/>
              </a:defRPr>
            </a:lvl1pPr>
          </a:lstStyle>
          <a:p>
            <a:pPr algn="r"/>
            <a:fld id="{6494066E-C026-48DE-AD79-D29A34892A54}" type="slidenum">
              <a:rPr/>
              <a:pPr algn="r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025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1263997" y="2895786"/>
            <a:ext cx="209354" cy="864096"/>
          </a:xfrm>
          <a:prstGeom prst="rect">
            <a:avLst/>
          </a:prstGeom>
          <a:solidFill>
            <a:srgbClr val="9C0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0" tIns="38961" rIns="77920" bIns="38961" rtlCol="0" anchor="ctr"/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0" y="4970860"/>
            <a:ext cx="5449766" cy="20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Direction Finance et Performance </a:t>
            </a:r>
            <a:r>
              <a:rPr lang="fr-FR" sz="800" i="1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DISTRIBUTI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ON – </a:t>
            </a:r>
            <a:r>
              <a:rPr lang="fr-FR" sz="800" i="1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GRO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UPE</a:t>
            </a:r>
            <a:r>
              <a:rPr lang="fr-FR" sz="800" baseline="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 </a:t>
            </a:r>
            <a:r>
              <a:rPr lang="fr-FR" sz="800" i="1" baseline="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CANAL</a:t>
            </a:r>
            <a:r>
              <a:rPr lang="fr-FR" sz="800" baseline="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+ -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Confidentiel</a:t>
            </a:r>
          </a:p>
        </p:txBody>
      </p:sp>
    </p:spTree>
    <p:extLst>
      <p:ext uri="{BB962C8B-B14F-4D97-AF65-F5344CB8AC3E}">
        <p14:creationId xmlns:p14="http://schemas.microsoft.com/office/powerpoint/2010/main" val="334646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0" y="4992151"/>
            <a:ext cx="5449766" cy="20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fr-FR" sz="800" i="1" baseline="0" dirty="0">
                <a:solidFill>
                  <a:schemeClr val="bg1">
                    <a:lumMod val="50000"/>
                  </a:schemeClr>
                </a:solidFill>
                <a:latin typeface="Canal+"/>
              </a:rPr>
              <a:t></a:t>
            </a:r>
            <a:r>
              <a:rPr lang="fr-FR" sz="800" i="1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 GRO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UPE</a:t>
            </a:r>
            <a:r>
              <a:rPr lang="fr-FR" sz="800" baseline="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 -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Canal+" pitchFamily="50" charset="0"/>
              </a:rPr>
              <a:t>Confidentiel</a:t>
            </a:r>
          </a:p>
        </p:txBody>
      </p:sp>
      <p:pic>
        <p:nvPicPr>
          <p:cNvPr id="2050" name="Picture 2" descr="M:\Dropbox\Professionnel\_DAPP\_Pilotage\2014\04\Kit de communication DFP\Logo DFP long ligh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0" y="2891136"/>
            <a:ext cx="1353710" cy="6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6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949394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8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2000" y="0"/>
            <a:ext cx="8892000" cy="67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6369" y="788670"/>
            <a:ext cx="8877631" cy="391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473" y="4907600"/>
            <a:ext cx="4572000" cy="230832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defTabSz="914400"/>
            <a:r>
              <a:rPr lang="fr-FR" sz="900" i="1" dirty="0">
                <a:solidFill>
                  <a:prstClr val="white">
                    <a:lumMod val="65000"/>
                  </a:prstClr>
                </a:solidFill>
                <a:latin typeface="Canal+" pitchFamily="50" charset="0"/>
              </a:rPr>
              <a:t>Direction Finance et Performance DISTRIBUTI</a:t>
            </a:r>
            <a:r>
              <a:rPr lang="fr-FR" sz="900" dirty="0">
                <a:solidFill>
                  <a:prstClr val="white">
                    <a:lumMod val="65000"/>
                  </a:prstClr>
                </a:solidFill>
                <a:latin typeface="Canal+" pitchFamily="50" charset="0"/>
              </a:rPr>
              <a:t>ON</a:t>
            </a:r>
            <a:r>
              <a:rPr lang="fr-FR" sz="900" i="1" dirty="0">
                <a:solidFill>
                  <a:prstClr val="white">
                    <a:lumMod val="65000"/>
                  </a:prstClr>
                </a:solidFill>
                <a:latin typeface="Canal+" pitchFamily="50" charset="0"/>
              </a:rPr>
              <a:t> -  GRO</a:t>
            </a:r>
            <a:r>
              <a:rPr lang="fr-FR" sz="900" dirty="0">
                <a:solidFill>
                  <a:prstClr val="white">
                    <a:lumMod val="65000"/>
                  </a:prstClr>
                </a:solidFill>
                <a:latin typeface="Canal+" pitchFamily="50" charset="0"/>
              </a:rPr>
              <a:t>UPE</a:t>
            </a:r>
            <a:r>
              <a:rPr lang="fr-FR" sz="900" i="1" dirty="0">
                <a:solidFill>
                  <a:prstClr val="white">
                    <a:lumMod val="65000"/>
                  </a:prstClr>
                </a:solidFill>
                <a:latin typeface="Canal+" pitchFamily="50" charset="0"/>
              </a:rPr>
              <a:t> - Confidentiel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209682" cy="67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 lang="fr-FR" sz="900" smtClean="0">
                <a:solidFill>
                  <a:prstClr val="black">
                    <a:tint val="75000"/>
                  </a:prstClr>
                </a:solidFill>
                <a:latin typeface="Canal+" pitchFamily="2" charset="0"/>
              </a:defRPr>
            </a:lvl1pPr>
          </a:lstStyle>
          <a:p>
            <a:pPr algn="r"/>
            <a:fld id="{6494066E-C026-48DE-AD79-D29A34892A54}" type="slidenum">
              <a:rPr/>
              <a:pPr algn="r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0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</p:sldLayoutIdLst>
  <p:hf hdr="0" ftr="0" dt="0"/>
  <p:txStyles>
    <p:titleStyle>
      <a:lvl1pPr marL="0" algn="l" defTabSz="914400" rtl="0" eaLnBrk="1" latinLnBrk="0" hangingPunct="1">
        <a:spcBef>
          <a:spcPct val="0"/>
        </a:spcBef>
        <a:buNone/>
        <a:defRPr lang="fr-FR" sz="2000" i="0" kern="1200" dirty="0">
          <a:solidFill>
            <a:schemeClr val="tx1"/>
          </a:solidFill>
          <a:latin typeface="Canal+De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Canal+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Canal+" pitchFamily="2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Canal+" pitchFamily="2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Canal+" pitchFamily="2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Canal+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4.png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2.emf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oleObject" Target="../embeddings/oleObject4.bin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vmlDrawing" Target="../drawings/vmlDrawing4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emf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emf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9.emf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2" Type="http://schemas.openxmlformats.org/officeDocument/2006/relationships/tags" Target="../tags/tag2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Diapositive think-cell" r:id="rId5" imgW="270" imgH="270" progId="TCLayout.ActiveDocument.1">
                  <p:embed/>
                </p:oleObj>
              </mc:Choice>
              <mc:Fallback>
                <p:oleObj name="Diapositive think-cell" r:id="rId5" imgW="270" imgH="270" progId="TCLayout.ActiveDocument.1">
                  <p:embed/>
                  <p:pic>
                    <p:nvPicPr>
                      <p:cNvPr id="5" name="Obje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526" y="639457"/>
            <a:ext cx="7262948" cy="4092054"/>
          </a:xfrm>
          <a:prstGeom prst="rect">
            <a:avLst/>
          </a:prstGeom>
        </p:spPr>
      </p:pic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76372" y="0"/>
            <a:ext cx="8908846" cy="622300"/>
          </a:xfrm>
        </p:spPr>
        <p:txBody>
          <a:bodyPr lIns="90000" tIns="46800" rIns="90000" bIns="46800" anchor="t">
            <a:noAutofit/>
          </a:bodyPr>
          <a:lstStyle/>
          <a:p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63k résiliations avec </a:t>
            </a:r>
            <a:r>
              <a:rPr lang="fr-FR" altLang="fr-FR" sz="1200" b="1" dirty="0" err="1">
                <a:latin typeface="Canal+Dem" pitchFamily="50" charset="0"/>
                <a:sym typeface="Wingdings" pitchFamily="2" charset="2"/>
              </a:rPr>
              <a:t>eng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. sur le mois de mai, portant le cumul depuis le 1</a:t>
            </a:r>
            <a:r>
              <a:rPr lang="fr-FR" altLang="fr-FR" sz="1200" b="1" baseline="30000" dirty="0">
                <a:latin typeface="Canal+Dem" pitchFamily="50" charset="0"/>
                <a:sym typeface="Wingdings" pitchFamily="2" charset="2"/>
              </a:rPr>
              <a:t>er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janvier à 380k.</a:t>
            </a:r>
            <a:br>
              <a:rPr lang="fr-FR" altLang="fr-FR" sz="1200" b="1" dirty="0">
                <a:latin typeface="Canal+Dem" pitchFamily="50" charset="0"/>
                <a:sym typeface="Wingdings" pitchFamily="2" charset="2"/>
              </a:rPr>
            </a:b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Sur mai, le volumes de résiliations est iso 2016 …</a:t>
            </a:r>
            <a:endParaRPr lang="fr-FR" sz="1400" b="1" i="0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1</a:t>
            </a:fld>
            <a:endParaRPr dirty="0"/>
          </a:p>
        </p:txBody>
      </p:sp>
      <p:pic>
        <p:nvPicPr>
          <p:cNvPr id="9" name="Picture 5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8206" y="1780643"/>
            <a:ext cx="419921" cy="27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05179" y="929257"/>
            <a:ext cx="419921" cy="27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45356" y="3552293"/>
            <a:ext cx="419921" cy="27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Bulle narrative : rectangle à coins arrondis 1"/>
          <p:cNvSpPr/>
          <p:nvPr/>
        </p:nvSpPr>
        <p:spPr>
          <a:xfrm>
            <a:off x="4273550" y="1422400"/>
            <a:ext cx="698500" cy="358243"/>
          </a:xfrm>
          <a:prstGeom prst="wedgeRoundRectCallout">
            <a:avLst>
              <a:gd name="adj1" fmla="val -46080"/>
              <a:gd name="adj2" fmla="val 12448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Atterrissage juin : 55k</a:t>
            </a:r>
          </a:p>
        </p:txBody>
      </p:sp>
    </p:spTree>
    <p:extLst>
      <p:ext uri="{BB962C8B-B14F-4D97-AF65-F5344CB8AC3E}">
        <p14:creationId xmlns:p14="http://schemas.microsoft.com/office/powerpoint/2010/main" val="317934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76371" y="0"/>
            <a:ext cx="8853329" cy="622300"/>
          </a:xfrm>
        </p:spPr>
        <p:txBody>
          <a:bodyPr lIns="90000" tIns="46800" rIns="90000" bIns="46800" anchor="t">
            <a:noAutofit/>
          </a:bodyPr>
          <a:lstStyle/>
          <a:p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… avec un </a:t>
            </a:r>
            <a:r>
              <a:rPr lang="fr-FR" altLang="fr-FR" sz="1200" b="1" dirty="0" err="1">
                <a:latin typeface="Canal+Dem" pitchFamily="50" charset="0"/>
                <a:sym typeface="Wingdings" pitchFamily="2" charset="2"/>
              </a:rPr>
              <a:t>reprice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moyen qui reste stable autour de -30%, en recul vs. 2016 (-25%).</a:t>
            </a:r>
            <a:br>
              <a:rPr lang="fr-FR" altLang="fr-FR" sz="1200" b="1" dirty="0">
                <a:latin typeface="Canal+Dem" pitchFamily="50" charset="0"/>
                <a:sym typeface="Wingdings" pitchFamily="2" charset="2"/>
              </a:rPr>
            </a:b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La baisse du </a:t>
            </a:r>
            <a:r>
              <a:rPr lang="fr-FR" altLang="fr-FR" sz="1200" b="1" dirty="0" err="1">
                <a:latin typeface="Canal+Dem" pitchFamily="50" charset="0"/>
                <a:sym typeface="Wingdings" pitchFamily="2" charset="2"/>
              </a:rPr>
              <a:t>reprice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sur les </a:t>
            </a:r>
            <a:r>
              <a:rPr lang="fr-FR" altLang="fr-FR" sz="1200" b="1" dirty="0" err="1">
                <a:latin typeface="Canal+Dem" pitchFamily="50" charset="0"/>
                <a:sym typeface="Wingdings" pitchFamily="2" charset="2"/>
              </a:rPr>
              <a:t>mig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est compensé par une hausse sur le levier remise tarifaire, conséquence d’une campagne de rétention désabonnés</a:t>
            </a:r>
            <a:br>
              <a:rPr lang="fr-FR" altLang="fr-FR" sz="1200" b="1" dirty="0">
                <a:latin typeface="Canal+Dem" pitchFamily="50" charset="0"/>
                <a:sym typeface="Wingdings" pitchFamily="2" charset="2"/>
              </a:rPr>
            </a:br>
            <a:endParaRPr lang="fr-FR" sz="1400" b="1" i="0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10</a:t>
            </a:fld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84" y="1144264"/>
            <a:ext cx="6090432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1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76371" y="0"/>
            <a:ext cx="8853329" cy="622300"/>
          </a:xfrm>
        </p:spPr>
        <p:txBody>
          <a:bodyPr lIns="90000" tIns="46800" rIns="90000" bIns="46800" anchor="t">
            <a:noAutofit/>
          </a:bodyPr>
          <a:lstStyle/>
          <a:p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Annexes</a:t>
            </a:r>
            <a:endParaRPr lang="fr-FR" sz="1400" b="1" i="0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83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76371" y="0"/>
            <a:ext cx="8853329" cy="622300"/>
          </a:xfrm>
        </p:spPr>
        <p:txBody>
          <a:bodyPr lIns="90000" tIns="46800" rIns="90000" bIns="46800" anchor="t">
            <a:noAutofit/>
          </a:bodyPr>
          <a:lstStyle/>
          <a:p>
            <a:r>
              <a:rPr lang="fr-FR" sz="1200" b="1" dirty="0">
                <a:latin typeface="Canal+Dem" pitchFamily="50" charset="0"/>
                <a:sym typeface="Wingdings" pitchFamily="2" charset="2"/>
              </a:rPr>
              <a:t>Répartition des échéances futures en vision abonnés</a:t>
            </a:r>
            <a:endParaRPr lang="fr-FR" sz="1400" b="1" i="0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12</a:t>
            </a:fld>
            <a:endParaRPr dirty="0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3C820DC-C84D-40DA-882D-149817CCC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431310"/>
              </p:ext>
            </p:extLst>
          </p:nvPr>
        </p:nvGraphicFramePr>
        <p:xfrm>
          <a:off x="1235727" y="476250"/>
          <a:ext cx="6672546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1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34304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Diapositive think-cell" r:id="rId5" imgW="360" imgH="360" progId="TCLayout.ActiveDocument.1">
                  <p:embed/>
                </p:oleObj>
              </mc:Choice>
              <mc:Fallback>
                <p:oleObj name="Diapositive think-cell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05" y="687922"/>
            <a:ext cx="7919390" cy="3767655"/>
          </a:xfrm>
          <a:prstGeom prst="rect">
            <a:avLst/>
          </a:prstGeom>
        </p:spPr>
      </p:pic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76371" y="0"/>
            <a:ext cx="8967629" cy="622300"/>
          </a:xfrm>
        </p:spPr>
        <p:txBody>
          <a:bodyPr lIns="90000" tIns="46800" rIns="90000" bIns="46800" anchor="t">
            <a:noAutofit/>
          </a:bodyPr>
          <a:lstStyle/>
          <a:p>
            <a:r>
              <a:rPr lang="fr-FR" altLang="fr-FR" sz="1400" b="1" dirty="0">
                <a:latin typeface="Canal+Dem" pitchFamily="50" charset="0"/>
                <a:sym typeface="Wingdings" pitchFamily="2" charset="2"/>
              </a:rPr>
              <a:t>L’ ARPU net abonnés résiliés reste stable en mars,  à 34€</a:t>
            </a:r>
            <a:endParaRPr lang="fr-FR" sz="1600" b="1" i="0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13</a:t>
            </a:fld>
            <a:endParaRPr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00660" y="2838450"/>
            <a:ext cx="1971190" cy="808395"/>
          </a:xfrm>
          <a:prstGeom prst="wedgeRoundRectCallout">
            <a:avLst>
              <a:gd name="adj1" fmla="val 44369"/>
              <a:gd name="adj2" fmla="val -66551"/>
              <a:gd name="adj3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  <a:latin typeface="Canal+" pitchFamily="50" charset="0"/>
              </a:rPr>
              <a:t>Mise en place de promo 12 mois en conquête à partir des cohortes de septembre 2015 (vs. 6 mois avant, impactant à la baisse l’ARPU net des résiliations A1 (~1/3 des résiliations)</a:t>
            </a:r>
          </a:p>
        </p:txBody>
      </p:sp>
    </p:spTree>
    <p:extLst>
      <p:ext uri="{BB962C8B-B14F-4D97-AF65-F5344CB8AC3E}">
        <p14:creationId xmlns:p14="http://schemas.microsoft.com/office/powerpoint/2010/main" val="309712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763352"/>
            <a:ext cx="8976360" cy="361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14</a:t>
            </a:fld>
            <a:endParaRPr dirty="0"/>
          </a:p>
        </p:txBody>
      </p:sp>
      <p:sp>
        <p:nvSpPr>
          <p:cNvPr id="12" name="Bulle narrative : rectangle à coins arrondis 11"/>
          <p:cNvSpPr/>
          <p:nvPr/>
        </p:nvSpPr>
        <p:spPr>
          <a:xfrm>
            <a:off x="7513320" y="1260094"/>
            <a:ext cx="944880" cy="372144"/>
          </a:xfrm>
          <a:prstGeom prst="wedgeRoundRectCallout">
            <a:avLst>
              <a:gd name="adj1" fmla="val -95087"/>
              <a:gd name="adj2" fmla="val 72738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i="1" dirty="0">
                <a:solidFill>
                  <a:schemeClr val="bg1"/>
                </a:solidFill>
              </a:rPr>
              <a:t>Lancement </a:t>
            </a:r>
            <a:r>
              <a:rPr lang="fr-FR" sz="1000" b="1" i="1" dirty="0" err="1">
                <a:solidFill>
                  <a:schemeClr val="bg1"/>
                </a:solidFill>
              </a:rPr>
              <a:t>PbC</a:t>
            </a:r>
            <a:endParaRPr lang="fr-FR" sz="1000" b="1" i="1" dirty="0">
              <a:solidFill>
                <a:schemeClr val="bg1"/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59984" y="670"/>
            <a:ext cx="8975934" cy="622138"/>
          </a:xfrm>
        </p:spPr>
        <p:txBody>
          <a:bodyPr vert="horz" lIns="89977" tIns="46788" rIns="89977" bIns="46788" rtlCol="0" anchor="t">
            <a:noAutofit/>
          </a:bodyPr>
          <a:lstStyle/>
          <a:p>
            <a:r>
              <a:rPr lang="fr-FR" altLang="fr-FR" sz="1200" b="1" u="sng" dirty="0" err="1">
                <a:latin typeface="Canal+Dem" pitchFamily="50" charset="0"/>
                <a:sym typeface="Wingdings" pitchFamily="2" charset="2"/>
              </a:rPr>
              <a:t>Churn</a:t>
            </a:r>
            <a:r>
              <a:rPr lang="fr-FR" altLang="fr-FR" sz="1200" b="1" u="sng" dirty="0">
                <a:latin typeface="Canal+Dem" pitchFamily="50" charset="0"/>
                <a:sym typeface="Wingdings" pitchFamily="2" charset="2"/>
              </a:rPr>
              <a:t> à échéance hors A1 :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Taux de </a:t>
            </a:r>
            <a:r>
              <a:rPr lang="fr-FR" altLang="fr-FR" sz="1200" b="1" dirty="0" err="1">
                <a:latin typeface="Canal+Dem" pitchFamily="50" charset="0"/>
                <a:sym typeface="Wingdings" pitchFamily="2" charset="2"/>
              </a:rPr>
              <a:t>churn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par FAI</a:t>
            </a:r>
            <a:endParaRPr lang="fr-FR" sz="1500" b="1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66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15</a:t>
            </a:fld>
            <a:endParaRPr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59984" y="670"/>
            <a:ext cx="8975934" cy="622138"/>
          </a:xfrm>
        </p:spPr>
        <p:txBody>
          <a:bodyPr vert="horz" lIns="89977" tIns="46788" rIns="89977" bIns="46788" rtlCol="0" anchor="t">
            <a:noAutofit/>
          </a:bodyPr>
          <a:lstStyle/>
          <a:p>
            <a:r>
              <a:rPr lang="fr-FR" altLang="fr-FR" sz="1200" b="1" u="sng" dirty="0" err="1">
                <a:latin typeface="Canal+Dem" pitchFamily="50" charset="0"/>
                <a:sym typeface="Wingdings" pitchFamily="2" charset="2"/>
              </a:rPr>
              <a:t>Churn</a:t>
            </a:r>
            <a:r>
              <a:rPr lang="fr-FR" altLang="fr-FR" sz="1200" b="1" u="sng" dirty="0">
                <a:latin typeface="Canal+Dem" pitchFamily="50" charset="0"/>
                <a:sym typeface="Wingdings" pitchFamily="2" charset="2"/>
              </a:rPr>
              <a:t> à échéance hors A1 :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variation </a:t>
            </a:r>
            <a:r>
              <a:rPr lang="fr-FR" altLang="fr-FR" sz="1200" b="1" dirty="0" err="1">
                <a:latin typeface="Canal+Dem" pitchFamily="50" charset="0"/>
                <a:sym typeface="Wingdings" pitchFamily="2" charset="2"/>
              </a:rPr>
              <a:t>YoY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des taux de demande et de performance par ancienneté et marque</a:t>
            </a:r>
            <a:endParaRPr lang="fr-FR" sz="1500" b="1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3" y="774701"/>
            <a:ext cx="8211574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39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5245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iapositive think-cell" r:id="rId25" imgW="270" imgH="270" progId="TCLayout.ActiveDocument.1">
                  <p:embed/>
                </p:oleObj>
              </mc:Choice>
              <mc:Fallback>
                <p:oleObj name="Diapositive think-cell" r:id="rId25" imgW="270" imgH="270" progId="TCLayout.ActiveDocument.1">
                  <p:embed/>
                  <p:pic>
                    <p:nvPicPr>
                      <p:cNvPr id="5" name="Objet 4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76372" y="0"/>
            <a:ext cx="8908846" cy="622300"/>
          </a:xfrm>
        </p:spPr>
        <p:txBody>
          <a:bodyPr lIns="90000" tIns="46800" rIns="90000" bIns="46800" anchor="t">
            <a:noAutofit/>
          </a:bodyPr>
          <a:lstStyle/>
          <a:p>
            <a:r>
              <a:rPr lang="fr-FR" sz="1200" b="1" dirty="0">
                <a:latin typeface="Canal+Dem" pitchFamily="50" charset="0"/>
                <a:sym typeface="Wingdings" pitchFamily="2" charset="2"/>
              </a:rPr>
              <a:t>… avec néanmoins une dégradation sur les </a:t>
            </a:r>
            <a:r>
              <a:rPr lang="fr-FR" sz="1200" b="1" dirty="0" err="1">
                <a:latin typeface="Canal+Dem" pitchFamily="50" charset="0"/>
                <a:sym typeface="Wingdings" pitchFamily="2" charset="2"/>
              </a:rPr>
              <a:t>résil</a:t>
            </a:r>
            <a:r>
              <a:rPr lang="fr-FR" sz="1200" b="1" dirty="0">
                <a:latin typeface="Canal+Dem" pitchFamily="50" charset="0"/>
                <a:sym typeface="Wingdings" pitchFamily="2" charset="2"/>
              </a:rPr>
              <a:t> à échéance hors A1, compensée par une baisse des </a:t>
            </a:r>
            <a:r>
              <a:rPr lang="fr-FR" sz="1200" b="1" dirty="0" err="1">
                <a:latin typeface="Canal+Dem" pitchFamily="50" charset="0"/>
                <a:sym typeface="Wingdings" pitchFamily="2" charset="2"/>
              </a:rPr>
              <a:t>résils</a:t>
            </a:r>
            <a:r>
              <a:rPr lang="fr-FR" sz="1200" b="1" dirty="0">
                <a:latin typeface="Canal+Dem" pitchFamily="50" charset="0"/>
                <a:sym typeface="Wingdings" pitchFamily="2" charset="2"/>
              </a:rPr>
              <a:t> en sortie A1 (effet moindre recrutements)…</a:t>
            </a:r>
            <a:endParaRPr lang="fr-FR" sz="1400" b="1" i="0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2</a:t>
            </a:fld>
            <a:endParaRPr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auto">
          <a:xfrm>
            <a:off x="8428038" y="2274888"/>
            <a:ext cx="366713" cy="174466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>
            <p:custDataLst>
              <p:tags r:id="rId5"/>
            </p:custDataLst>
          </p:nvPr>
        </p:nvSpPr>
        <p:spPr bwMode="auto">
          <a:xfrm>
            <a:off x="8255000" y="1641475"/>
            <a:ext cx="173038" cy="2378075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>
            <p:custDataLst>
              <p:tags r:id="rId6"/>
            </p:custDataLst>
          </p:nvPr>
        </p:nvSpPr>
        <p:spPr bwMode="auto">
          <a:xfrm>
            <a:off x="7783513" y="1857375"/>
            <a:ext cx="471488" cy="2162175"/>
          </a:xfrm>
          <a:prstGeom prst="rect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>
            <p:custDataLst>
              <p:tags r:id="rId7"/>
            </p:custDataLst>
          </p:nvPr>
        </p:nvSpPr>
        <p:spPr bwMode="auto">
          <a:xfrm>
            <a:off x="7169150" y="2665413"/>
            <a:ext cx="614363" cy="1354138"/>
          </a:xfrm>
          <a:prstGeom prst="rect">
            <a:avLst/>
          </a:prstGeom>
          <a:solidFill>
            <a:srgbClr val="F79646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>
            <p:custDataLst>
              <p:tags r:id="rId8"/>
            </p:custDataLst>
          </p:nvPr>
        </p:nvSpPr>
        <p:spPr bwMode="auto">
          <a:xfrm>
            <a:off x="6650038" y="3040063"/>
            <a:ext cx="519113" cy="979488"/>
          </a:xfrm>
          <a:prstGeom prst="rect">
            <a:avLst/>
          </a:prstGeom>
          <a:solidFill>
            <a:srgbClr val="6E548D"/>
          </a:solidFill>
          <a:ln w="31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chemeClr val="bg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>
            <p:custDataLst>
              <p:tags r:id="rId9"/>
            </p:custDataLst>
          </p:nvPr>
        </p:nvSpPr>
        <p:spPr bwMode="auto">
          <a:xfrm>
            <a:off x="4654550" y="3392488"/>
            <a:ext cx="1995488" cy="62706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>
            <p:custDataLst>
              <p:tags r:id="rId10"/>
            </p:custDataLst>
          </p:nvPr>
        </p:nvCxnSpPr>
        <p:spPr bwMode="auto">
          <a:xfrm>
            <a:off x="4649788" y="4019550"/>
            <a:ext cx="414972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341938" y="4078288"/>
            <a:ext cx="61912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E244157-F780-43AC-9750-5B5E1DC07D1E}" type="datetime'''''''C''''''''a''nal''''''+ ''''''S''A''T'''">
              <a:rPr lang="fr-FR" altLang="en-US" sz="800" smtClean="0">
                <a:latin typeface="Canal+Dem" pitchFamily="50" charset="0"/>
                <a:sym typeface="Canal+Dem" pitchFamily="50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Canal+ SAT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15" name="Espace réservé du texte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6600825" y="4078288"/>
            <a:ext cx="61753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7812095-99FD-4AE0-8D49-B6D878D24714}" type="datetime'C''an''a''''''''''''l+'' ''''T''N''''''''T'''">
              <a:rPr lang="fr-FR" altLang="en-US" sz="800" smtClean="0">
                <a:latin typeface="Canal+Dem" pitchFamily="50" charset="0"/>
                <a:sym typeface="Canal+Dem" pitchFamily="50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Canal+ TNT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30" name="Espace réservé du texte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7323138" y="2517775"/>
            <a:ext cx="30638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F94FF7B-EF1E-4DA1-8728-6703AC436F2D}" type="datetime'''''''1''''''8'''''''''''',''8''''''''''%'''''''''''''''">
              <a:rPr lang="fr-FR" altLang="en-US" sz="800">
                <a:latin typeface="Canal+Dem" pitchFamily="50" charset="0"/>
                <a:sym typeface="Canal+Dem" pitchFamily="50" charset="0"/>
              </a:rPr>
              <a:pPr/>
              <a:t>18,8%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41" name="Espace réservé du texte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447088" y="4078288"/>
            <a:ext cx="3937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AD51EF2-D21B-45DB-8288-59416E444BAC}" type="datetime'''''S''''''FR''''''''''''''''''''/''''N''''''''''C'''''">
              <a:rPr lang="fr-FR" altLang="en-US" sz="800" smtClean="0">
                <a:latin typeface="Canal+Dem" pitchFamily="50" charset="0"/>
                <a:sym typeface="Canal+Dem" pitchFamily="50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SFR/NC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40" name="Espace réservé du texte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8220075" y="4078288"/>
            <a:ext cx="1825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EDA4316-C370-48B0-91D2-3CC4E210F951}" type="datetime'B''''''''''''''''''''''Y''''''''''''''''''''''''T'''''''''''">
              <a:rPr lang="fr-FR" altLang="en-US" sz="800" smtClean="0">
                <a:latin typeface="Canal+Dem" pitchFamily="50" charset="0"/>
                <a:sym typeface="Canal+Dem" pitchFamily="50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BYT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45" name="Espace réservé du texte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437563" y="2127250"/>
            <a:ext cx="3476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EC5228A-E1C9-4B50-A0F8-2854B7A64A25}" type="datetime'2''''''''''''''''''4'''''''''''''''''''''''''',2''%'''">
              <a:rPr lang="fr-FR" altLang="en-US" sz="800">
                <a:latin typeface="Canal+Dem" pitchFamily="50" charset="0"/>
                <a:sym typeface="Canal+Dem" pitchFamily="50" charset="0"/>
              </a:rPr>
              <a:pPr/>
              <a:t>24,2%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44" name="Espace réservé du texte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8169275" y="1493838"/>
            <a:ext cx="3429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CB372AF-3B4C-4BB0-81A2-D0AE8F0E71C8}" type="datetime'''''''''3''''''''''''''''3'',''''''''''0''''%'''">
              <a:rPr lang="fr-FR" altLang="en-US" sz="800">
                <a:latin typeface="Canal+Dem" pitchFamily="50" charset="0"/>
                <a:sym typeface="Canal+Dem" pitchFamily="50" charset="0"/>
              </a:rPr>
              <a:pPr/>
              <a:t>33,0%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27" name="Espace réservé du texte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514975" y="3244850"/>
            <a:ext cx="27463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B9EF4905-CD70-42D0-90B7-1D497FF6B085}" type="datetime'''''''''''''''''''8'''''''''''''''''''',''''7''''%'''">
              <a:rPr lang="fr-FR" altLang="en-US" sz="800">
                <a:latin typeface="Canal+Dem" pitchFamily="50" charset="0"/>
                <a:sym typeface="Canal+Dem" pitchFamily="50" charset="0"/>
              </a:rPr>
              <a:pPr/>
              <a:t>8,7%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39" name="Espace réservé du texte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910513" y="4078288"/>
            <a:ext cx="21590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863ECBA-3844-4458-9A1B-C0DF25B359A9}" type="datetime'''''''''''''''''''F''''''''''''''''''''r''''''e''''e'''''''">
              <a:rPr lang="fr-FR" altLang="en-US" sz="800" smtClean="0">
                <a:latin typeface="Canal+Dem" pitchFamily="50" charset="0"/>
                <a:sym typeface="Canal+Dem" pitchFamily="50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Free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19" name="Espace réservé du texte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283450" y="4078288"/>
            <a:ext cx="38417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3F19B76-24DB-415E-9AC0-CBDEDCC49F99}" type="datetime'''''O''''''''''''''''''''''r''''a''''''''''''ng''''e'''''''">
              <a:rPr lang="fr-FR" altLang="en-US" sz="800" smtClean="0">
                <a:latin typeface="Canal+Dem" pitchFamily="50" charset="0"/>
                <a:sym typeface="Canal+Dem" pitchFamily="50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Orange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43" name="Espace réservé du texte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845425" y="1709738"/>
            <a:ext cx="3476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29B0327-34D2-4BEC-9A53-E943C5C09B9A}" type="datetime'''3''''''0'''''''',0''''''''%'''''''''''''''''''''">
              <a:rPr lang="fr-FR" altLang="en-US" sz="800">
                <a:latin typeface="Canal+Dem" pitchFamily="50" charset="0"/>
                <a:sym typeface="Canal+Dem" pitchFamily="50" charset="0"/>
              </a:rPr>
              <a:pPr/>
              <a:t>30,0%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753225" y="2892425"/>
            <a:ext cx="31273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anal+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43ABB46-A676-4379-86DA-CE664997F2DA}" type="datetime'''''''''13'''''''''''''',''''''''''''''''''''''''''''''''6%'">
              <a:rPr lang="fr-FR" altLang="en-US" sz="800">
                <a:latin typeface="Canal+Dem" pitchFamily="50" charset="0"/>
                <a:sym typeface="Canal+Dem" pitchFamily="50" charset="0"/>
              </a:rPr>
              <a:pPr/>
              <a:t>13,6%</a:t>
            </a:fld>
            <a:endParaRPr lang="fr-FR" sz="800" dirty="0">
              <a:latin typeface="Canal+Dem" pitchFamily="50" charset="0"/>
              <a:sym typeface="Canal+Dem" pitchFamily="50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5600" y="711200"/>
            <a:ext cx="3858422" cy="422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nal+Dem" pitchFamily="50" charset="0"/>
              </a:rPr>
              <a:t>Répartition des résiliation par typologie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451350" y="711200"/>
            <a:ext cx="4533899" cy="422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nal+Dem" pitchFamily="50" charset="0"/>
              </a:rPr>
              <a:t>Répartition des résiliation et taux de </a:t>
            </a:r>
            <a:r>
              <a:rPr lang="fr-FR" sz="1100" dirty="0" err="1">
                <a:solidFill>
                  <a:schemeClr val="tx1"/>
                </a:solidFill>
                <a:latin typeface="Canal+Dem" pitchFamily="50" charset="0"/>
              </a:rPr>
              <a:t>churn</a:t>
            </a:r>
            <a:r>
              <a:rPr lang="fr-FR" sz="1100" dirty="0">
                <a:solidFill>
                  <a:schemeClr val="tx1"/>
                </a:solidFill>
                <a:latin typeface="Canal+Dem" pitchFamily="50" charset="0"/>
              </a:rPr>
              <a:t> par plateforme x partenaire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5482431" y="3709194"/>
            <a:ext cx="312738" cy="2151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600" b="1" i="1" dirty="0">
                <a:solidFill>
                  <a:srgbClr val="00B050"/>
                </a:solidFill>
                <a:latin typeface="Canal+Dem" pitchFamily="50" charset="0"/>
              </a:rPr>
              <a:t>16k</a:t>
            </a:r>
          </a:p>
          <a:p>
            <a:pPr algn="ctr"/>
            <a:r>
              <a:rPr lang="fr-FR" sz="600" b="1" i="1" dirty="0">
                <a:solidFill>
                  <a:srgbClr val="00B050"/>
                </a:solidFill>
                <a:latin typeface="Canal+Dem" pitchFamily="50" charset="0"/>
              </a:rPr>
              <a:t>27%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757194" y="3709194"/>
            <a:ext cx="312738" cy="2151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600" b="1" i="1" dirty="0">
                <a:solidFill>
                  <a:srgbClr val="7030A0"/>
                </a:solidFill>
                <a:latin typeface="Canal+Dem" pitchFamily="50" charset="0"/>
              </a:rPr>
              <a:t>7k</a:t>
            </a:r>
          </a:p>
          <a:p>
            <a:pPr algn="ctr"/>
            <a:r>
              <a:rPr lang="fr-FR" sz="600" b="1" i="1" dirty="0">
                <a:solidFill>
                  <a:srgbClr val="7030A0"/>
                </a:solidFill>
                <a:latin typeface="Canal+Dem" pitchFamily="50" charset="0"/>
              </a:rPr>
              <a:t>11%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7336631" y="3709194"/>
            <a:ext cx="312738" cy="2151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600" b="1" i="1" dirty="0">
                <a:solidFill>
                  <a:schemeClr val="accent6">
                    <a:lumMod val="75000"/>
                  </a:schemeClr>
                </a:solidFill>
                <a:latin typeface="Canal+Dem" pitchFamily="50" charset="0"/>
              </a:rPr>
              <a:t>11k</a:t>
            </a:r>
          </a:p>
          <a:p>
            <a:pPr algn="ctr"/>
            <a:r>
              <a:rPr lang="fr-FR" sz="600" b="1" i="1" dirty="0">
                <a:solidFill>
                  <a:schemeClr val="accent6">
                    <a:lumMod val="75000"/>
                  </a:schemeClr>
                </a:solidFill>
                <a:latin typeface="Canal+Dem" pitchFamily="50" charset="0"/>
              </a:rPr>
              <a:t>18%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7875589" y="3709194"/>
            <a:ext cx="312738" cy="2151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600" b="1" i="1" dirty="0">
                <a:solidFill>
                  <a:srgbClr val="C00000"/>
                </a:solidFill>
                <a:latin typeface="Canal+Dem" pitchFamily="50" charset="0"/>
              </a:rPr>
              <a:t>13k</a:t>
            </a:r>
          </a:p>
          <a:p>
            <a:pPr algn="ctr"/>
            <a:r>
              <a:rPr lang="fr-FR" sz="600" b="1" i="1" dirty="0">
                <a:solidFill>
                  <a:srgbClr val="C00000"/>
                </a:solidFill>
                <a:latin typeface="Canal+Dem" pitchFamily="50" charset="0"/>
              </a:rPr>
              <a:t>22%</a:t>
            </a:r>
          </a:p>
        </p:txBody>
      </p:sp>
      <p:sp>
        <p:nvSpPr>
          <p:cNvPr id="88" name="Rectangle : coins arrondis 87"/>
          <p:cNvSpPr/>
          <p:nvPr/>
        </p:nvSpPr>
        <p:spPr>
          <a:xfrm>
            <a:off x="8449468" y="3709194"/>
            <a:ext cx="312738" cy="2151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600" b="1" i="1" dirty="0">
                <a:solidFill>
                  <a:srgbClr val="FD101E"/>
                </a:solidFill>
                <a:latin typeface="Canal+Dem" pitchFamily="50" charset="0"/>
              </a:rPr>
              <a:t>8k</a:t>
            </a:r>
          </a:p>
          <a:p>
            <a:pPr algn="ctr"/>
            <a:r>
              <a:rPr lang="fr-FR" sz="600" b="1" i="1" dirty="0">
                <a:solidFill>
                  <a:srgbClr val="FD101E"/>
                </a:solidFill>
                <a:latin typeface="Canal+Dem" pitchFamily="50" charset="0"/>
              </a:rPr>
              <a:t>14%</a:t>
            </a:r>
          </a:p>
        </p:txBody>
      </p:sp>
      <p:sp>
        <p:nvSpPr>
          <p:cNvPr id="89" name="Rectangle : coins arrondis 88"/>
          <p:cNvSpPr/>
          <p:nvPr/>
        </p:nvSpPr>
        <p:spPr>
          <a:xfrm>
            <a:off x="8188326" y="3325813"/>
            <a:ext cx="312738" cy="2151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600" b="1" i="1" dirty="0">
                <a:solidFill>
                  <a:schemeClr val="tx2"/>
                </a:solidFill>
                <a:latin typeface="Canal+Dem" pitchFamily="50" charset="0"/>
              </a:rPr>
              <a:t>5k</a:t>
            </a:r>
          </a:p>
          <a:p>
            <a:pPr algn="ctr"/>
            <a:r>
              <a:rPr lang="fr-FR" sz="600" b="1" i="1" dirty="0">
                <a:solidFill>
                  <a:schemeClr val="tx2"/>
                </a:solidFill>
                <a:latin typeface="Canal+Dem" pitchFamily="50" charset="0"/>
              </a:rPr>
              <a:t>9%</a:t>
            </a:r>
          </a:p>
        </p:txBody>
      </p:sp>
      <p:pic>
        <p:nvPicPr>
          <p:cNvPr id="45074" name="Picture 1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" y="1337151"/>
            <a:ext cx="3937539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77516" y="670"/>
            <a:ext cx="9058402" cy="622138"/>
          </a:xfrm>
        </p:spPr>
        <p:txBody>
          <a:bodyPr vert="horz" lIns="89977" tIns="46788" rIns="89977" bIns="46788" rtlCol="0" anchor="t">
            <a:noAutofit/>
          </a:bodyPr>
          <a:lstStyle/>
          <a:p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… confirmant la tendance observée depuis plusieurs mois</a:t>
            </a:r>
            <a:endParaRPr lang="fr-FR" sz="1350" b="1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494066E-C026-48DE-AD79-D29A34892A54}" type="slidenum">
              <a:rPr lang="fr-FR" smtClean="0"/>
              <a:pPr algn="r"/>
              <a:t>3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1" y="658178"/>
            <a:ext cx="7486537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4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7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7" y="1074420"/>
            <a:ext cx="8801346" cy="351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5718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6" name="Obje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259984" y="670"/>
            <a:ext cx="8975934" cy="622138"/>
          </a:xfrm>
        </p:spPr>
        <p:txBody>
          <a:bodyPr vert="horz" lIns="89977" tIns="46788" rIns="89977" bIns="46788" rtlCol="0" anchor="t">
            <a:noAutofit/>
          </a:bodyPr>
          <a:lstStyle/>
          <a:p>
            <a:r>
              <a:rPr lang="fr-FR" altLang="fr-FR" sz="1200" b="1" u="sng" dirty="0" err="1">
                <a:latin typeface="Canal+Dem" pitchFamily="50" charset="0"/>
                <a:sym typeface="Wingdings" pitchFamily="2" charset="2"/>
              </a:rPr>
              <a:t>Churn</a:t>
            </a:r>
            <a:r>
              <a:rPr lang="fr-FR" altLang="fr-FR" sz="1200" b="1" u="sng" dirty="0">
                <a:latin typeface="Canal+Dem" pitchFamily="50" charset="0"/>
                <a:sym typeface="Wingdings" pitchFamily="2" charset="2"/>
              </a:rPr>
              <a:t> à échéance hors A1 :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un taux de </a:t>
            </a:r>
            <a:r>
              <a:rPr lang="fr-FR" altLang="fr-FR" sz="1200" b="1" dirty="0" err="1">
                <a:latin typeface="Canal+Dem" pitchFamily="50" charset="0"/>
                <a:sym typeface="Wingdings" pitchFamily="2" charset="2"/>
              </a:rPr>
              <a:t>churn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qui reste en dégradation vs. 2016 (+27% en mai) mais avec un trend en amélioration depuis fin 2016. L’amélioration observée sur avril/mai est néanmoins fortement drivée par les cohortes recrutées lors de la reprise d’exclu Eurosport début 2015</a:t>
            </a:r>
            <a:endParaRPr lang="fr-FR" sz="1500" b="1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760220" y="1203960"/>
            <a:ext cx="2080939" cy="1019446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853440" y="1203960"/>
            <a:ext cx="708660" cy="1019446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494066E-C026-48DE-AD79-D29A34892A54}" type="slidenum">
              <a:rPr lang="fr-FR" smtClean="0"/>
              <a:pPr algn="r"/>
              <a:t>4</a:t>
            </a:fld>
            <a:endParaRPr lang="fr-FR" dirty="0"/>
          </a:p>
        </p:txBody>
      </p:sp>
      <p:pic>
        <p:nvPicPr>
          <p:cNvPr id="24" name="Picture 5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59899" y="2383824"/>
            <a:ext cx="562521" cy="37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Bulle narrative : rectangle à coins arrondis 12"/>
          <p:cNvSpPr/>
          <p:nvPr/>
        </p:nvSpPr>
        <p:spPr>
          <a:xfrm>
            <a:off x="6385560" y="2037334"/>
            <a:ext cx="792480" cy="372144"/>
          </a:xfrm>
          <a:prstGeom prst="wedgeRoundRectCallout">
            <a:avLst>
              <a:gd name="adj1" fmla="val 96259"/>
              <a:gd name="adj2" fmla="val 1072"/>
              <a:gd name="adj3" fmla="val 16667"/>
            </a:avLst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i="1" dirty="0">
                <a:solidFill>
                  <a:schemeClr val="tx1"/>
                </a:solidFill>
              </a:rPr>
              <a:t>Cohortes Eurosport</a:t>
            </a:r>
          </a:p>
        </p:txBody>
      </p:sp>
    </p:spTree>
    <p:extLst>
      <p:ext uri="{BB962C8B-B14F-4D97-AF65-F5344CB8AC3E}">
        <p14:creationId xmlns:p14="http://schemas.microsoft.com/office/powerpoint/2010/main" val="102245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Diapositive think-cell" r:id="rId5" imgW="270" imgH="270" progId="TCLayout.ActiveDocument.1">
                  <p:embed/>
                </p:oleObj>
              </mc:Choice>
              <mc:Fallback>
                <p:oleObj name="Diapositive think-cell" r:id="rId5" imgW="270" imgH="270" progId="TCLayout.ActiveDocument.1">
                  <p:embed/>
                  <p:pic>
                    <p:nvPicPr>
                      <p:cNvPr id="6" name="Obje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259984" y="670"/>
            <a:ext cx="8975934" cy="622138"/>
          </a:xfrm>
        </p:spPr>
        <p:txBody>
          <a:bodyPr vert="horz" lIns="89977" tIns="46788" rIns="89977" bIns="46788" rtlCol="0" anchor="t">
            <a:noAutofit/>
          </a:bodyPr>
          <a:lstStyle/>
          <a:p>
            <a:r>
              <a:rPr lang="fr-FR" altLang="fr-FR" sz="1200" b="1" u="sng" dirty="0" err="1">
                <a:latin typeface="Canal+Dem" pitchFamily="50" charset="0"/>
                <a:sym typeface="Wingdings" pitchFamily="2" charset="2"/>
              </a:rPr>
              <a:t>Churn</a:t>
            </a:r>
            <a:r>
              <a:rPr lang="fr-FR" altLang="fr-FR" sz="1200" b="1" u="sng" dirty="0">
                <a:latin typeface="Canal+Dem" pitchFamily="50" charset="0"/>
                <a:sym typeface="Wingdings" pitchFamily="2" charset="2"/>
              </a:rPr>
              <a:t> à échéance hors A1 :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La dégradation provient à la fois de l’augmentation du taux de demandes, qui est en augmentation de +18% vs. 2016 avec néanmoins un trend d’amélioration, mais aussi d’une dégradation de la perf. </a:t>
            </a:r>
            <a:endParaRPr lang="fr-FR" sz="1500" b="1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494066E-C026-48DE-AD79-D29A34892A54}" type="slidenum">
              <a:rPr lang="fr-FR" smtClean="0"/>
              <a:pPr algn="r"/>
              <a:t>5</a:t>
            </a:fld>
            <a:endParaRPr lang="fr-FR" dirty="0"/>
          </a:p>
        </p:txBody>
      </p:sp>
      <p:pic>
        <p:nvPicPr>
          <p:cNvPr id="4609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" y="755897"/>
            <a:ext cx="8782494" cy="416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69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9595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Diapositive think-cell" r:id="rId5" imgW="270" imgH="270" progId="TCLayout.ActiveDocument.1">
                  <p:embed/>
                </p:oleObj>
              </mc:Choice>
              <mc:Fallback>
                <p:oleObj name="Diapositive think-cell" r:id="rId5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92" y="771179"/>
            <a:ext cx="8970243" cy="3257550"/>
          </a:xfrm>
          <a:prstGeom prst="rect">
            <a:avLst/>
          </a:prstGeom>
        </p:spPr>
      </p:pic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6</a:t>
            </a:fld>
            <a:endParaRPr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259984" y="670"/>
            <a:ext cx="8975934" cy="622138"/>
          </a:xfrm>
        </p:spPr>
        <p:txBody>
          <a:bodyPr vert="horz" lIns="89977" tIns="46788" rIns="89977" bIns="46788" rtlCol="0" anchor="t">
            <a:noAutofit/>
          </a:bodyPr>
          <a:lstStyle/>
          <a:p>
            <a:r>
              <a:rPr lang="fr-FR" altLang="fr-FR" sz="1200" b="1" u="sng" dirty="0" err="1">
                <a:latin typeface="Canal+Dem" pitchFamily="50" charset="0"/>
                <a:sym typeface="Wingdings" pitchFamily="2" charset="2"/>
              </a:rPr>
              <a:t>Churn</a:t>
            </a:r>
            <a:r>
              <a:rPr lang="fr-FR" altLang="fr-FR" sz="1200" b="1" u="sng" dirty="0">
                <a:latin typeface="Canal+Dem" pitchFamily="50" charset="0"/>
                <a:sym typeface="Wingdings" pitchFamily="2" charset="2"/>
              </a:rPr>
              <a:t> hors échéance :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des volumes assez stables (30k en mai) d’un mois sur l’autre, malgré un légère volatilité</a:t>
            </a:r>
            <a:endParaRPr lang="fr-FR" sz="1500" b="1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16" name="Bulle narrative : rectangle à coins arrondis 15"/>
          <p:cNvSpPr/>
          <p:nvPr/>
        </p:nvSpPr>
        <p:spPr>
          <a:xfrm>
            <a:off x="7132320" y="1177986"/>
            <a:ext cx="944880" cy="372144"/>
          </a:xfrm>
          <a:prstGeom prst="wedgeRoundRectCallout">
            <a:avLst>
              <a:gd name="adj1" fmla="val 69429"/>
              <a:gd name="adj2" fmla="val 54309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i="1" dirty="0">
                <a:solidFill>
                  <a:schemeClr val="bg1"/>
                </a:solidFill>
              </a:rPr>
              <a:t>Lancement </a:t>
            </a:r>
            <a:r>
              <a:rPr lang="fr-FR" sz="1000" b="1" i="1" dirty="0" err="1">
                <a:solidFill>
                  <a:schemeClr val="bg1"/>
                </a:solidFill>
              </a:rPr>
              <a:t>PbC</a:t>
            </a:r>
            <a:endParaRPr lang="fr-FR" sz="1000" b="1" i="1" dirty="0">
              <a:solidFill>
                <a:schemeClr val="bg1"/>
              </a:solidFill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175260" y="4022379"/>
            <a:ext cx="2636520" cy="622138"/>
          </a:xfrm>
          <a:prstGeom prst="rect">
            <a:avLst/>
          </a:prstGeom>
        </p:spPr>
        <p:txBody>
          <a:bodyPr vert="horz" lIns="89977" tIns="46788" rIns="89977" bIns="46788" rtlCol="0" anchor="t">
            <a:no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000" i="0" kern="1200">
                <a:solidFill>
                  <a:schemeClr val="tx1"/>
                </a:solidFill>
                <a:latin typeface="Canal+Dem" pitchFamily="2" charset="0"/>
                <a:ea typeface="+mj-ea"/>
                <a:cs typeface="+mj-cs"/>
              </a:defRPr>
            </a:lvl1pPr>
          </a:lstStyle>
          <a:p>
            <a:r>
              <a:rPr lang="fr-FR" altLang="fr-FR" sz="1000" i="1" dirty="0">
                <a:latin typeface="Canal+" pitchFamily="50" charset="0"/>
                <a:sym typeface="Wingdings" pitchFamily="2" charset="2"/>
              </a:rPr>
              <a:t>Relative stabilité des résiliations pour impayés avec des niveaux qui restent élevés chez Free et BYT</a:t>
            </a:r>
            <a:endParaRPr lang="fr-FR" sz="1100" i="1" dirty="0">
              <a:solidFill>
                <a:srgbClr val="FF0000"/>
              </a:solidFill>
              <a:latin typeface="Canal+" pitchFamily="50" charset="0"/>
              <a:ea typeface="+mn-ea"/>
              <a:cs typeface="+mn-c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499110" y="1442720"/>
            <a:ext cx="8724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949450" y="1442720"/>
            <a:ext cx="31750" cy="2527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itre 1"/>
          <p:cNvSpPr txBox="1">
            <a:spLocks/>
          </p:cNvSpPr>
          <p:nvPr/>
        </p:nvSpPr>
        <p:spPr>
          <a:xfrm>
            <a:off x="2346960" y="1134566"/>
            <a:ext cx="732790" cy="204812"/>
          </a:xfrm>
          <a:prstGeom prst="rect">
            <a:avLst/>
          </a:prstGeom>
          <a:solidFill>
            <a:schemeClr val="bg1"/>
          </a:solidFill>
        </p:spPr>
        <p:txBody>
          <a:bodyPr vert="horz" lIns="90000" tIns="46800" rIns="90000" bIns="46800" rtlCol="0" anchor="t">
            <a:no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000" i="0" kern="1200">
                <a:solidFill>
                  <a:schemeClr val="tx1"/>
                </a:solidFill>
                <a:latin typeface="Canal+Dem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fr-FR" altLang="fr-FR" sz="800" i="1" dirty="0">
                <a:latin typeface="Canal+" pitchFamily="50" charset="0"/>
                <a:sym typeface="Wingdings" pitchFamily="2" charset="2"/>
              </a:rPr>
              <a:t>Nouvelles règles sur A1</a:t>
            </a:r>
            <a:endParaRPr lang="fr-FR" sz="900" i="1" dirty="0">
              <a:solidFill>
                <a:srgbClr val="FF0000"/>
              </a:solidFill>
              <a:latin typeface="Canal+" pitchFamily="50" charset="0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H="1">
            <a:off x="2559050" y="1442720"/>
            <a:ext cx="154305" cy="2527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itre 1"/>
          <p:cNvSpPr txBox="1">
            <a:spLocks/>
          </p:cNvSpPr>
          <p:nvPr/>
        </p:nvSpPr>
        <p:spPr>
          <a:xfrm>
            <a:off x="434340" y="1134566"/>
            <a:ext cx="1059180" cy="204812"/>
          </a:xfrm>
          <a:prstGeom prst="rect">
            <a:avLst/>
          </a:prstGeom>
          <a:solidFill>
            <a:schemeClr val="bg1"/>
          </a:solidFill>
        </p:spPr>
        <p:txBody>
          <a:bodyPr vert="horz" lIns="90000" tIns="46800" rIns="90000" bIns="46800" rtlCol="0" anchor="t">
            <a:no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000" i="0" kern="1200">
                <a:solidFill>
                  <a:schemeClr val="tx1"/>
                </a:solidFill>
                <a:latin typeface="Canal+Dem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fr-FR" altLang="fr-FR" sz="800" i="1" dirty="0">
                <a:latin typeface="Canal+" pitchFamily="50" charset="0"/>
                <a:sym typeface="Wingdings" pitchFamily="2" charset="2"/>
              </a:rPr>
              <a:t>Forte volatilité suite MEP KISS</a:t>
            </a:r>
            <a:endParaRPr lang="fr-FR" sz="900" i="1" dirty="0">
              <a:solidFill>
                <a:srgbClr val="FF0000"/>
              </a:solidFill>
              <a:latin typeface="Canal+" pitchFamily="50" charset="0"/>
              <a:ea typeface="+mn-ea"/>
              <a:cs typeface="+mn-cs"/>
            </a:endParaRPr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1371600" y="1134566"/>
            <a:ext cx="1059180" cy="204812"/>
          </a:xfrm>
          <a:prstGeom prst="rect">
            <a:avLst/>
          </a:prstGeom>
          <a:solidFill>
            <a:schemeClr val="bg1"/>
          </a:solidFill>
        </p:spPr>
        <p:txBody>
          <a:bodyPr vert="horz" lIns="90000" tIns="46800" rIns="90000" bIns="46800" rtlCol="0" anchor="t">
            <a:no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000" i="0" kern="1200">
                <a:solidFill>
                  <a:schemeClr val="tx1"/>
                </a:solidFill>
                <a:latin typeface="Canal+Dem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fr-FR" altLang="fr-FR" sz="800" i="1" dirty="0">
                <a:latin typeface="Canal+" pitchFamily="50" charset="0"/>
                <a:sym typeface="Wingdings" pitchFamily="2" charset="2"/>
              </a:rPr>
              <a:t>Blocage coupures et report en M+1</a:t>
            </a:r>
            <a:endParaRPr lang="fr-FR" sz="900" i="1" dirty="0">
              <a:solidFill>
                <a:srgbClr val="FF0000"/>
              </a:solidFill>
              <a:latin typeface="Canal+" pitchFamily="50" charset="0"/>
              <a:ea typeface="+mn-ea"/>
              <a:cs typeface="+mn-cs"/>
            </a:endParaRP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6332220" y="4022379"/>
            <a:ext cx="2636520" cy="622138"/>
          </a:xfrm>
          <a:prstGeom prst="rect">
            <a:avLst/>
          </a:prstGeom>
        </p:spPr>
        <p:txBody>
          <a:bodyPr vert="horz" lIns="89977" tIns="46788" rIns="89977" bIns="46788" rtlCol="0" anchor="t">
            <a:no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000" i="0" kern="1200">
                <a:solidFill>
                  <a:schemeClr val="tx1"/>
                </a:solidFill>
                <a:latin typeface="Canal+Dem" pitchFamily="2" charset="0"/>
                <a:ea typeface="+mj-ea"/>
                <a:cs typeface="+mj-cs"/>
              </a:defRPr>
            </a:lvl1pPr>
          </a:lstStyle>
          <a:p>
            <a:r>
              <a:rPr lang="fr-FR" altLang="fr-FR" sz="1000" i="1" dirty="0">
                <a:latin typeface="Canal+" pitchFamily="50" charset="0"/>
                <a:sym typeface="Wingdings" pitchFamily="2" charset="2"/>
              </a:rPr>
              <a:t>Dont 33% décès, 15% traitement social, 10% détournement usage, 10% </a:t>
            </a:r>
            <a:r>
              <a:rPr lang="fr-FR" altLang="fr-FR" sz="1000" i="1" dirty="0" err="1">
                <a:latin typeface="Canal+" pitchFamily="50" charset="0"/>
                <a:sym typeface="Wingdings" pitchFamily="2" charset="2"/>
              </a:rPr>
              <a:t>LdA</a:t>
            </a:r>
            <a:r>
              <a:rPr lang="fr-FR" altLang="fr-FR" sz="1000" i="1" dirty="0">
                <a:latin typeface="Canal+" pitchFamily="50" charset="0"/>
                <a:sym typeface="Wingdings" pitchFamily="2" charset="2"/>
              </a:rPr>
              <a:t> Free, 5% demande non prise en compte, 5% départ étranger; 4% double emploi</a:t>
            </a:r>
            <a:endParaRPr lang="fr-FR" sz="1100" i="1" dirty="0">
              <a:solidFill>
                <a:srgbClr val="FF0000"/>
              </a:solidFill>
              <a:latin typeface="Canal+" pitchFamily="50" charset="0"/>
              <a:ea typeface="+mn-ea"/>
              <a:cs typeface="+mn-cs"/>
            </a:endParaRPr>
          </a:p>
        </p:txBody>
      </p:sp>
      <p:sp>
        <p:nvSpPr>
          <p:cNvPr id="36" name="Titre 1"/>
          <p:cNvSpPr txBox="1">
            <a:spLocks/>
          </p:cNvSpPr>
          <p:nvPr/>
        </p:nvSpPr>
        <p:spPr>
          <a:xfrm>
            <a:off x="3253740" y="3428897"/>
            <a:ext cx="2636520" cy="362053"/>
          </a:xfrm>
          <a:prstGeom prst="rect">
            <a:avLst/>
          </a:prstGeom>
        </p:spPr>
        <p:txBody>
          <a:bodyPr vert="horz" lIns="89977" tIns="46788" rIns="89977" bIns="46788" rtlCol="0" anchor="t">
            <a:no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000" i="0" kern="1200">
                <a:solidFill>
                  <a:schemeClr val="tx1"/>
                </a:solidFill>
                <a:latin typeface="Canal+Dem" pitchFamily="2" charset="0"/>
                <a:ea typeface="+mj-ea"/>
                <a:cs typeface="+mj-cs"/>
              </a:defRPr>
            </a:lvl1pPr>
          </a:lstStyle>
          <a:p>
            <a:r>
              <a:rPr lang="fr-FR" altLang="fr-F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al+" pitchFamily="50" charset="0"/>
                <a:sym typeface="Wingdings" pitchFamily="2" charset="2"/>
              </a:rPr>
              <a:t>Estimation du taux de rétraction (</a:t>
            </a:r>
            <a:r>
              <a:rPr lang="fr-FR" altLang="fr-FR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al+" pitchFamily="50" charset="0"/>
                <a:sym typeface="Wingdings" pitchFamily="2" charset="2"/>
              </a:rPr>
              <a:t>résil</a:t>
            </a:r>
            <a:r>
              <a:rPr lang="fr-FR" altLang="fr-F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al+" pitchFamily="50" charset="0"/>
                <a:sym typeface="Wingdings" pitchFamily="2" charset="2"/>
              </a:rPr>
              <a:t>. rétractations / recrutements M et M+1</a:t>
            </a:r>
            <a:endParaRPr lang="fr-FR" sz="1000" i="1" dirty="0">
              <a:solidFill>
                <a:schemeClr val="tx1">
                  <a:lumMod val="50000"/>
                  <a:lumOff val="50000"/>
                </a:schemeClr>
              </a:solidFill>
              <a:latin typeface="Canal+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352697" y="0"/>
            <a:ext cx="8884435" cy="622300"/>
          </a:xfrm>
        </p:spPr>
        <p:txBody>
          <a:bodyPr lIns="90000" tIns="46800" rIns="90000" bIns="46800" anchor="t">
            <a:noAutofit/>
          </a:bodyPr>
          <a:lstStyle/>
          <a:p>
            <a:r>
              <a:rPr lang="fr-FR" sz="1200" b="1" u="sng" dirty="0">
                <a:latin typeface="Canal+Dem" pitchFamily="50" charset="0"/>
                <a:sym typeface="Wingdings" pitchFamily="2" charset="2"/>
              </a:rPr>
              <a:t>Zoom Panorama by Canal : </a:t>
            </a:r>
            <a:r>
              <a:rPr lang="fr-FR" sz="1200" b="1" dirty="0">
                <a:latin typeface="Canal+Dem" pitchFamily="50" charset="0"/>
                <a:sym typeface="Wingdings" pitchFamily="2" charset="2"/>
              </a:rPr>
              <a:t>un </a:t>
            </a:r>
            <a:r>
              <a:rPr lang="fr-FR" sz="1200" b="1" dirty="0" err="1">
                <a:latin typeface="Canal+Dem" pitchFamily="50" charset="0"/>
                <a:sym typeface="Wingdings" pitchFamily="2" charset="2"/>
              </a:rPr>
              <a:t>surchurn</a:t>
            </a:r>
            <a:r>
              <a:rPr lang="fr-FR" sz="1200" b="1" dirty="0">
                <a:latin typeface="Canal+Dem" pitchFamily="50" charset="0"/>
                <a:sym typeface="Wingdings" pitchFamily="2" charset="2"/>
              </a:rPr>
              <a:t> abonn</a:t>
            </a:r>
            <a:r>
              <a:rPr lang="fr-FR" sz="1200" b="1" u="sng" dirty="0">
                <a:latin typeface="Canal+Dem" pitchFamily="50" charset="0"/>
                <a:sym typeface="Wingdings" pitchFamily="2" charset="2"/>
              </a:rPr>
              <a:t>ement</a:t>
            </a:r>
            <a:r>
              <a:rPr lang="fr-FR" sz="1200" b="1" dirty="0">
                <a:latin typeface="Canal+Dem" pitchFamily="50" charset="0"/>
                <a:sym typeface="Wingdings" pitchFamily="2" charset="2"/>
              </a:rPr>
              <a:t> </a:t>
            </a:r>
            <a:r>
              <a:rPr lang="fr-FR" sz="1200" dirty="0">
                <a:latin typeface="Canal+Dem" pitchFamily="50" charset="0"/>
                <a:sym typeface="Wingdings" pitchFamily="2" charset="2"/>
              </a:rPr>
              <a:t>estimé à 11k depuis fin novembre chez Free avec un impact qui reste mesuré et en décroissance continue</a:t>
            </a:r>
            <a:endParaRPr lang="fr-FR" sz="1400" b="1" i="0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7</a:t>
            </a:fld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700679"/>
            <a:ext cx="8305800" cy="40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7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Diapositive think-cell" r:id="rId5" imgW="270" imgH="270" progId="TCLayout.ActiveDocument.1">
                  <p:embed/>
                </p:oleObj>
              </mc:Choice>
              <mc:Fallback>
                <p:oleObj name="Diapositive think-cell" r:id="rId5" imgW="270" imgH="270" progId="TCLayout.ActiveDocument.1">
                  <p:embed/>
                  <p:pic>
                    <p:nvPicPr>
                      <p:cNvPr id="6" name="Obje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259984" y="670"/>
            <a:ext cx="8975934" cy="622138"/>
          </a:xfrm>
        </p:spPr>
        <p:txBody>
          <a:bodyPr vert="horz" lIns="89977" tIns="46788" rIns="89977" bIns="46788" rtlCol="0" anchor="t">
            <a:noAutofit/>
          </a:bodyPr>
          <a:lstStyle/>
          <a:p>
            <a:r>
              <a:rPr lang="fr-FR" altLang="fr-FR" sz="1200" b="1" u="sng" dirty="0">
                <a:latin typeface="Canal+Dem" pitchFamily="50" charset="0"/>
                <a:sym typeface="Wingdings" pitchFamily="2" charset="2"/>
              </a:rPr>
              <a:t>Tendance à venir :</a:t>
            </a:r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 les flux de demandes reçues en mai (en taux) reviennent au niveau de ceux de 2016, confirmant la tendance observée en avril</a:t>
            </a:r>
            <a:endParaRPr lang="fr-FR" sz="1500" b="1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494066E-C026-48DE-AD79-D29A34892A54}" type="slidenum">
              <a:rPr lang="fr-FR" smtClean="0"/>
              <a:pPr algn="r"/>
              <a:t>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49" y="586269"/>
            <a:ext cx="8648702" cy="4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2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76371" y="0"/>
            <a:ext cx="8853329" cy="622300"/>
          </a:xfrm>
        </p:spPr>
        <p:txBody>
          <a:bodyPr lIns="90000" tIns="46800" rIns="90000" bIns="46800" anchor="t">
            <a:noAutofit/>
          </a:bodyPr>
          <a:lstStyle/>
          <a:p>
            <a:r>
              <a:rPr lang="fr-FR" altLang="fr-FR" sz="1200" b="1" dirty="0">
                <a:latin typeface="Canal+Dem" pitchFamily="50" charset="0"/>
                <a:sym typeface="Wingdings" pitchFamily="2" charset="2"/>
              </a:rPr>
              <a:t>Un mix leviers de rétention qui reste équilibré entre « remise tarifaire » et migrations …</a:t>
            </a:r>
            <a:endParaRPr lang="fr-FR" sz="1400" b="1" i="0" dirty="0">
              <a:solidFill>
                <a:srgbClr val="FF0000"/>
              </a:solidFill>
              <a:latin typeface="Canal+Dem" pitchFamily="50" charset="0"/>
              <a:ea typeface="+mn-ea"/>
              <a:cs typeface="+mn-cs"/>
            </a:endParaRPr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pPr algn="r"/>
            <a:fld id="{6494066E-C026-48DE-AD79-D29A34892A54}" type="slidenum">
              <a:rPr/>
              <a:pPr algn="r"/>
              <a:t>9</a:t>
            </a:fld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29" y="630282"/>
            <a:ext cx="8182142" cy="38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2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1.33046721000000012225E+00&quot;&gt;&lt;m_msothmcolidx val=&quot;0&quot;/&gt;&lt;m_rgb r=&quot;F3&quot; g=&quot;C5&quot; b=&quot;C5&quot;/&gt;&lt;m_nBrightness val=&quot;0&quot;/&gt;&lt;/elem&gt;&lt;elem m_fUsage=&quot;1.12193100000000001160E+00&quot;&gt;&lt;m_msothmcolidx val=&quot;0&quot;/&gt;&lt;m_rgb r=&quot;F7&quot; g=&quot;96&quot; b=&quot;46&quot;/&gt;&lt;m_nBrightness val=&quot;0&quot;/&gt;&lt;/elem&gt;&lt;elem m_fUsage=&quot;1.00000000000000000000E+00&quot;&gt;&lt;m_msothmcolidx val=&quot;0&quot;/&gt;&lt;m_rgb r=&quot;6E&quot; g=&quot;54&quot; b=&quot;8D&quot;/&gt;&lt;m_nBrightness val=&quot;0&quot;/&gt;&lt;/elem&gt;&lt;elem m_fUsage=&quot;8.10000000000000053291E-01&quot;&gt;&lt;m_msothmcolidx val=&quot;0&quot;/&gt;&lt;m_rgb r=&quot;C0&quot; g=&quot;50&quot; b=&quot;4D&quot;/&gt;&lt;m_nBrightness val=&quot;0&quot;/&gt;&lt;/elem&gt;&lt;elem m_fUsage=&quot;7.29000000000000092371E-01&quot;&gt;&lt;m_msothmcolidx val=&quot;0&quot;/&gt;&lt;m_rgb r=&quot;1F&quot; g=&quot;49&quot; b=&quot;7D&quot;/&gt;&lt;m_nBrightness val=&quot;0&quot;/&gt;&lt;/elem&gt;&lt;elem m_fUsage=&quot;6.56100000000000127542E-01&quot;&gt;&lt;m_msothmcolidx val=&quot;0&quot;/&gt;&lt;m_rgb r=&quot;FF&quot; g=&quot;00&quot; b=&quot;00&quot;/&gt;&lt;m_nBrightness val=&quot;0&quot;/&gt;&lt;/elem&gt;&lt;elem m_fUsage=&quot;4.78296900000000135833E-01&quot;&gt;&lt;m_msothmcolidx val=&quot;0&quot;/&gt;&lt;m_rgb r=&quot;00&quot; g=&quot;B0&quot; b=&quot;5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Lx5e8eTBew5KLs9kEAV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CbYpjWT16QUN_Z3qkAs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Gz.VWJRdmEDBUCoFRdT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mZ26sfQpCctIKlVbAv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Ht4XT7TDC.wm6MSutdx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6.OIXjT8qvBWovsz.g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H8aDFWRxq0DNWHJM023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SP3dlcTim203BSpELc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ds_65ITzylB_LFsE.JV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e6YiBmTESruDRHShlcE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7csrUrxStGcmLtddt8J9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lGOjXqRUWhzWgpdAoEs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.Rtb3WRmqqbTzYQkDUQ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PAS_qERzW.9T5Kotkly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9rXV5j0RbeeXtvwiuQq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63VblUS5GllAhNvMD1b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KeP_afSzSQ_9r_ikNfX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d_jnm_SGSM7cvn55rZu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BLQ8inRMO5MCJA_n6rw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5ge8v3S.K2AlicaxNx.g"/>
</p:tagLst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sz="2400" b="1" dirty="0" smtClean="0">
            <a:solidFill>
              <a:schemeClr val="tx1"/>
            </a:solidFill>
            <a:latin typeface="Canal+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sz="2400" b="1" dirty="0" smtClean="0">
            <a:solidFill>
              <a:schemeClr val="tx1"/>
            </a:solidFill>
            <a:latin typeface="Canal+" pitchFamily="50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90863</TotalTime>
  <Words>530</Words>
  <Application>Microsoft Office PowerPoint</Application>
  <PresentationFormat>Affichage à l'écran (16:9)</PresentationFormat>
  <Paragraphs>83</Paragraphs>
  <Slides>15</Slides>
  <Notes>15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Canal+</vt:lpstr>
      <vt:lpstr>Canal+Dem</vt:lpstr>
      <vt:lpstr>Courier New</vt:lpstr>
      <vt:lpstr>Wingdings</vt:lpstr>
      <vt:lpstr>Conception personnalisée</vt:lpstr>
      <vt:lpstr>2_Conception personnalisée</vt:lpstr>
      <vt:lpstr>2_Thème Office</vt:lpstr>
      <vt:lpstr>Diapositive think-cell</vt:lpstr>
      <vt:lpstr>63k résiliations avec eng. sur le mois de mai, portant le cumul depuis le 1er janvier à 380k. Sur mai, le volumes de résiliations est iso 2016 …</vt:lpstr>
      <vt:lpstr>… avec néanmoins une dégradation sur les résil à échéance hors A1, compensée par une baisse des résils en sortie A1 (effet moindre recrutements)…</vt:lpstr>
      <vt:lpstr>… confirmant la tendance observée depuis plusieurs mois</vt:lpstr>
      <vt:lpstr>Churn à échéance hors A1 : un taux de churn qui reste en dégradation vs. 2016 (+27% en mai) mais avec un trend en amélioration depuis fin 2016. L’amélioration observée sur avril/mai est néanmoins fortement drivée par les cohortes recrutées lors de la reprise d’exclu Eurosport début 2015</vt:lpstr>
      <vt:lpstr>Churn à échéance hors A1 : La dégradation provient à la fois de l’augmentation du taux de demandes, qui est en augmentation de +18% vs. 2016 avec néanmoins un trend d’amélioration, mais aussi d’une dégradation de la perf. </vt:lpstr>
      <vt:lpstr>Churn hors échéance : des volumes assez stables (30k en mai) d’un mois sur l’autre, malgré un légère volatilité</vt:lpstr>
      <vt:lpstr>Zoom Panorama by Canal : un surchurn abonnement estimé à 11k depuis fin novembre chez Free avec un impact qui reste mesuré et en décroissance continue</vt:lpstr>
      <vt:lpstr>Tendance à venir : les flux de demandes reçues en mai (en taux) reviennent au niveau de ceux de 2016, confirmant la tendance observée en avril</vt:lpstr>
      <vt:lpstr>Un mix leviers de rétention qui reste équilibré entre « remise tarifaire » et migrations …</vt:lpstr>
      <vt:lpstr>… avec un reprice moyen qui reste stable autour de -30%, en recul vs. 2016 (-25%). La baisse du reprice sur les mig est compensé par une hausse sur le levier remise tarifaire, conséquence d’une campagne de rétention désabonnés </vt:lpstr>
      <vt:lpstr>Annexes</vt:lpstr>
      <vt:lpstr>Répartition des échéances futures en vision abonnés</vt:lpstr>
      <vt:lpstr>L’ ARPU net abonnés résiliés reste stable en mars,  à 34€</vt:lpstr>
      <vt:lpstr>Churn à échéance hors A1 : Taux de churn par FAI</vt:lpstr>
      <vt:lpstr>Churn à échéance hors A1 : variation YoY des taux de demande et de performance par ancienneté et marque</vt:lpstr>
    </vt:vector>
  </TitlesOfParts>
  <Company>GROUPE CANAL+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 DFP</dc:title>
  <dc:creator>DFP</dc:creator>
  <cp:lastModifiedBy>BRETILLOT Jerome</cp:lastModifiedBy>
  <cp:revision>2748</cp:revision>
  <cp:lastPrinted>2016-12-14T16:44:51Z</cp:lastPrinted>
  <dcterms:created xsi:type="dcterms:W3CDTF">2013-07-05T11:33:38Z</dcterms:created>
  <dcterms:modified xsi:type="dcterms:W3CDTF">2017-06-28T10:02:28Z</dcterms:modified>
</cp:coreProperties>
</file>