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58" r:id="rId7"/>
    <p:sldId id="281" r:id="rId8"/>
    <p:sldId id="282" r:id="rId9"/>
    <p:sldId id="284" r:id="rId10"/>
    <p:sldId id="285" r:id="rId11"/>
    <p:sldId id="286" r:id="rId12"/>
    <p:sldId id="287"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6F72B3-EAB0-4766-ABC5-DC007A5BA0BD}" v="2" dt="2024-09-06T23:16:58.0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0655" autoAdjust="0"/>
  </p:normalViewPr>
  <p:slideViewPr>
    <p:cSldViewPr snapToGrid="0">
      <p:cViewPr varScale="1">
        <p:scale>
          <a:sx n="58" d="100"/>
          <a:sy n="58" d="100"/>
        </p:scale>
        <p:origin x="982" y="26"/>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9/6/2024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640444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3697726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navixrecruitingcasestudy.blob.core.windows.net/"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refactoring.guru/design-patterns/strategy"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r>
              <a:rPr lang="en-US" dirty="0"/>
              <a:t>Vehicle UI Orchestration</a:t>
            </a:r>
            <a:br>
              <a:rPr lang="en-US" dirty="0"/>
            </a:br>
            <a:r>
              <a:rPr lang="en-US" dirty="0"/>
              <a:t>Api</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74013"/>
            <a:ext cx="2895600" cy="3269589"/>
          </a:xfrm>
        </p:spPr>
        <p:txBody>
          <a:bodyPr>
            <a:normAutofit/>
          </a:bodyPr>
          <a:lstStyle/>
          <a:p>
            <a:r>
              <a:rPr lang="en-US" dirty="0"/>
              <a:t>High Level design</a:t>
            </a:r>
          </a:p>
          <a:p>
            <a:r>
              <a:rPr lang="en-US" dirty="0"/>
              <a:t>Api Structure</a:t>
            </a:r>
          </a:p>
          <a:p>
            <a:r>
              <a:rPr lang="en-US" dirty="0"/>
              <a:t>Implementation details</a:t>
            </a:r>
          </a:p>
          <a:p>
            <a:r>
              <a:rPr lang="en-US" dirty="0"/>
              <a:t>Challenges</a:t>
            </a:r>
          </a:p>
          <a:p>
            <a:r>
              <a:rPr lang="en-US" dirty="0"/>
              <a:t>Future improvements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High Level Api design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fontScale="92500" lnSpcReduction="10000"/>
          </a:bodyPr>
          <a:lstStyle/>
          <a:p>
            <a:r>
              <a:rPr lang="en-US" dirty="0"/>
              <a:t>An Api to serve the functionality for a UI. With this assignment I felt this was an </a:t>
            </a:r>
            <a:r>
              <a:rPr lang="en-US" dirty="0" err="1"/>
              <a:t>api</a:t>
            </a:r>
            <a:r>
              <a:rPr lang="en-US" dirty="0"/>
              <a:t> to serve as an orchestration layer between a UI and a backend domain API</a:t>
            </a:r>
          </a:p>
          <a:p>
            <a:pPr lvl="1"/>
            <a:r>
              <a:rPr lang="en-US" dirty="0"/>
              <a:t>An orchestration </a:t>
            </a:r>
            <a:r>
              <a:rPr lang="en-US" dirty="0" err="1"/>
              <a:t>api</a:t>
            </a:r>
            <a:r>
              <a:rPr lang="en-US" dirty="0"/>
              <a:t> is a great strategy for separating complexities and concerns that don’t really belong in a back end domain </a:t>
            </a:r>
            <a:r>
              <a:rPr lang="en-US" dirty="0" err="1"/>
              <a:t>api</a:t>
            </a:r>
            <a:r>
              <a:rPr lang="en-US" dirty="0"/>
              <a:t> and provide the UI with a strongly designed and maintainable </a:t>
            </a:r>
            <a:r>
              <a:rPr lang="en-US" dirty="0" err="1"/>
              <a:t>api</a:t>
            </a:r>
            <a:r>
              <a:rPr lang="en-US" dirty="0"/>
              <a:t>. </a:t>
            </a:r>
          </a:p>
          <a:p>
            <a:pPr lvl="2"/>
            <a:r>
              <a:rPr lang="en-US" dirty="0"/>
              <a:t>Ex: User authentication and authorization</a:t>
            </a:r>
          </a:p>
          <a:p>
            <a:pPr lvl="2"/>
            <a:r>
              <a:rPr lang="en-US" dirty="0"/>
              <a:t>Ex: pulling in data from multiple domains to enrich the UI for the client experience</a:t>
            </a:r>
          </a:p>
          <a:p>
            <a:pPr lvl="1"/>
            <a:r>
              <a:rPr lang="en-US" dirty="0"/>
              <a:t>An orchestration </a:t>
            </a:r>
            <a:r>
              <a:rPr lang="en-US" dirty="0" err="1"/>
              <a:t>api</a:t>
            </a:r>
            <a:r>
              <a:rPr lang="en-US" dirty="0"/>
              <a:t> allows the UI to be simplified by placing more complex logic in the </a:t>
            </a:r>
            <a:r>
              <a:rPr lang="en-US" dirty="0" err="1"/>
              <a:t>api</a:t>
            </a:r>
            <a:r>
              <a:rPr lang="en-US" dirty="0"/>
              <a:t> instead of in the UI, making the UI harder to maintain and support.</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568961"/>
            <a:ext cx="8420100" cy="1780860"/>
          </a:xfrm>
        </p:spPr>
        <p:txBody>
          <a:bodyPr/>
          <a:lstStyle/>
          <a:p>
            <a:r>
              <a:rPr lang="en-US" dirty="0"/>
              <a:t>API structure</a:t>
            </a:r>
          </a:p>
        </p:txBody>
      </p:sp>
      <p:sp>
        <p:nvSpPr>
          <p:cNvPr id="12" name="Text Placeholder 11">
            <a:extLst>
              <a:ext uri="{FF2B5EF4-FFF2-40B4-BE49-F238E27FC236}">
                <a16:creationId xmlns:a16="http://schemas.microsoft.com/office/drawing/2014/main" id="{554B61B9-26F6-B304-92CD-03053DAAF2A8}"/>
              </a:ext>
            </a:extLst>
          </p:cNvPr>
          <p:cNvSpPr>
            <a:spLocks noGrp="1"/>
          </p:cNvSpPr>
          <p:nvPr>
            <p:ph type="body" idx="1"/>
          </p:nvPr>
        </p:nvSpPr>
        <p:spPr>
          <a:xfrm>
            <a:off x="2933700" y="2740784"/>
            <a:ext cx="3924300" cy="464499"/>
          </a:xfrm>
        </p:spPr>
        <p:txBody>
          <a:bodyPr/>
          <a:lstStyle/>
          <a:p>
            <a:r>
              <a:rPr lang="en-US" dirty="0"/>
              <a:t>API layer</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933700" y="3205283"/>
            <a:ext cx="8427202" cy="3234264"/>
          </a:xfrm>
        </p:spPr>
        <p:txBody>
          <a:bodyPr>
            <a:normAutofit/>
          </a:bodyPr>
          <a:lstStyle/>
          <a:p>
            <a:r>
              <a:rPr lang="en-US" dirty="0"/>
              <a:t>The </a:t>
            </a:r>
            <a:r>
              <a:rPr lang="en-US" dirty="0" err="1"/>
              <a:t>api</a:t>
            </a:r>
            <a:r>
              <a:rPr lang="en-US" dirty="0"/>
              <a:t> layer is responsible for the interactions between the client and the Manager layer of the </a:t>
            </a:r>
            <a:r>
              <a:rPr lang="en-US" dirty="0" err="1"/>
              <a:t>api</a:t>
            </a:r>
            <a:r>
              <a:rPr lang="en-US" dirty="0"/>
              <a:t>.</a:t>
            </a:r>
          </a:p>
          <a:p>
            <a:r>
              <a:rPr lang="en-US" dirty="0"/>
              <a:t>It’s responsibilities are the following</a:t>
            </a:r>
          </a:p>
          <a:p>
            <a:pPr marL="285750" indent="-285750">
              <a:buFont typeface="Arial" panose="020B0604020202020204" pitchFamily="34" charset="0"/>
              <a:buChar char="•"/>
            </a:pPr>
            <a:r>
              <a:rPr lang="en-US" dirty="0"/>
              <a:t>Maintain the contracts(DTOs) that the client interacts with.</a:t>
            </a:r>
          </a:p>
          <a:p>
            <a:pPr marL="285750" indent="-285750">
              <a:buFont typeface="Arial" panose="020B0604020202020204" pitchFamily="34" charset="0"/>
              <a:buChar char="•"/>
            </a:pPr>
            <a:r>
              <a:rPr lang="en-US" dirty="0"/>
              <a:t>Initiate authorization and authentication.</a:t>
            </a:r>
          </a:p>
          <a:p>
            <a:pPr marL="285750" indent="-285750">
              <a:buFont typeface="Arial" panose="020B0604020202020204" pitchFamily="34" charset="0"/>
              <a:buChar char="•"/>
            </a:pPr>
            <a:r>
              <a:rPr lang="en-US" dirty="0"/>
              <a:t>Proper handling of requests and responses with the client.</a:t>
            </a:r>
          </a:p>
          <a:p>
            <a:endParaRPr lang="en-US" dirty="0"/>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10345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2880854" y="1850700"/>
            <a:ext cx="7026058" cy="494435"/>
          </a:xfrm>
        </p:spPr>
        <p:txBody>
          <a:bodyPr/>
          <a:lstStyle/>
          <a:p>
            <a:r>
              <a:rPr lang="en-US" dirty="0"/>
              <a:t>API structure</a:t>
            </a:r>
          </a:p>
        </p:txBody>
      </p:sp>
      <p:sp>
        <p:nvSpPr>
          <p:cNvPr id="13" name="Text Placeholder 12">
            <a:extLst>
              <a:ext uri="{FF2B5EF4-FFF2-40B4-BE49-F238E27FC236}">
                <a16:creationId xmlns:a16="http://schemas.microsoft.com/office/drawing/2014/main" id="{7E5B6E40-3A7D-ACF7-AA38-25977D322D81}"/>
              </a:ext>
            </a:extLst>
          </p:cNvPr>
          <p:cNvSpPr>
            <a:spLocks noGrp="1"/>
          </p:cNvSpPr>
          <p:nvPr>
            <p:ph type="body" idx="1"/>
          </p:nvPr>
        </p:nvSpPr>
        <p:spPr>
          <a:xfrm>
            <a:off x="2880854" y="2556516"/>
            <a:ext cx="2722880" cy="351284"/>
          </a:xfrm>
        </p:spPr>
        <p:txBody>
          <a:bodyPr/>
          <a:lstStyle/>
          <a:p>
            <a:r>
              <a:rPr lang="en-US" dirty="0"/>
              <a:t>Manager layer</a:t>
            </a:r>
          </a:p>
        </p:txBody>
      </p:sp>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2919182" y="3119181"/>
            <a:ext cx="8480048" cy="2907164"/>
          </a:xfrm>
        </p:spPr>
        <p:txBody>
          <a:bodyPr>
            <a:normAutofit/>
          </a:bodyPr>
          <a:lstStyle/>
          <a:p>
            <a:pPr marL="0" indent="0">
              <a:buNone/>
            </a:pPr>
            <a:r>
              <a:rPr lang="en-US" dirty="0"/>
              <a:t>This is the layer that handles the orchestration of requests. It is where the business logic is contained to provide the UI with the data and functionality the client is requesting.</a:t>
            </a:r>
          </a:p>
          <a:p>
            <a:pPr marL="285750" indent="-285750">
              <a:buFont typeface="Arial" panose="020B0604020202020204" pitchFamily="34" charset="0"/>
              <a:buChar char="•"/>
            </a:pPr>
            <a:r>
              <a:rPr lang="en-US" dirty="0"/>
              <a:t>Handle calls to one or more repository for gathering data from different sources</a:t>
            </a:r>
          </a:p>
          <a:p>
            <a:pPr marL="285750" indent="-285750">
              <a:buFont typeface="Arial" panose="020B0604020202020204" pitchFamily="34" charset="0"/>
              <a:buChar char="•"/>
            </a:pPr>
            <a:r>
              <a:rPr lang="en-US" dirty="0"/>
              <a:t>Manages any business logic for returning datasets to the client</a:t>
            </a:r>
          </a:p>
          <a:p>
            <a:pPr marL="285750" indent="-285750">
              <a:buFont typeface="Arial" panose="020B0604020202020204" pitchFamily="34" charset="0"/>
              <a:buChar char="•"/>
            </a:pPr>
            <a:r>
              <a:rPr lang="en-US" dirty="0"/>
              <a:t>Handles the mapping of data from internal objects to the external facing contracts(DTOs) </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636929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3248758" y="1924545"/>
            <a:ext cx="5694484" cy="566489"/>
          </a:xfrm>
        </p:spPr>
        <p:txBody>
          <a:bodyPr anchor="b"/>
          <a:lstStyle/>
          <a:p>
            <a:r>
              <a:rPr lang="en-US" dirty="0"/>
              <a:t>API Structure</a:t>
            </a:r>
          </a:p>
        </p:txBody>
      </p:sp>
      <p:sp>
        <p:nvSpPr>
          <p:cNvPr id="6" name="Text Placeholder 5">
            <a:extLst>
              <a:ext uri="{FF2B5EF4-FFF2-40B4-BE49-F238E27FC236}">
                <a16:creationId xmlns:a16="http://schemas.microsoft.com/office/drawing/2014/main" id="{D2E1CF79-4FDC-8CAF-CC16-E309A2C49758}"/>
              </a:ext>
            </a:extLst>
          </p:cNvPr>
          <p:cNvSpPr>
            <a:spLocks noGrp="1"/>
          </p:cNvSpPr>
          <p:nvPr>
            <p:ph type="body" idx="1"/>
          </p:nvPr>
        </p:nvSpPr>
        <p:spPr>
          <a:xfrm>
            <a:off x="3229114" y="2546619"/>
            <a:ext cx="5733772" cy="448990"/>
          </a:xfrm>
        </p:spPr>
        <p:txBody>
          <a:bodyPr/>
          <a:lstStyle/>
          <a:p>
            <a:r>
              <a:rPr lang="en-US" dirty="0"/>
              <a:t>Repository Layer</a:t>
            </a: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3248758" y="3007929"/>
            <a:ext cx="8124687" cy="3562610"/>
          </a:xfrm>
        </p:spPr>
        <p:txBody>
          <a:bodyPr>
            <a:noAutofit/>
          </a:bodyPr>
          <a:lstStyle/>
          <a:p>
            <a:pPr marL="0" indent="0">
              <a:buNone/>
            </a:pPr>
            <a:r>
              <a:rPr lang="en-US" dirty="0"/>
              <a:t>The repository layer is responsible for directly interacting with external resources for the </a:t>
            </a:r>
            <a:r>
              <a:rPr lang="en-US" dirty="0" err="1"/>
              <a:t>api</a:t>
            </a:r>
            <a:r>
              <a:rPr lang="en-US" dirty="0"/>
              <a:t>. The approach I take is one repository for every external resource. So, I would have a repository for a single database and a repository for calling an external </a:t>
            </a:r>
            <a:r>
              <a:rPr lang="en-US" dirty="0" err="1"/>
              <a:t>api</a:t>
            </a:r>
            <a:r>
              <a:rPr lang="en-US" dirty="0"/>
              <a:t>. I would not share the same repository for two different databases even if they are of the same technology. Such as MSSQL. Within the repository layer you might have a separate mapper class that maps from the external contract to the internal data object. Repository layers should handle some of these responsibilities.</a:t>
            </a:r>
          </a:p>
          <a:p>
            <a:r>
              <a:rPr lang="en-US" dirty="0"/>
              <a:t>Maintaining client connections to external resources.</a:t>
            </a:r>
          </a:p>
          <a:p>
            <a:r>
              <a:rPr lang="en-US" dirty="0"/>
              <a:t>Handle requests and responses to external resources.    </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2403577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498203"/>
          </a:xfrm>
        </p:spPr>
        <p:txBody>
          <a:bodyPr/>
          <a:lstStyle/>
          <a:p>
            <a:r>
              <a:rPr lang="en-US" dirty="0"/>
              <a:t>Implementation details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766564"/>
            <a:ext cx="7662824" cy="5403566"/>
          </a:xfrm>
        </p:spPr>
        <p:txBody>
          <a:bodyPr>
            <a:normAutofit fontScale="92500" lnSpcReduction="20000"/>
          </a:bodyPr>
          <a:lstStyle/>
          <a:p>
            <a:r>
              <a:rPr lang="en-US" dirty="0"/>
              <a:t>Given the time constraints. I chose to stick to the following implementation details that I thought were most important</a:t>
            </a:r>
          </a:p>
          <a:p>
            <a:pPr marL="285750" indent="-285750">
              <a:buFont typeface="Arial" panose="020B0604020202020204" pitchFamily="34" charset="0"/>
              <a:buChar char="•"/>
            </a:pPr>
            <a:r>
              <a:rPr lang="en-US" b="0" dirty="0"/>
              <a:t>I feel that it is always a priority and quick win to make sure the unit of work I implemented is async/await. Especially important when deploying to a cloud environment and you have to consider cost for executing a request. Concurrency is important to maintain.</a:t>
            </a:r>
          </a:p>
          <a:p>
            <a:pPr marL="285750" indent="-285750">
              <a:buFont typeface="Arial" panose="020B0604020202020204" pitchFamily="34" charset="0"/>
              <a:buChar char="•"/>
            </a:pPr>
            <a:r>
              <a:rPr lang="en-US" b="0" dirty="0"/>
              <a:t>It is very important to provide the client with the appropriate information when interacting with the </a:t>
            </a:r>
            <a:r>
              <a:rPr lang="en-US" b="0" dirty="0" err="1"/>
              <a:t>api</a:t>
            </a:r>
            <a:r>
              <a:rPr lang="en-US" b="0" dirty="0"/>
              <a:t>. I ensured that I had at a minimum, documented responses, contract structure, and appropriate headers</a:t>
            </a:r>
          </a:p>
          <a:p>
            <a:pPr marL="285750" indent="-285750">
              <a:buFont typeface="Arial" panose="020B0604020202020204" pitchFamily="34" charset="0"/>
              <a:buChar char="•"/>
            </a:pPr>
            <a:r>
              <a:rPr lang="en-US" b="0" dirty="0"/>
              <a:t>I implemented an internal POCO (plain old </a:t>
            </a:r>
            <a:r>
              <a:rPr lang="en-US" b="0" dirty="0" err="1"/>
              <a:t>c#</a:t>
            </a:r>
            <a:r>
              <a:rPr lang="en-US" b="0" dirty="0"/>
              <a:t> object) for managing and maintaining the data returned from the external resource. It ensures that any logic needed for the data structure is maintained in one place. As you will see in my next section for challenges.</a:t>
            </a:r>
          </a:p>
          <a:p>
            <a:pPr marL="285750" indent="-285750">
              <a:buFont typeface="Arial" panose="020B0604020202020204" pitchFamily="34" charset="0"/>
              <a:buChar char="•"/>
            </a:pPr>
            <a:r>
              <a:rPr lang="en-US" b="0" dirty="0"/>
              <a:t>I use Interfaces and dependency injection to ensure the different layers of the </a:t>
            </a:r>
            <a:r>
              <a:rPr lang="en-US" b="0" dirty="0" err="1"/>
              <a:t>api</a:t>
            </a:r>
            <a:r>
              <a:rPr lang="en-US" b="0" dirty="0"/>
              <a:t> only have to interact with exactly what it needs to perform a task</a:t>
            </a:r>
          </a:p>
          <a:p>
            <a:pPr marL="285750" indent="-285750">
              <a:buFont typeface="Arial" panose="020B0604020202020204" pitchFamily="34" charset="0"/>
              <a:buChar char="•"/>
            </a:pPr>
            <a:r>
              <a:rPr lang="en-US" b="0" dirty="0"/>
              <a:t>Basic logging to track any potential issues to assist in remediation. </a:t>
            </a:r>
          </a:p>
          <a:p>
            <a:pPr marL="285750" indent="-285750">
              <a:buFont typeface="Arial" panose="020B0604020202020204" pitchFamily="34" charset="0"/>
              <a:buChar char="•"/>
            </a:pPr>
            <a:r>
              <a:rPr lang="en-US" b="0" dirty="0"/>
              <a:t>Simple method for filtering the dataset using if else statements.</a:t>
            </a:r>
          </a:p>
          <a:p>
            <a:pPr marL="285750" indent="-285750">
              <a:buFont typeface="Arial" panose="020B0604020202020204" pitchFamily="34" charset="0"/>
              <a:buChar char="•"/>
            </a:pPr>
            <a:r>
              <a:rPr lang="en-US" b="0" dirty="0"/>
              <a:t>We should always pass the minimum interface to the client</a:t>
            </a:r>
          </a:p>
          <a:p>
            <a:pPr marL="285750" indent="-285750">
              <a:buFont typeface="Arial" panose="020B0604020202020204" pitchFamily="34" charset="0"/>
              <a:buChar char="•"/>
            </a:pPr>
            <a:endParaRPr lang="en-US" b="0"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747479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568961"/>
            <a:ext cx="8420100" cy="1780860"/>
          </a:xfrm>
        </p:spPr>
        <p:txBody>
          <a:bodyPr/>
          <a:lstStyle/>
          <a:p>
            <a:r>
              <a:rPr lang="en-US" dirty="0"/>
              <a:t>Challenges</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933700" y="2524182"/>
            <a:ext cx="8427202" cy="3915365"/>
          </a:xfrm>
        </p:spPr>
        <p:txBody>
          <a:bodyPr>
            <a:normAutofit/>
          </a:bodyPr>
          <a:lstStyle/>
          <a:p>
            <a:pPr marL="285750" indent="-285750">
              <a:buFont typeface="Arial" panose="020B0604020202020204" pitchFamily="34" charset="0"/>
              <a:buChar char="•"/>
            </a:pPr>
            <a:r>
              <a:rPr lang="en-US" dirty="0"/>
              <a:t>The biggest challenge I faced was dealing with data quality returned from the external </a:t>
            </a:r>
            <a:r>
              <a:rPr lang="en-US" dirty="0" err="1"/>
              <a:t>api</a:t>
            </a:r>
            <a:r>
              <a:rPr lang="en-US" dirty="0"/>
              <a:t> </a:t>
            </a:r>
            <a:r>
              <a:rPr lang="en-US" dirty="0">
                <a:hlinkClick r:id="rId3"/>
              </a:rPr>
              <a:t>https://navixrecruitingcasestudy.blob.core.windows.net</a:t>
            </a:r>
            <a:r>
              <a:rPr lang="en-US" dirty="0"/>
              <a:t>. Because I had an internal POCO to save my data to. I was able to implement and override the abstract class </a:t>
            </a:r>
            <a:r>
              <a:rPr lang="en-US" dirty="0" err="1"/>
              <a:t>JsonConverter</a:t>
            </a:r>
            <a:r>
              <a:rPr lang="en-US" dirty="0"/>
              <a:t> so that I could deserialize the </a:t>
            </a:r>
            <a:r>
              <a:rPr lang="en-US" dirty="0" err="1"/>
              <a:t>json</a:t>
            </a:r>
            <a:r>
              <a:rPr lang="en-US" dirty="0"/>
              <a:t> object from the external </a:t>
            </a:r>
            <a:r>
              <a:rPr lang="en-US" dirty="0" err="1"/>
              <a:t>api</a:t>
            </a:r>
            <a:r>
              <a:rPr lang="en-US" dirty="0"/>
              <a:t>.</a:t>
            </a:r>
          </a:p>
          <a:p>
            <a:pPr marL="285750" indent="-285750">
              <a:buFont typeface="Arial" panose="020B0604020202020204" pitchFamily="34" charset="0"/>
              <a:buChar char="•"/>
            </a:pPr>
            <a:r>
              <a:rPr lang="en-US" dirty="0"/>
              <a:t>Based on the external contract requirements returned to the client. I made the decision to only provide the </a:t>
            </a:r>
            <a:r>
              <a:rPr lang="en-US" dirty="0" err="1"/>
              <a:t>VehicleType</a:t>
            </a:r>
            <a:r>
              <a:rPr lang="en-US" dirty="0"/>
              <a:t> object when </a:t>
            </a:r>
            <a:r>
              <a:rPr lang="en-US" dirty="0" err="1"/>
              <a:t>IsPrimary</a:t>
            </a:r>
            <a:r>
              <a:rPr lang="en-US" dirty="0"/>
              <a:t> was true. Else it would return an empty </a:t>
            </a:r>
            <a:r>
              <a:rPr lang="en-US" dirty="0" err="1"/>
              <a:t>VehicleType</a:t>
            </a:r>
            <a:r>
              <a:rPr lang="en-US" dirty="0"/>
              <a:t>   </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937989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F63E8-D8B0-2095-CE12-E2C6BA1F772F}"/>
              </a:ext>
            </a:extLst>
          </p:cNvPr>
          <p:cNvSpPr>
            <a:spLocks noGrp="1"/>
          </p:cNvSpPr>
          <p:nvPr>
            <p:ph type="title"/>
          </p:nvPr>
        </p:nvSpPr>
        <p:spPr/>
        <p:txBody>
          <a:bodyPr/>
          <a:lstStyle/>
          <a:p>
            <a:r>
              <a:rPr lang="en-US" dirty="0"/>
              <a:t>Future Improvements</a:t>
            </a:r>
          </a:p>
        </p:txBody>
      </p:sp>
      <p:sp>
        <p:nvSpPr>
          <p:cNvPr id="4" name="Content Placeholder 3">
            <a:extLst>
              <a:ext uri="{FF2B5EF4-FFF2-40B4-BE49-F238E27FC236}">
                <a16:creationId xmlns:a16="http://schemas.microsoft.com/office/drawing/2014/main" id="{1DF1C1E5-B17D-B6A3-B4D1-C7C3A687EA5D}"/>
              </a:ext>
            </a:extLst>
          </p:cNvPr>
          <p:cNvSpPr>
            <a:spLocks noGrp="1"/>
          </p:cNvSpPr>
          <p:nvPr>
            <p:ph sz="half" idx="15"/>
          </p:nvPr>
        </p:nvSpPr>
        <p:spPr>
          <a:xfrm>
            <a:off x="1341120" y="2339661"/>
            <a:ext cx="9953308" cy="3959538"/>
          </a:xfrm>
        </p:spPr>
        <p:txBody>
          <a:bodyPr>
            <a:normAutofit lnSpcReduction="10000"/>
          </a:bodyPr>
          <a:lstStyle/>
          <a:p>
            <a:r>
              <a:rPr lang="en-US" dirty="0"/>
              <a:t>First thing I would add is caching and build it out with a key structure based on the input parameters provided by the client. This would greatly reduce the need to make multiple calls to an external resource for the same requested datasets </a:t>
            </a:r>
          </a:p>
          <a:p>
            <a:r>
              <a:rPr lang="en-US" dirty="0"/>
              <a:t>In the manager layer I have a private class to filter out the main dataset based on the provided inputs from the client. A strategy pattern would make the code more maintainable over time as the query logic becomes more complex and more use cases are added. The strategy pattern is a great pattern when you have a structure that requires different variations of an algorithm given the user’s input. </a:t>
            </a:r>
            <a:r>
              <a:rPr lang="en-US" dirty="0">
                <a:hlinkClick r:id="rId2"/>
              </a:rPr>
              <a:t>https://refactoring.guru/design-patterns/strategy</a:t>
            </a:r>
            <a:r>
              <a:rPr lang="en-US" dirty="0"/>
              <a:t> </a:t>
            </a:r>
          </a:p>
          <a:p>
            <a:r>
              <a:rPr lang="en-US" dirty="0"/>
              <a:t>In the filtering I use </a:t>
            </a:r>
            <a:r>
              <a:rPr lang="en-US" dirty="0" err="1"/>
              <a:t>Linq</a:t>
            </a:r>
            <a:r>
              <a:rPr lang="en-US" dirty="0"/>
              <a:t> queries to obtain the data. I would add a Select() so that I can specify the variables I need. This can help improve performance.</a:t>
            </a:r>
          </a:p>
          <a:p>
            <a:r>
              <a:rPr lang="en-US" dirty="0"/>
              <a:t>Authentication/Authorization </a:t>
            </a:r>
          </a:p>
          <a:p>
            <a:r>
              <a:rPr lang="en-US" dirty="0"/>
              <a:t>Testing  </a:t>
            </a:r>
          </a:p>
        </p:txBody>
      </p:sp>
      <p:sp>
        <p:nvSpPr>
          <p:cNvPr id="7" name="Slide Number Placeholder 6">
            <a:extLst>
              <a:ext uri="{FF2B5EF4-FFF2-40B4-BE49-F238E27FC236}">
                <a16:creationId xmlns:a16="http://schemas.microsoft.com/office/drawing/2014/main" id="{44DE788E-95ED-8022-FF62-9B037B29CD44}"/>
              </a:ext>
            </a:extLst>
          </p:cNvPr>
          <p:cNvSpPr>
            <a:spLocks noGrp="1"/>
          </p:cNvSpPr>
          <p:nvPr>
            <p:ph type="sldNum" sz="quarter" idx="13"/>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462086251"/>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{CA375764-52FF-42A8-B48C-DAA6E4DDC345}tf67328976_win32</Template>
  <TotalTime>4287</TotalTime>
  <Words>896</Words>
  <Application>Microsoft Office PowerPoint</Application>
  <PresentationFormat>Widescreen</PresentationFormat>
  <Paragraphs>68</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Tenorite</vt:lpstr>
      <vt:lpstr>Custom</vt:lpstr>
      <vt:lpstr>Vehicle UI Orchestration Api</vt:lpstr>
      <vt:lpstr>AGENDA</vt:lpstr>
      <vt:lpstr>High Level Api design</vt:lpstr>
      <vt:lpstr>API structure</vt:lpstr>
      <vt:lpstr>API structure</vt:lpstr>
      <vt:lpstr>API Structure</vt:lpstr>
      <vt:lpstr>Implementation details</vt:lpstr>
      <vt:lpstr>Challenges</vt:lpstr>
      <vt:lpstr>Future 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 LaMeyer</dc:creator>
  <cp:lastModifiedBy>Matt LaMeyer</cp:lastModifiedBy>
  <cp:revision>2</cp:revision>
  <dcterms:created xsi:type="dcterms:W3CDTF">2024-09-06T15:08:42Z</dcterms:created>
  <dcterms:modified xsi:type="dcterms:W3CDTF">2024-09-09T14:35:59Z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