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Objects="1">
      <p:cViewPr>
        <p:scale>
          <a:sx n="41" d="100"/>
          <a:sy n="41" d="100"/>
        </p:scale>
        <p:origin x="198" y="1272"/>
      </p:cViewPr>
      <p:guideLst>
        <p:guide orient="horz" pos="10368"/>
        <p:guide pos="13824"/>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FA1F65-6945-4BBE-9C01-D138BC59C5D7}"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3035696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FA1F65-6945-4BBE-9C01-D138BC59C5D7}"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400297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FA1F65-6945-4BBE-9C01-D138BC59C5D7}"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1788463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FA1F65-6945-4BBE-9C01-D138BC59C5D7}"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1042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FA1F65-6945-4BBE-9C01-D138BC59C5D7}"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274487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FA1F65-6945-4BBE-9C01-D138BC59C5D7}"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242400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FA1F65-6945-4BBE-9C01-D138BC59C5D7}" type="datetimeFigureOut">
              <a:rPr lang="en-US" smtClean="0"/>
              <a:t>3/22/2016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126016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FA1F65-6945-4BBE-9C01-D138BC59C5D7}" type="datetimeFigureOut">
              <a:rPr lang="en-US" smtClean="0"/>
              <a:t>3/22/2016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262588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A1F65-6945-4BBE-9C01-D138BC59C5D7}" type="datetimeFigureOut">
              <a:rPr lang="en-US" smtClean="0"/>
              <a:t>3/22/2016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320666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FA1F65-6945-4BBE-9C01-D138BC59C5D7}"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171028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FA1F65-6945-4BBE-9C01-D138BC59C5D7}"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C6AB3-7235-4088-A5A2-62017956F52E}" type="slidenum">
              <a:rPr lang="en-US" smtClean="0"/>
              <a:t>‹#›</a:t>
            </a:fld>
            <a:endParaRPr lang="en-US"/>
          </a:p>
        </p:txBody>
      </p:sp>
    </p:spTree>
    <p:extLst>
      <p:ext uri="{BB962C8B-B14F-4D97-AF65-F5344CB8AC3E}">
        <p14:creationId xmlns:p14="http://schemas.microsoft.com/office/powerpoint/2010/main" val="36411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B3FA1F65-6945-4BBE-9C01-D138BC59C5D7}" type="datetimeFigureOut">
              <a:rPr lang="en-US" smtClean="0"/>
              <a:t>3/22/2016</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38BC6AB3-7235-4088-A5A2-62017956F52E}" type="slidenum">
              <a:rPr lang="en-US" smtClean="0"/>
              <a:t>‹#›</a:t>
            </a:fld>
            <a:endParaRPr lang="en-US"/>
          </a:p>
        </p:txBody>
      </p:sp>
    </p:spTree>
    <p:extLst>
      <p:ext uri="{BB962C8B-B14F-4D97-AF65-F5344CB8AC3E}">
        <p14:creationId xmlns:p14="http://schemas.microsoft.com/office/powerpoint/2010/main" val="1412297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3891200" cy="3028521"/>
          </a:xfrm>
          <a:prstGeom prst="rect">
            <a:avLst/>
          </a:prstGeom>
          <a:gradFill flip="none" rotWithShape="1">
            <a:gsLst>
              <a:gs pos="0">
                <a:schemeClr val="accent1">
                  <a:lumMod val="40000"/>
                  <a:lumOff val="60000"/>
                </a:schemeClr>
              </a:gs>
              <a:gs pos="100000">
                <a:schemeClr val="accent1">
                  <a:lumMod val="86000"/>
                  <a:lumOff val="14000"/>
                </a:schemeClr>
              </a:gs>
            </a:gsLst>
            <a:lin ang="16200000" scaled="1"/>
            <a:tileRect/>
          </a:gradFill>
          <a:ln>
            <a:noFill/>
          </a:ln>
        </p:spPr>
        <p:txBody>
          <a:bodyPr wrap="square" lIns="438912" tIns="219456" rIns="438912" bIns="219456" rtlCol="0">
            <a:spAutoFit/>
          </a:bodyPr>
          <a:lstStyle/>
          <a:p>
            <a:pPr algn="ctr"/>
            <a:r>
              <a:rPr lang="en-US" sz="6800" b="1" dirty="0" smtClean="0">
                <a:latin typeface="Arial Black" pitchFamily="34" charset="0"/>
                <a:ea typeface="Tahoma" pitchFamily="34" charset="0"/>
                <a:cs typeface="Tahoma" pitchFamily="34" charset="0"/>
              </a:rPr>
              <a:t>Comparison of Models for Analyzing Seasonal Activity using Longitudinal Count Data</a:t>
            </a:r>
          </a:p>
          <a:p>
            <a:pPr algn="ctr"/>
            <a:r>
              <a:rPr lang="en-US" sz="4800" dirty="0">
                <a:latin typeface="Garamond" pitchFamily="18" charset="0"/>
                <a:cs typeface="Arial" pitchFamily="34" charset="0"/>
              </a:rPr>
              <a:t>Daniel J. Hocking and Kimberly J. Babbitt</a:t>
            </a:r>
          </a:p>
          <a:p>
            <a:pPr algn="ctr"/>
            <a:r>
              <a:rPr lang="en-US" sz="4800" i="1" dirty="0">
                <a:latin typeface="Garamond" pitchFamily="18" charset="0"/>
                <a:cs typeface="Arial" pitchFamily="34" charset="0"/>
              </a:rPr>
              <a:t>University of New Hampshire</a:t>
            </a:r>
          </a:p>
        </p:txBody>
      </p:sp>
      <mc:AlternateContent xmlns:mc="http://schemas.openxmlformats.org/markup-compatibility/2006" xmlns:a14="http://schemas.microsoft.com/office/drawing/2010/main">
        <mc:Choice Requires="a14">
          <p:sp>
            <p:nvSpPr>
              <p:cNvPr id="6" name="TextBox 5"/>
              <p:cNvSpPr txBox="1"/>
              <p:nvPr/>
            </p:nvSpPr>
            <p:spPr>
              <a:xfrm>
                <a:off x="457199" y="4610862"/>
                <a:ext cx="13258801" cy="18170167"/>
              </a:xfrm>
              <a:prstGeom prst="rect">
                <a:avLst/>
              </a:prstGeom>
              <a:solidFill>
                <a:schemeClr val="bg1"/>
              </a:solidFill>
              <a:ln>
                <a:solidFill>
                  <a:schemeClr val="tx1"/>
                </a:solidFill>
              </a:ln>
            </p:spPr>
            <p:txBody>
              <a:bodyPr wrap="square" lIns="438912" tIns="219456" rIns="438912" bIns="219456" rtlCol="0">
                <a:spAutoFit/>
              </a:bodyPr>
              <a:lstStyle/>
              <a:p>
                <a:r>
                  <a:rPr lang="en-US" sz="2800" dirty="0" smtClean="0">
                    <a:latin typeface="Tahoma" pitchFamily="34" charset="0"/>
                    <a:ea typeface="Tahoma" pitchFamily="34" charset="0"/>
                    <a:cs typeface="Tahoma" pitchFamily="34" charset="0"/>
                  </a:rPr>
                  <a:t>Activity patterns of most animals are influenced by environmental conditions. A clear understanding of how organisms respond to environmental and climatic conditions is important for biological assessment surveys, management plans, and monitoring of populations. It is also critical for understanding animal responses to climate change. However, challenges arise when taking repeated counts of animals on the same sites. The potential correlation of the data at a given site must be accounted for to avoid </a:t>
                </a:r>
                <a:r>
                  <a:rPr lang="en-US" sz="2800" dirty="0" err="1" smtClean="0">
                    <a:latin typeface="Tahoma" pitchFamily="34" charset="0"/>
                    <a:ea typeface="Tahoma" pitchFamily="34" charset="0"/>
                    <a:cs typeface="Tahoma" pitchFamily="34" charset="0"/>
                  </a:rPr>
                  <a:t>pseudoreplication</a:t>
                </a:r>
                <a:r>
                  <a:rPr lang="en-US" sz="2800" dirty="0" smtClean="0">
                    <a:latin typeface="Tahoma" pitchFamily="34" charset="0"/>
                    <a:ea typeface="Tahoma" pitchFamily="34" charset="0"/>
                    <a:cs typeface="Tahoma" pitchFamily="34" charset="0"/>
                  </a:rPr>
                  <a:t>.</a:t>
                </a:r>
              </a:p>
              <a:p>
                <a:endParaRPr lang="en-US" sz="2800" dirty="0">
                  <a:latin typeface="Tahoma" pitchFamily="34" charset="0"/>
                  <a:ea typeface="Tahoma" pitchFamily="34" charset="0"/>
                  <a:cs typeface="Tahoma" pitchFamily="34" charset="0"/>
                </a:endParaRPr>
              </a:p>
              <a:p>
                <a:r>
                  <a:rPr lang="en-US" sz="2800" dirty="0" smtClean="0">
                    <a:latin typeface="Tahoma" pitchFamily="34" charset="0"/>
                    <a:ea typeface="Tahoma" pitchFamily="34" charset="0"/>
                    <a:cs typeface="Tahoma" pitchFamily="34" charset="0"/>
                  </a:rPr>
                  <a:t>Generalized linear mixed models (GLMM) are most frequently used to account for correlation through random effects when interested in count or binomial response variables. The expected count (</a:t>
                </a:r>
                <a:r>
                  <a:rPr lang="en-US" sz="2800" i="1" dirty="0" smtClean="0">
                    <a:latin typeface="Tahoma" pitchFamily="34" charset="0"/>
                    <a:ea typeface="Tahoma" pitchFamily="34" charset="0"/>
                    <a:cs typeface="Tahoma" pitchFamily="34" charset="0"/>
                  </a:rPr>
                  <a:t>Y</a:t>
                </a:r>
                <a:r>
                  <a:rPr lang="en-US" sz="2800" dirty="0" smtClean="0">
                    <a:latin typeface="Tahoma" pitchFamily="34" charset="0"/>
                    <a:ea typeface="Tahoma" pitchFamily="34" charset="0"/>
                    <a:cs typeface="Tahoma" pitchFamily="34" charset="0"/>
                  </a:rPr>
                  <a:t>) at site </a:t>
                </a:r>
                <a:r>
                  <a:rPr lang="en-US" sz="2800" dirty="0" err="1" smtClean="0">
                    <a:latin typeface="Tahoma" pitchFamily="34" charset="0"/>
                    <a:ea typeface="Tahoma" pitchFamily="34" charset="0"/>
                    <a:cs typeface="Tahoma" pitchFamily="34" charset="0"/>
                  </a:rPr>
                  <a:t>i</a:t>
                </a:r>
                <a:r>
                  <a:rPr lang="en-US" sz="2800" dirty="0" smtClean="0">
                    <a:latin typeface="Tahoma" pitchFamily="34" charset="0"/>
                    <a:ea typeface="Tahoma" pitchFamily="34" charset="0"/>
                    <a:cs typeface="Tahoma" pitchFamily="34" charset="0"/>
                  </a:rPr>
                  <a:t> on occasion j given the independent variables (</a:t>
                </a:r>
                <a:r>
                  <a:rPr lang="en-US" sz="2800" i="1" dirty="0" smtClean="0">
                    <a:latin typeface="Tahoma" pitchFamily="34" charset="0"/>
                    <a:ea typeface="Tahoma" pitchFamily="34" charset="0"/>
                    <a:cs typeface="Tahoma" pitchFamily="34" charset="0"/>
                  </a:rPr>
                  <a:t>X</a:t>
                </a:r>
                <a:r>
                  <a:rPr lang="en-US" sz="2800" dirty="0" smtClean="0">
                    <a:latin typeface="Tahoma" pitchFamily="34" charset="0"/>
                    <a:ea typeface="Tahoma" pitchFamily="34" charset="0"/>
                    <a:cs typeface="Tahoma" pitchFamily="34" charset="0"/>
                  </a:rPr>
                  <a:t>) and the random effect of site (</a:t>
                </a:r>
                <a:r>
                  <a:rPr lang="en-US" sz="2800" i="1" dirty="0" smtClean="0">
                    <a:latin typeface="Tahoma" pitchFamily="34" charset="0"/>
                    <a:ea typeface="Tahoma" pitchFamily="34" charset="0"/>
                    <a:cs typeface="Tahoma" pitchFamily="34" charset="0"/>
                  </a:rPr>
                  <a:t>b</a:t>
                </a:r>
                <a:r>
                  <a:rPr lang="en-US" sz="2800" i="1" baseline="-25000" dirty="0" smtClean="0">
                    <a:latin typeface="Tahoma" pitchFamily="34" charset="0"/>
                    <a:ea typeface="Tahoma" pitchFamily="34" charset="0"/>
                    <a:cs typeface="Tahoma" pitchFamily="34" charset="0"/>
                  </a:rPr>
                  <a:t>i</a:t>
                </a:r>
                <a:r>
                  <a:rPr lang="en-US" sz="2800" dirty="0" smtClean="0">
                    <a:latin typeface="Tahoma" pitchFamily="34" charset="0"/>
                    <a:ea typeface="Tahoma" pitchFamily="34" charset="0"/>
                    <a:cs typeface="Tahoma" pitchFamily="34" charset="0"/>
                  </a:rPr>
                  <a:t>) are related exponentially. </a:t>
                </a:r>
              </a:p>
              <a:p>
                <a:pPr/>
                <a14:m>
                  <m:oMathPara xmlns:m="http://schemas.openxmlformats.org/officeDocument/2006/math">
                    <m:oMathParaPr>
                      <m:jc m:val="centerGroup"/>
                    </m:oMathParaPr>
                    <m:oMath xmlns:m="http://schemas.openxmlformats.org/officeDocument/2006/math">
                      <m:r>
                        <a:rPr lang="en-US" sz="2800" b="0" i="1" smtClean="0">
                          <a:latin typeface="Cambria Math"/>
                          <a:ea typeface="Tahoma" pitchFamily="34" charset="0"/>
                          <a:cs typeface="Tahoma" pitchFamily="34" charset="0"/>
                        </a:rPr>
                        <m:t>𝐸</m:t>
                      </m:r>
                      <m:d>
                        <m:dPr>
                          <m:ctrlPr>
                            <a:rPr lang="en-US" sz="2800" b="0" i="1" smtClean="0">
                              <a:latin typeface="Cambria Math"/>
                              <a:ea typeface="Tahoma" pitchFamily="34" charset="0"/>
                              <a:cs typeface="Tahoma" pitchFamily="34" charset="0"/>
                            </a:rPr>
                          </m:ctrlPr>
                        </m:dPr>
                        <m:e>
                          <m:sSub>
                            <m:sSubPr>
                              <m:ctrlPr>
                                <a:rPr lang="en-US" sz="2800" b="0" i="1" smtClean="0">
                                  <a:latin typeface="Cambria Math"/>
                                  <a:ea typeface="Tahoma" pitchFamily="34" charset="0"/>
                                  <a:cs typeface="Tahoma" pitchFamily="34" charset="0"/>
                                </a:rPr>
                              </m:ctrlPr>
                            </m:sSubPr>
                            <m:e>
                              <m:r>
                                <a:rPr lang="en-US" sz="2800" b="0" i="1" smtClean="0">
                                  <a:latin typeface="Cambria Math"/>
                                  <a:ea typeface="Tahoma" pitchFamily="34" charset="0"/>
                                  <a:cs typeface="Tahoma" pitchFamily="34" charset="0"/>
                                </a:rPr>
                                <m:t>𝑌</m:t>
                              </m:r>
                            </m:e>
                            <m:sub>
                              <m:r>
                                <a:rPr lang="en-US" sz="2800" b="0" i="1" smtClean="0">
                                  <a:latin typeface="Cambria Math"/>
                                  <a:ea typeface="Tahoma" pitchFamily="34" charset="0"/>
                                  <a:cs typeface="Tahoma" pitchFamily="34" charset="0"/>
                                </a:rPr>
                                <m:t>𝑖𝑡</m:t>
                              </m:r>
                            </m:sub>
                          </m:sSub>
                        </m:e>
                        <m:e>
                          <m:sSub>
                            <m:sSubPr>
                              <m:ctrlPr>
                                <a:rPr lang="en-US" sz="2800" b="0" i="1" smtClean="0">
                                  <a:latin typeface="Cambria Math"/>
                                  <a:ea typeface="Tahoma" pitchFamily="34" charset="0"/>
                                  <a:cs typeface="Tahoma" pitchFamily="34" charset="0"/>
                                </a:rPr>
                              </m:ctrlPr>
                            </m:sSubPr>
                            <m:e>
                              <m:r>
                                <a:rPr lang="en-US" sz="2800" b="0" i="1" smtClean="0">
                                  <a:latin typeface="Cambria Math"/>
                                  <a:ea typeface="Tahoma" pitchFamily="34" charset="0"/>
                                  <a:cs typeface="Tahoma" pitchFamily="34" charset="0"/>
                                </a:rPr>
                                <m:t>𝑋</m:t>
                              </m:r>
                            </m:e>
                            <m:sub>
                              <m:r>
                                <a:rPr lang="en-US" sz="2800" b="0" i="1" smtClean="0">
                                  <a:latin typeface="Cambria Math"/>
                                  <a:ea typeface="Tahoma" pitchFamily="34" charset="0"/>
                                  <a:cs typeface="Tahoma" pitchFamily="34" charset="0"/>
                                </a:rPr>
                                <m:t>𝑖𝑡</m:t>
                              </m:r>
                            </m:sub>
                          </m:sSub>
                          <m:r>
                            <a:rPr lang="en-US" sz="2800" b="0" i="1" smtClean="0">
                              <a:latin typeface="Cambria Math"/>
                              <a:ea typeface="Tahoma" pitchFamily="34" charset="0"/>
                              <a:cs typeface="Tahoma" pitchFamily="34" charset="0"/>
                            </a:rPr>
                            <m:t>, </m:t>
                          </m:r>
                          <m:sSub>
                            <m:sSubPr>
                              <m:ctrlPr>
                                <a:rPr lang="en-US" sz="2800" b="0" i="1" smtClean="0">
                                  <a:latin typeface="Cambria Math"/>
                                  <a:ea typeface="Tahoma" pitchFamily="34" charset="0"/>
                                  <a:cs typeface="Tahoma" pitchFamily="34" charset="0"/>
                                </a:rPr>
                              </m:ctrlPr>
                            </m:sSubPr>
                            <m:e>
                              <m:r>
                                <a:rPr lang="en-US" sz="2800" b="0" i="1" smtClean="0">
                                  <a:latin typeface="Cambria Math"/>
                                  <a:ea typeface="Tahoma" pitchFamily="34" charset="0"/>
                                  <a:cs typeface="Tahoma" pitchFamily="34" charset="0"/>
                                </a:rPr>
                                <m:t>𝑏</m:t>
                              </m:r>
                            </m:e>
                            <m:sub>
                              <m:r>
                                <a:rPr lang="en-US" sz="2800" b="0" i="1" smtClean="0">
                                  <a:latin typeface="Cambria Math"/>
                                  <a:ea typeface="Tahoma" pitchFamily="34" charset="0"/>
                                  <a:cs typeface="Tahoma" pitchFamily="34" charset="0"/>
                                </a:rPr>
                                <m:t>𝑖</m:t>
                              </m:r>
                            </m:sub>
                          </m:sSub>
                        </m:e>
                      </m:d>
                      <m:r>
                        <a:rPr lang="en-US" sz="2800" b="0" i="1" smtClean="0">
                          <a:latin typeface="Cambria Math"/>
                          <a:ea typeface="Tahoma" pitchFamily="34" charset="0"/>
                          <a:cs typeface="Tahoma" pitchFamily="34" charset="0"/>
                        </a:rPr>
                        <m:t>=</m:t>
                      </m:r>
                      <m:sSup>
                        <m:sSupPr>
                          <m:ctrlPr>
                            <a:rPr lang="en-US" sz="2800" b="0" i="1" smtClean="0">
                              <a:latin typeface="Cambria Math"/>
                              <a:ea typeface="Tahoma" pitchFamily="34" charset="0"/>
                              <a:cs typeface="Tahoma" pitchFamily="34" charset="0"/>
                            </a:rPr>
                          </m:ctrlPr>
                        </m:sSupPr>
                        <m:e>
                          <m:r>
                            <a:rPr lang="en-US" sz="2800" b="0" i="1" smtClean="0">
                              <a:latin typeface="Cambria Math"/>
                              <a:ea typeface="Tahoma" pitchFamily="34" charset="0"/>
                              <a:cs typeface="Tahoma" pitchFamily="34" charset="0"/>
                            </a:rPr>
                            <m:t>𝑒</m:t>
                          </m:r>
                        </m:e>
                        <m:sup>
                          <m:sSub>
                            <m:sSubPr>
                              <m:ctrlPr>
                                <a:rPr lang="en-US" sz="2800" b="0" i="1" smtClean="0">
                                  <a:latin typeface="Cambria Math"/>
                                  <a:ea typeface="Tahoma" pitchFamily="34" charset="0"/>
                                  <a:cs typeface="Tahoma" pitchFamily="34" charset="0"/>
                                </a:rPr>
                              </m:ctrlPr>
                            </m:sSubPr>
                            <m:e>
                              <m:r>
                                <a:rPr lang="en-US" sz="2800" b="0" i="1" smtClean="0">
                                  <a:latin typeface="Cambria Math"/>
                                  <a:ea typeface="Tahoma" pitchFamily="34" charset="0"/>
                                  <a:cs typeface="Tahoma" pitchFamily="34" charset="0"/>
                                </a:rPr>
                                <m:t>𝑋</m:t>
                              </m:r>
                            </m:e>
                            <m:sub>
                              <m:r>
                                <a:rPr lang="en-US" sz="2800" b="0" i="1" smtClean="0">
                                  <a:latin typeface="Cambria Math"/>
                                  <a:ea typeface="Tahoma" pitchFamily="34" charset="0"/>
                                  <a:cs typeface="Tahoma" pitchFamily="34" charset="0"/>
                                </a:rPr>
                                <m:t>𝑖𝑡</m:t>
                              </m:r>
                            </m:sub>
                          </m:sSub>
                          <m:r>
                            <a:rPr lang="en-US" sz="2800" b="0" i="1" smtClean="0">
                              <a:latin typeface="Cambria Math"/>
                              <a:ea typeface="Cambria Math"/>
                              <a:cs typeface="Tahoma" pitchFamily="34" charset="0"/>
                            </a:rPr>
                            <m:t>𝛽</m:t>
                          </m:r>
                          <m:r>
                            <a:rPr lang="en-US" sz="2800" b="0" i="1" smtClean="0">
                              <a:latin typeface="Cambria Math"/>
                              <a:ea typeface="Tahoma" pitchFamily="34" charset="0"/>
                              <a:cs typeface="Tahoma" pitchFamily="34" charset="0"/>
                            </a:rPr>
                            <m:t>+</m:t>
                          </m:r>
                          <m:sSub>
                            <m:sSubPr>
                              <m:ctrlPr>
                                <a:rPr lang="en-US" sz="2800" b="0" i="1" smtClean="0">
                                  <a:latin typeface="Cambria Math"/>
                                  <a:ea typeface="Tahoma" pitchFamily="34" charset="0"/>
                                  <a:cs typeface="Tahoma" pitchFamily="34" charset="0"/>
                                </a:rPr>
                              </m:ctrlPr>
                            </m:sSubPr>
                            <m:e>
                              <m:r>
                                <a:rPr lang="en-US" sz="2800" b="0" i="1" smtClean="0">
                                  <a:latin typeface="Cambria Math"/>
                                  <a:ea typeface="Tahoma" pitchFamily="34" charset="0"/>
                                  <a:cs typeface="Tahoma" pitchFamily="34" charset="0"/>
                                </a:rPr>
                                <m:t>𝑍</m:t>
                              </m:r>
                            </m:e>
                            <m:sub>
                              <m:r>
                                <a:rPr lang="en-US" sz="2800" b="0" i="1" smtClean="0">
                                  <a:latin typeface="Cambria Math"/>
                                  <a:ea typeface="Tahoma" pitchFamily="34" charset="0"/>
                                  <a:cs typeface="Tahoma" pitchFamily="34" charset="0"/>
                                </a:rPr>
                                <m:t>𝑖𝑡</m:t>
                              </m:r>
                            </m:sub>
                          </m:sSub>
                          <m:sSub>
                            <m:sSubPr>
                              <m:ctrlPr>
                                <a:rPr lang="en-US" sz="2800" b="0" i="1" smtClean="0">
                                  <a:latin typeface="Cambria Math"/>
                                  <a:ea typeface="Tahoma" pitchFamily="34" charset="0"/>
                                  <a:cs typeface="Tahoma" pitchFamily="34" charset="0"/>
                                </a:rPr>
                              </m:ctrlPr>
                            </m:sSubPr>
                            <m:e>
                              <m:r>
                                <a:rPr lang="en-US" sz="2800" b="0" i="1" smtClean="0">
                                  <a:latin typeface="Cambria Math"/>
                                  <a:ea typeface="Tahoma" pitchFamily="34" charset="0"/>
                                  <a:cs typeface="Tahoma" pitchFamily="34" charset="0"/>
                                </a:rPr>
                                <m:t>𝑏</m:t>
                              </m:r>
                            </m:e>
                            <m:sub>
                              <m:r>
                                <a:rPr lang="en-US" sz="2800" b="0" i="1" smtClean="0">
                                  <a:latin typeface="Cambria Math"/>
                                  <a:ea typeface="Tahoma" pitchFamily="34" charset="0"/>
                                  <a:cs typeface="Tahoma" pitchFamily="34" charset="0"/>
                                </a:rPr>
                                <m:t>𝑖</m:t>
                              </m:r>
                            </m:sub>
                          </m:sSub>
                        </m:sup>
                      </m:sSup>
                    </m:oMath>
                  </m:oMathPara>
                </a14:m>
                <a:endParaRPr lang="en-US" sz="2800" dirty="0">
                  <a:latin typeface="Tahoma" pitchFamily="34" charset="0"/>
                  <a:ea typeface="Tahoma" pitchFamily="34" charset="0"/>
                  <a:cs typeface="Tahoma" pitchFamily="34" charset="0"/>
                </a:endParaRPr>
              </a:p>
              <a:p>
                <a:r>
                  <a:rPr lang="en-US" sz="2800" dirty="0" smtClean="0">
                    <a:latin typeface="Tahoma" pitchFamily="34" charset="0"/>
                    <a:ea typeface="Tahoma" pitchFamily="34" charset="0"/>
                    <a:cs typeface="Tahoma" pitchFamily="34" charset="0"/>
                  </a:rPr>
                  <a:t>The regression model is linearized assuming a Poisson error distribution and a log link function. GLMMs rely on maximum likelihood estimation for calculating parameter estimates. Because the counts are dependent on the random effects, GLMM estimates are considered subject-specific (conditional). This means that the fixed effects are interpreted as </a:t>
                </a:r>
                <a:r>
                  <a:rPr lang="en-US" sz="2800" i="1" dirty="0" smtClean="0">
                    <a:latin typeface="Tahoma" pitchFamily="34" charset="0"/>
                    <a:ea typeface="Tahoma" pitchFamily="34" charset="0"/>
                    <a:cs typeface="Tahoma" pitchFamily="34" charset="0"/>
                  </a:rPr>
                  <a:t>the effect of one unit change in X on Y at a given site </a:t>
                </a:r>
                <a:r>
                  <a:rPr lang="en-US" sz="2800" dirty="0" smtClean="0">
                    <a:latin typeface="Tahoma" pitchFamily="34" charset="0"/>
                    <a:ea typeface="Tahoma" pitchFamily="34" charset="0"/>
                    <a:cs typeface="Tahoma" pitchFamily="34" charset="0"/>
                  </a:rPr>
                  <a:t>(on a log scale).</a:t>
                </a:r>
              </a:p>
              <a:p>
                <a:endParaRPr lang="en-US" sz="2800" dirty="0" smtClean="0">
                  <a:latin typeface="Tahoma" pitchFamily="34" charset="0"/>
                  <a:ea typeface="Tahoma" pitchFamily="34" charset="0"/>
                  <a:cs typeface="Tahoma" pitchFamily="34" charset="0"/>
                </a:endParaRPr>
              </a:p>
              <a:p>
                <a:r>
                  <a:rPr lang="en-US" sz="2800" dirty="0" smtClean="0">
                    <a:latin typeface="Tahoma" pitchFamily="34" charset="0"/>
                    <a:ea typeface="Tahoma" pitchFamily="34" charset="0"/>
                    <a:cs typeface="Tahoma" pitchFamily="34" charset="0"/>
                  </a:rPr>
                  <a:t>An alternative method of accounting for correlation within sites is to use generalized estimating equations (GEE). For count data, GEE models also assume a Poisson distribution and log link, but estimates are averaged over all sites (subjects) to produced population-averaged (marginal) coefficient estimates using a quasi-likelihood estimator.</a:t>
                </a:r>
                <a:r>
                  <a:rPr lang="en-US" sz="2800" dirty="0">
                    <a:ea typeface="Tahoma" pitchFamily="34" charset="0"/>
                    <a:cs typeface="Tahoma" pitchFamily="34" charset="0"/>
                  </a:rPr>
                  <a:t> </a:t>
                </a:r>
                <a:endParaRPr lang="en-US" sz="2800" dirty="0" smtClean="0">
                  <a:ea typeface="Tahoma" pitchFamily="34" charset="0"/>
                  <a:cs typeface="Tahoma" pitchFamily="34" charset="0"/>
                </a:endParaRPr>
              </a:p>
              <a:p>
                <a:pPr/>
                <a14:m>
                  <m:oMathPara xmlns:m="http://schemas.openxmlformats.org/officeDocument/2006/math">
                    <m:oMathParaPr>
                      <m:jc m:val="centerGroup"/>
                    </m:oMathParaPr>
                    <m:oMath xmlns:m="http://schemas.openxmlformats.org/officeDocument/2006/math">
                      <m:r>
                        <a:rPr lang="en-US" sz="2800" i="1">
                          <a:latin typeface="Cambria Math"/>
                          <a:ea typeface="Tahoma" pitchFamily="34" charset="0"/>
                          <a:cs typeface="Tahoma" pitchFamily="34" charset="0"/>
                        </a:rPr>
                        <m:t>𝐸</m:t>
                      </m:r>
                      <m:d>
                        <m:dPr>
                          <m:ctrlPr>
                            <a:rPr lang="en-US" sz="2800" i="1">
                              <a:latin typeface="Cambria Math"/>
                              <a:ea typeface="Tahoma" pitchFamily="34" charset="0"/>
                              <a:cs typeface="Tahoma" pitchFamily="34" charset="0"/>
                            </a:rPr>
                          </m:ctrlPr>
                        </m:dPr>
                        <m:e>
                          <m:sSub>
                            <m:sSubPr>
                              <m:ctrlPr>
                                <a:rPr lang="en-US" sz="2800" i="1">
                                  <a:latin typeface="Cambria Math"/>
                                  <a:ea typeface="Tahoma" pitchFamily="34" charset="0"/>
                                  <a:cs typeface="Tahoma" pitchFamily="34" charset="0"/>
                                </a:rPr>
                              </m:ctrlPr>
                            </m:sSubPr>
                            <m:e>
                              <m:r>
                                <a:rPr lang="en-US" sz="2800" i="1">
                                  <a:latin typeface="Cambria Math"/>
                                  <a:ea typeface="Tahoma" pitchFamily="34" charset="0"/>
                                  <a:cs typeface="Tahoma" pitchFamily="34" charset="0"/>
                                </a:rPr>
                                <m:t>𝑌</m:t>
                              </m:r>
                            </m:e>
                            <m:sub>
                              <m:r>
                                <a:rPr lang="en-US" sz="2800" i="1">
                                  <a:latin typeface="Cambria Math"/>
                                  <a:ea typeface="Tahoma" pitchFamily="34" charset="0"/>
                                  <a:cs typeface="Tahoma" pitchFamily="34" charset="0"/>
                                </a:rPr>
                                <m:t>𝑖𝑡</m:t>
                              </m:r>
                            </m:sub>
                          </m:sSub>
                        </m:e>
                        <m:e>
                          <m:sSub>
                            <m:sSubPr>
                              <m:ctrlPr>
                                <a:rPr lang="en-US" sz="2800" i="1">
                                  <a:latin typeface="Cambria Math"/>
                                  <a:ea typeface="Tahoma" pitchFamily="34" charset="0"/>
                                  <a:cs typeface="Tahoma" pitchFamily="34" charset="0"/>
                                </a:rPr>
                              </m:ctrlPr>
                            </m:sSubPr>
                            <m:e>
                              <m:r>
                                <a:rPr lang="en-US" sz="2800" i="1">
                                  <a:latin typeface="Cambria Math"/>
                                  <a:ea typeface="Tahoma" pitchFamily="34" charset="0"/>
                                  <a:cs typeface="Tahoma" pitchFamily="34" charset="0"/>
                                </a:rPr>
                                <m:t>𝑋</m:t>
                              </m:r>
                            </m:e>
                            <m:sub>
                              <m:r>
                                <a:rPr lang="en-US" sz="2800" i="1">
                                  <a:latin typeface="Cambria Math"/>
                                  <a:ea typeface="Tahoma" pitchFamily="34" charset="0"/>
                                  <a:cs typeface="Tahoma" pitchFamily="34" charset="0"/>
                                </a:rPr>
                                <m:t>𝑖𝑡</m:t>
                              </m:r>
                            </m:sub>
                          </m:sSub>
                        </m:e>
                      </m:d>
                      <m:r>
                        <a:rPr lang="en-US" sz="2800" i="1">
                          <a:latin typeface="Cambria Math"/>
                          <a:ea typeface="Tahoma" pitchFamily="34" charset="0"/>
                          <a:cs typeface="Tahoma" pitchFamily="34" charset="0"/>
                        </a:rPr>
                        <m:t>=</m:t>
                      </m:r>
                      <m:sSup>
                        <m:sSupPr>
                          <m:ctrlPr>
                            <a:rPr lang="en-US" sz="2800" i="1">
                              <a:latin typeface="Cambria Math"/>
                              <a:ea typeface="Tahoma" pitchFamily="34" charset="0"/>
                              <a:cs typeface="Tahoma" pitchFamily="34" charset="0"/>
                            </a:rPr>
                          </m:ctrlPr>
                        </m:sSupPr>
                        <m:e>
                          <m:r>
                            <a:rPr lang="en-US" sz="2800" i="1">
                              <a:latin typeface="Cambria Math"/>
                              <a:ea typeface="Tahoma" pitchFamily="34" charset="0"/>
                              <a:cs typeface="Tahoma" pitchFamily="34" charset="0"/>
                            </a:rPr>
                            <m:t>𝑒</m:t>
                          </m:r>
                        </m:e>
                        <m:sup>
                          <m:sSub>
                            <m:sSubPr>
                              <m:ctrlPr>
                                <a:rPr lang="en-US" sz="2800" i="1">
                                  <a:latin typeface="Cambria Math"/>
                                  <a:ea typeface="Tahoma" pitchFamily="34" charset="0"/>
                                  <a:cs typeface="Tahoma" pitchFamily="34" charset="0"/>
                                </a:rPr>
                              </m:ctrlPr>
                            </m:sSubPr>
                            <m:e>
                              <m:r>
                                <a:rPr lang="en-US" sz="2800" i="1">
                                  <a:latin typeface="Cambria Math"/>
                                  <a:ea typeface="Tahoma" pitchFamily="34" charset="0"/>
                                  <a:cs typeface="Tahoma" pitchFamily="34" charset="0"/>
                                </a:rPr>
                                <m:t>𝑋</m:t>
                              </m:r>
                            </m:e>
                            <m:sub>
                              <m:r>
                                <a:rPr lang="en-US" sz="2800" i="1">
                                  <a:latin typeface="Cambria Math"/>
                                  <a:ea typeface="Tahoma" pitchFamily="34" charset="0"/>
                                  <a:cs typeface="Tahoma" pitchFamily="34" charset="0"/>
                                </a:rPr>
                                <m:t>𝑖𝑡</m:t>
                              </m:r>
                            </m:sub>
                          </m:sSub>
                          <m:r>
                            <a:rPr lang="en-US" sz="2800" i="1">
                              <a:latin typeface="Cambria Math"/>
                              <a:ea typeface="Cambria Math"/>
                              <a:cs typeface="Tahoma" pitchFamily="34" charset="0"/>
                            </a:rPr>
                            <m:t>𝛽</m:t>
                          </m:r>
                        </m:sup>
                      </m:sSup>
                    </m:oMath>
                  </m:oMathPara>
                </a14:m>
                <a:endParaRPr lang="en-US" sz="2800" dirty="0" smtClean="0">
                  <a:latin typeface="Tahoma" pitchFamily="34" charset="0"/>
                  <a:ea typeface="Tahoma" pitchFamily="34" charset="0"/>
                  <a:cs typeface="Tahoma" pitchFamily="34" charset="0"/>
                </a:endParaRPr>
              </a:p>
              <a:p>
                <a:r>
                  <a:rPr lang="en-US" sz="2800" dirty="0" smtClean="0">
                    <a:latin typeface="Tahoma" pitchFamily="34" charset="0"/>
                    <a:ea typeface="Tahoma" pitchFamily="34" charset="0"/>
                    <a:cs typeface="Tahoma" pitchFamily="34" charset="0"/>
                  </a:rPr>
                  <a:t>Additionally, the variance structure of GEE models can be explicitly modeled and always includes an </a:t>
                </a:r>
                <a:r>
                  <a:rPr lang="en-US" sz="2800" dirty="0" err="1" smtClean="0">
                    <a:latin typeface="Tahoma" pitchFamily="34" charset="0"/>
                    <a:ea typeface="Tahoma" pitchFamily="34" charset="0"/>
                    <a:cs typeface="Tahoma" pitchFamily="34" charset="0"/>
                  </a:rPr>
                  <a:t>overdispersion</a:t>
                </a:r>
                <a:r>
                  <a:rPr lang="en-US" sz="2800" dirty="0" smtClean="0">
                    <a:latin typeface="Tahoma" pitchFamily="34" charset="0"/>
                    <a:ea typeface="Tahoma" pitchFamily="34" charset="0"/>
                    <a:cs typeface="Tahoma" pitchFamily="34" charset="0"/>
                  </a:rPr>
                  <a:t> term (</a:t>
                </a:r>
                <a:r>
                  <a:rPr lang="el-GR" sz="2800" i="1" dirty="0" smtClean="0">
                    <a:latin typeface="Tahoma" pitchFamily="34" charset="0"/>
                    <a:ea typeface="Tahoma" pitchFamily="34" charset="0"/>
                    <a:cs typeface="Tahoma" pitchFamily="34" charset="0"/>
                  </a:rPr>
                  <a:t>ϕ</a:t>
                </a:r>
                <a:r>
                  <a:rPr lang="en-US" sz="2800" dirty="0" smtClean="0">
                    <a:latin typeface="Tahoma" pitchFamily="34" charset="0"/>
                    <a:ea typeface="Tahoma" pitchFamily="34" charset="0"/>
                    <a:cs typeface="Tahoma" pitchFamily="34" charset="0"/>
                  </a:rPr>
                  <a:t>), making negative binomial and Poisson log-normal distributions unnecessary.</a:t>
                </a:r>
                <a:r>
                  <a:rPr lang="en-US" sz="2800" dirty="0">
                    <a:ea typeface="Tahoma" pitchFamily="34" charset="0"/>
                    <a:cs typeface="Tahoma" pitchFamily="34" charset="0"/>
                  </a:rPr>
                  <a:t> </a:t>
                </a:r>
                <a:endParaRPr lang="en-US" sz="2800" i="1" dirty="0" smtClean="0">
                  <a:latin typeface="Cambria Math"/>
                  <a:ea typeface="Tahoma" pitchFamily="34" charset="0"/>
                  <a:cs typeface="Tahoma" pitchFamily="34"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a:ea typeface="Tahoma" pitchFamily="34" charset="0"/>
                          <a:cs typeface="Tahoma" pitchFamily="34" charset="0"/>
                        </a:rPr>
                        <m:t>𝑣𝑎𝑟</m:t>
                      </m:r>
                      <m:r>
                        <a:rPr lang="en-US" sz="2800" b="0" i="1" smtClean="0">
                          <a:latin typeface="Cambria Math"/>
                          <a:ea typeface="Tahoma" pitchFamily="34" charset="0"/>
                          <a:cs typeface="Tahoma" pitchFamily="34" charset="0"/>
                        </a:rPr>
                        <m:t>(</m:t>
                      </m:r>
                      <m:sSub>
                        <m:sSubPr>
                          <m:ctrlPr>
                            <a:rPr lang="en-US" sz="2800" b="0" i="1" smtClean="0">
                              <a:latin typeface="Cambria Math"/>
                              <a:ea typeface="Tahoma" pitchFamily="34" charset="0"/>
                              <a:cs typeface="Tahoma" pitchFamily="34" charset="0"/>
                            </a:rPr>
                          </m:ctrlPr>
                        </m:sSubPr>
                        <m:e>
                          <m:r>
                            <a:rPr lang="en-US" sz="2800" b="0" i="1" smtClean="0">
                              <a:latin typeface="Cambria Math"/>
                              <a:ea typeface="Tahoma" pitchFamily="34" charset="0"/>
                              <a:cs typeface="Tahoma" pitchFamily="34" charset="0"/>
                            </a:rPr>
                            <m:t>𝑌</m:t>
                          </m:r>
                        </m:e>
                        <m:sub>
                          <m:r>
                            <a:rPr lang="en-US" sz="2800" b="0" i="1" smtClean="0">
                              <a:latin typeface="Cambria Math"/>
                              <a:ea typeface="Tahoma" pitchFamily="34" charset="0"/>
                              <a:cs typeface="Tahoma" pitchFamily="34" charset="0"/>
                            </a:rPr>
                            <m:t>𝑖𝑡</m:t>
                          </m:r>
                        </m:sub>
                      </m:sSub>
                      <m:r>
                        <a:rPr lang="en-US" sz="2800" b="0" i="1" smtClean="0">
                          <a:latin typeface="Cambria Math"/>
                          <a:ea typeface="Tahoma" pitchFamily="34" charset="0"/>
                          <a:cs typeface="Tahoma" pitchFamily="34" charset="0"/>
                        </a:rPr>
                        <m:t>|</m:t>
                      </m:r>
                      <m:sSub>
                        <m:sSubPr>
                          <m:ctrlPr>
                            <a:rPr lang="en-US" sz="2800" b="0" i="1" smtClean="0">
                              <a:latin typeface="Cambria Math"/>
                              <a:ea typeface="Tahoma" pitchFamily="34" charset="0"/>
                              <a:cs typeface="Tahoma" pitchFamily="34" charset="0"/>
                            </a:rPr>
                          </m:ctrlPr>
                        </m:sSubPr>
                        <m:e>
                          <m:r>
                            <a:rPr lang="en-US" sz="2800" b="0" i="1" smtClean="0">
                              <a:latin typeface="Cambria Math"/>
                              <a:ea typeface="Tahoma" pitchFamily="34" charset="0"/>
                              <a:cs typeface="Tahoma" pitchFamily="34" charset="0"/>
                            </a:rPr>
                            <m:t>𝑋</m:t>
                          </m:r>
                        </m:e>
                        <m:sub>
                          <m:r>
                            <a:rPr lang="en-US" sz="2800" b="0" i="1" smtClean="0">
                              <a:latin typeface="Cambria Math"/>
                              <a:ea typeface="Tahoma" pitchFamily="34" charset="0"/>
                              <a:cs typeface="Tahoma" pitchFamily="34" charset="0"/>
                            </a:rPr>
                            <m:t>𝑖𝑡</m:t>
                          </m:r>
                        </m:sub>
                      </m:sSub>
                      <m:r>
                        <a:rPr lang="en-US" sz="2800" b="0" i="1" smtClean="0">
                          <a:latin typeface="Cambria Math"/>
                          <a:ea typeface="Tahoma" pitchFamily="34" charset="0"/>
                          <a:cs typeface="Tahoma" pitchFamily="34" charset="0"/>
                        </a:rPr>
                        <m:t>)</m:t>
                      </m:r>
                      <m:r>
                        <a:rPr lang="en-US" sz="2800" b="0" i="1" smtClean="0">
                          <a:latin typeface="Cambria Math"/>
                          <a:ea typeface="Cambria Math"/>
                          <a:cs typeface="Tahoma" pitchFamily="34" charset="0"/>
                        </a:rPr>
                        <m:t>=</m:t>
                      </m:r>
                      <m:r>
                        <a:rPr lang="en-US" sz="2800" b="0" i="1" smtClean="0">
                          <a:latin typeface="Cambria Math"/>
                          <a:ea typeface="Cambria Math"/>
                          <a:cs typeface="Tahoma" pitchFamily="34" charset="0"/>
                        </a:rPr>
                        <m:t>𝑣</m:t>
                      </m:r>
                      <m:r>
                        <a:rPr lang="en-US" sz="2800" b="0" i="1" smtClean="0">
                          <a:latin typeface="Cambria Math"/>
                          <a:ea typeface="Cambria Math"/>
                          <a:cs typeface="Tahoma" pitchFamily="34" charset="0"/>
                        </a:rPr>
                        <m:t>(</m:t>
                      </m:r>
                      <m:sSub>
                        <m:sSubPr>
                          <m:ctrlPr>
                            <a:rPr lang="en-US" sz="2800" b="0" i="1" smtClean="0">
                              <a:latin typeface="Cambria Math"/>
                              <a:ea typeface="Cambria Math"/>
                              <a:cs typeface="Tahoma" pitchFamily="34" charset="0"/>
                            </a:rPr>
                          </m:ctrlPr>
                        </m:sSubPr>
                        <m:e>
                          <m:r>
                            <a:rPr lang="en-US" sz="2800" b="0" i="1" smtClean="0">
                              <a:latin typeface="Cambria Math"/>
                              <a:ea typeface="Cambria Math"/>
                              <a:cs typeface="Tahoma" pitchFamily="34" charset="0"/>
                            </a:rPr>
                            <m:t>𝜇</m:t>
                          </m:r>
                        </m:e>
                        <m:sub>
                          <m:r>
                            <a:rPr lang="en-US" sz="2800" b="0" i="1" smtClean="0">
                              <a:latin typeface="Cambria Math"/>
                              <a:ea typeface="Cambria Math"/>
                              <a:cs typeface="Tahoma" pitchFamily="34" charset="0"/>
                            </a:rPr>
                            <m:t>𝑖𝑡</m:t>
                          </m:r>
                        </m:sub>
                      </m:sSub>
                      <m:r>
                        <a:rPr lang="en-US" sz="2800" b="0" i="1" smtClean="0">
                          <a:latin typeface="Cambria Math"/>
                          <a:ea typeface="Cambria Math"/>
                          <a:cs typeface="Tahoma" pitchFamily="34" charset="0"/>
                        </a:rPr>
                        <m:t>)</m:t>
                      </m:r>
                      <m:r>
                        <a:rPr lang="en-US" sz="2800" b="0" i="1" smtClean="0">
                          <a:latin typeface="Cambria Math"/>
                          <a:ea typeface="Cambria Math"/>
                          <a:cs typeface="Tahoma" pitchFamily="34" charset="0"/>
                        </a:rPr>
                        <m:t>𝜙</m:t>
                      </m:r>
                    </m:oMath>
                  </m:oMathPara>
                </a14:m>
                <a:endParaRPr lang="en-US" sz="2800" dirty="0">
                  <a:latin typeface="Tahoma" pitchFamily="34" charset="0"/>
                  <a:ea typeface="Tahoma" pitchFamily="34" charset="0"/>
                  <a:cs typeface="Tahoma" pitchFamily="34" charset="0"/>
                </a:endParaRPr>
              </a:p>
              <a:p>
                <a:r>
                  <a:rPr lang="en-US" sz="2800" dirty="0" smtClean="0">
                    <a:latin typeface="Tahoma" pitchFamily="34" charset="0"/>
                    <a:ea typeface="Tahoma" pitchFamily="34" charset="0"/>
                    <a:cs typeface="Tahoma" pitchFamily="34" charset="0"/>
                  </a:rPr>
                  <a:t>The ability to specify the variance structure of the model and the </a:t>
                </a:r>
                <a:r>
                  <a:rPr lang="en-US" sz="2800" dirty="0" err="1" smtClean="0">
                    <a:latin typeface="Tahoma" pitchFamily="34" charset="0"/>
                    <a:ea typeface="Tahoma" pitchFamily="34" charset="0"/>
                    <a:cs typeface="Tahoma" pitchFamily="34" charset="0"/>
                  </a:rPr>
                  <a:t>overdispersion</a:t>
                </a:r>
                <a:r>
                  <a:rPr lang="en-US" sz="2800" dirty="0" smtClean="0">
                    <a:latin typeface="Tahoma" pitchFamily="34" charset="0"/>
                    <a:ea typeface="Tahoma" pitchFamily="34" charset="0"/>
                    <a:cs typeface="Tahoma" pitchFamily="34" charset="0"/>
                  </a:rPr>
                  <a:t> term allow for great flexibility in GEE models. Additionally, the population-averaged estimation changes the inference to more closely match the interest of most ecologists. The coefficients are interpreted as </a:t>
                </a:r>
                <a:r>
                  <a:rPr lang="en-US" sz="2800" i="1" dirty="0" smtClean="0">
                    <a:latin typeface="Tahoma" pitchFamily="34" charset="0"/>
                    <a:ea typeface="Tahoma" pitchFamily="34" charset="0"/>
                    <a:cs typeface="Tahoma" pitchFamily="34" charset="0"/>
                  </a:rPr>
                  <a:t>the effect of one unit change in X on Y on average across sites </a:t>
                </a:r>
                <a:r>
                  <a:rPr lang="en-US" sz="2800" dirty="0" smtClean="0">
                    <a:latin typeface="Tahoma" pitchFamily="34" charset="0"/>
                    <a:ea typeface="Tahoma" pitchFamily="34" charset="0"/>
                    <a:cs typeface="Tahoma" pitchFamily="34" charset="0"/>
                  </a:rPr>
                  <a:t> (on a log scale).</a:t>
                </a:r>
              </a:p>
              <a:p>
                <a:endParaRPr lang="en-US" sz="2800" dirty="0">
                  <a:latin typeface="Tahoma" pitchFamily="34" charset="0"/>
                  <a:ea typeface="Tahoma" pitchFamily="34" charset="0"/>
                  <a:cs typeface="Tahoma" pitchFamily="34" charset="0"/>
                </a:endParaRPr>
              </a:p>
              <a:p>
                <a:r>
                  <a:rPr lang="en-US" sz="2800" b="1" dirty="0" smtClean="0">
                    <a:latin typeface="Tahoma" pitchFamily="34" charset="0"/>
                    <a:ea typeface="Tahoma" pitchFamily="34" charset="0"/>
                    <a:cs typeface="Tahoma" pitchFamily="34" charset="0"/>
                  </a:rPr>
                  <a:t>Objectives:</a:t>
                </a:r>
                <a:r>
                  <a:rPr lang="en-US" sz="2800" dirty="0" smtClean="0">
                    <a:latin typeface="Tahoma" pitchFamily="34" charset="0"/>
                    <a:ea typeface="Tahoma" pitchFamily="34" charset="0"/>
                    <a:cs typeface="Tahoma" pitchFamily="34" charset="0"/>
                  </a:rPr>
                  <a:t> To compare coefficients and model predictions using GLMM and GEE models of red-backed salamander (</a:t>
                </a:r>
                <a:r>
                  <a:rPr lang="en-US" sz="2800" i="1" dirty="0" err="1" smtClean="0">
                    <a:latin typeface="Tahoma" pitchFamily="34" charset="0"/>
                    <a:ea typeface="Tahoma" pitchFamily="34" charset="0"/>
                    <a:cs typeface="Tahoma" pitchFamily="34" charset="0"/>
                  </a:rPr>
                  <a:t>Plethodon</a:t>
                </a:r>
                <a:r>
                  <a:rPr lang="en-US" sz="2800" i="1" dirty="0" smtClean="0">
                    <a:latin typeface="Tahoma" pitchFamily="34" charset="0"/>
                    <a:ea typeface="Tahoma" pitchFamily="34" charset="0"/>
                    <a:cs typeface="Tahoma" pitchFamily="34" charset="0"/>
                  </a:rPr>
                  <a:t> </a:t>
                </a:r>
                <a:r>
                  <a:rPr lang="en-US" sz="2800" i="1" dirty="0" err="1" smtClean="0">
                    <a:latin typeface="Tahoma" pitchFamily="34" charset="0"/>
                    <a:ea typeface="Tahoma" pitchFamily="34" charset="0"/>
                    <a:cs typeface="Tahoma" pitchFamily="34" charset="0"/>
                  </a:rPr>
                  <a:t>cinereus</a:t>
                </a:r>
                <a:r>
                  <a:rPr lang="en-US" sz="2800" dirty="0" smtClean="0">
                    <a:latin typeface="Tahoma" pitchFamily="34" charset="0"/>
                    <a:ea typeface="Tahoma" pitchFamily="34" charset="0"/>
                    <a:cs typeface="Tahoma" pitchFamily="34" charset="0"/>
                  </a:rPr>
                  <a:t>) seasonal surface activity</a:t>
                </a:r>
                <a:endParaRPr lang="en-US" sz="2800" b="1" dirty="0">
                  <a:latin typeface="Tahoma" pitchFamily="34" charset="0"/>
                  <a:ea typeface="Tahoma" pitchFamily="34" charset="0"/>
                  <a:cs typeface="Tahoma"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199" y="4610862"/>
                <a:ext cx="13258801" cy="18170167"/>
              </a:xfrm>
              <a:prstGeom prst="rect">
                <a:avLst/>
              </a:prstGeom>
              <a:blipFill rotWithShape="1">
                <a:blip r:embed="rId2"/>
                <a:stretch>
                  <a:fillRect/>
                </a:stretch>
              </a:blipFill>
              <a:ln>
                <a:solidFill>
                  <a:schemeClr val="tx1"/>
                </a:solidFill>
              </a:ln>
            </p:spPr>
            <p:txBody>
              <a:bodyPr/>
              <a:lstStyle/>
              <a:p>
                <a:r>
                  <a:rPr lang="en-US">
                    <a:noFill/>
                  </a:rPr>
                  <a:t> </a:t>
                </a:r>
              </a:p>
            </p:txBody>
          </p:sp>
        </mc:Fallback>
      </mc:AlternateContent>
      <p:sp>
        <p:nvSpPr>
          <p:cNvPr id="7" name="TextBox 6"/>
          <p:cNvSpPr txBox="1"/>
          <p:nvPr/>
        </p:nvSpPr>
        <p:spPr>
          <a:xfrm>
            <a:off x="14173200" y="3429000"/>
            <a:ext cx="15537525" cy="1181862"/>
          </a:xfrm>
          <a:prstGeom prst="rect">
            <a:avLst/>
          </a:prstGeom>
          <a:gradFill flip="none" rotWithShape="1">
            <a:gsLst>
              <a:gs pos="0">
                <a:schemeClr val="accent1">
                  <a:lumMod val="40000"/>
                  <a:lumOff val="60000"/>
                </a:schemeClr>
              </a:gs>
              <a:gs pos="100000">
                <a:schemeClr val="accent1">
                  <a:lumMod val="86000"/>
                  <a:lumOff val="14000"/>
                </a:schemeClr>
              </a:gs>
            </a:gsLst>
            <a:lin ang="16200000" scaled="1"/>
            <a:tileRect/>
          </a:gradFill>
          <a:ln>
            <a:solidFill>
              <a:schemeClr val="tx1"/>
            </a:solidFill>
          </a:ln>
        </p:spPr>
        <p:txBody>
          <a:bodyPr wrap="square" lIns="438912" tIns="219456" rIns="438912" bIns="219456" rtlCol="0">
            <a:spAutoFit/>
          </a:bodyPr>
          <a:lstStyle/>
          <a:p>
            <a:pPr algn="ctr"/>
            <a:r>
              <a:rPr lang="en-US" sz="4800" b="1" dirty="0" smtClean="0">
                <a:latin typeface="Garamond" pitchFamily="18" charset="0"/>
              </a:rPr>
              <a:t>Results</a:t>
            </a:r>
          </a:p>
        </p:txBody>
      </p:sp>
      <p:sp>
        <p:nvSpPr>
          <p:cNvPr id="8" name="TextBox 7"/>
          <p:cNvSpPr txBox="1"/>
          <p:nvPr/>
        </p:nvSpPr>
        <p:spPr>
          <a:xfrm>
            <a:off x="457199" y="3429000"/>
            <a:ext cx="13258801" cy="1181862"/>
          </a:xfrm>
          <a:prstGeom prst="rect">
            <a:avLst/>
          </a:prstGeom>
          <a:gradFill flip="none" rotWithShape="1">
            <a:gsLst>
              <a:gs pos="0">
                <a:schemeClr val="accent1">
                  <a:lumMod val="40000"/>
                  <a:lumOff val="60000"/>
                </a:schemeClr>
              </a:gs>
              <a:gs pos="100000">
                <a:schemeClr val="accent1">
                  <a:lumMod val="86000"/>
                  <a:lumOff val="14000"/>
                </a:schemeClr>
              </a:gs>
            </a:gsLst>
            <a:lin ang="16200000" scaled="1"/>
            <a:tileRect/>
          </a:gradFill>
          <a:ln>
            <a:solidFill>
              <a:schemeClr val="tx1"/>
            </a:solidFill>
          </a:ln>
        </p:spPr>
        <p:txBody>
          <a:bodyPr wrap="square" lIns="438912" tIns="219456" rIns="438912" bIns="219456" rtlCol="0">
            <a:spAutoFit/>
          </a:bodyPr>
          <a:lstStyle/>
          <a:p>
            <a:pPr algn="ctr"/>
            <a:r>
              <a:rPr lang="en-US" sz="4800" b="1" dirty="0" smtClean="0">
                <a:latin typeface="Garamond" pitchFamily="18" charset="0"/>
              </a:rPr>
              <a:t>Introduction</a:t>
            </a:r>
          </a:p>
        </p:txBody>
      </p:sp>
      <p:sp>
        <p:nvSpPr>
          <p:cNvPr id="9" name="TextBox 8"/>
          <p:cNvSpPr txBox="1"/>
          <p:nvPr/>
        </p:nvSpPr>
        <p:spPr>
          <a:xfrm>
            <a:off x="30245539" y="9225907"/>
            <a:ext cx="13314570" cy="1181862"/>
          </a:xfrm>
          <a:prstGeom prst="rect">
            <a:avLst/>
          </a:prstGeom>
          <a:gradFill flip="none" rotWithShape="1">
            <a:gsLst>
              <a:gs pos="0">
                <a:schemeClr val="accent1">
                  <a:lumMod val="40000"/>
                  <a:lumOff val="60000"/>
                </a:schemeClr>
              </a:gs>
              <a:gs pos="100000">
                <a:schemeClr val="accent1">
                  <a:lumMod val="86000"/>
                  <a:lumOff val="14000"/>
                </a:schemeClr>
              </a:gs>
            </a:gsLst>
            <a:lin ang="16200000" scaled="1"/>
            <a:tileRect/>
          </a:gradFill>
          <a:ln>
            <a:solidFill>
              <a:schemeClr val="tx1"/>
            </a:solidFill>
          </a:ln>
        </p:spPr>
        <p:txBody>
          <a:bodyPr wrap="square" lIns="438912" tIns="219456" rIns="438912" bIns="219456" rtlCol="0">
            <a:spAutoFit/>
          </a:bodyPr>
          <a:lstStyle/>
          <a:p>
            <a:pPr algn="ctr"/>
            <a:r>
              <a:rPr lang="en-US" sz="4800" b="1" dirty="0" smtClean="0">
                <a:latin typeface="Garamond" pitchFamily="18" charset="0"/>
              </a:rPr>
              <a:t>Discussion</a:t>
            </a:r>
          </a:p>
        </p:txBody>
      </p:sp>
      <p:sp>
        <p:nvSpPr>
          <p:cNvPr id="11" name="TextBox 10"/>
          <p:cNvSpPr txBox="1"/>
          <p:nvPr/>
        </p:nvSpPr>
        <p:spPr>
          <a:xfrm>
            <a:off x="30245536" y="19888200"/>
            <a:ext cx="13314570" cy="1181862"/>
          </a:xfrm>
          <a:prstGeom prst="rect">
            <a:avLst/>
          </a:prstGeom>
          <a:gradFill flip="none" rotWithShape="1">
            <a:gsLst>
              <a:gs pos="0">
                <a:schemeClr val="accent1">
                  <a:lumMod val="40000"/>
                  <a:lumOff val="60000"/>
                </a:schemeClr>
              </a:gs>
              <a:gs pos="100000">
                <a:schemeClr val="accent1">
                  <a:lumMod val="86000"/>
                  <a:lumOff val="14000"/>
                </a:schemeClr>
              </a:gs>
            </a:gsLst>
            <a:lin ang="16200000" scaled="1"/>
            <a:tileRect/>
          </a:gradFill>
          <a:ln>
            <a:solidFill>
              <a:schemeClr val="tx1"/>
            </a:solidFill>
          </a:ln>
        </p:spPr>
        <p:txBody>
          <a:bodyPr wrap="square" lIns="438912" tIns="219456" rIns="438912" bIns="219456" rtlCol="0">
            <a:spAutoFit/>
          </a:bodyPr>
          <a:lstStyle/>
          <a:p>
            <a:pPr algn="ctr"/>
            <a:r>
              <a:rPr lang="en-US" sz="4800" b="1" dirty="0" smtClean="0">
                <a:latin typeface="Garamond" pitchFamily="18" charset="0"/>
              </a:rPr>
              <a:t>Recommendations</a:t>
            </a:r>
          </a:p>
        </p:txBody>
      </p:sp>
      <p:sp>
        <p:nvSpPr>
          <p:cNvPr id="12" name="TextBox 11"/>
          <p:cNvSpPr txBox="1"/>
          <p:nvPr/>
        </p:nvSpPr>
        <p:spPr>
          <a:xfrm>
            <a:off x="457199" y="23179768"/>
            <a:ext cx="13276642" cy="1181862"/>
          </a:xfrm>
          <a:prstGeom prst="rect">
            <a:avLst/>
          </a:prstGeom>
          <a:gradFill flip="none" rotWithShape="1">
            <a:gsLst>
              <a:gs pos="0">
                <a:schemeClr val="accent1">
                  <a:lumMod val="40000"/>
                  <a:lumOff val="60000"/>
                </a:schemeClr>
              </a:gs>
              <a:gs pos="100000">
                <a:schemeClr val="accent1">
                  <a:lumMod val="86000"/>
                  <a:lumOff val="14000"/>
                </a:schemeClr>
              </a:gs>
            </a:gsLst>
            <a:lin ang="16200000" scaled="1"/>
            <a:tileRect/>
          </a:gradFill>
          <a:ln>
            <a:solidFill>
              <a:schemeClr val="tx1"/>
            </a:solidFill>
          </a:ln>
        </p:spPr>
        <p:txBody>
          <a:bodyPr wrap="square" lIns="438912" tIns="219456" rIns="438912" bIns="219456" rtlCol="0">
            <a:spAutoFit/>
          </a:bodyPr>
          <a:lstStyle/>
          <a:p>
            <a:pPr algn="ctr"/>
            <a:r>
              <a:rPr lang="en-US" sz="4800" b="1" dirty="0" smtClean="0">
                <a:latin typeface="Garamond" pitchFamily="18" charset="0"/>
              </a:rPr>
              <a:t>Methods</a:t>
            </a: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7276" r="30067"/>
          <a:stretch/>
        </p:blipFill>
        <p:spPr>
          <a:xfrm>
            <a:off x="14185900" y="14088252"/>
            <a:ext cx="2743200" cy="4259346"/>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98600" y="7711873"/>
            <a:ext cx="2717800" cy="1807047"/>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85900" y="9766038"/>
            <a:ext cx="2743200" cy="4125774"/>
          </a:xfrm>
          <a:prstGeom prst="rect">
            <a:avLst/>
          </a:prstGeom>
        </p:spPr>
      </p:pic>
      <p:sp>
        <p:nvSpPr>
          <p:cNvPr id="20" name="TextBox 19"/>
          <p:cNvSpPr txBox="1"/>
          <p:nvPr/>
        </p:nvSpPr>
        <p:spPr>
          <a:xfrm>
            <a:off x="457199" y="24361630"/>
            <a:ext cx="13276642" cy="8199168"/>
          </a:xfrm>
          <a:prstGeom prst="rect">
            <a:avLst/>
          </a:prstGeom>
          <a:solidFill>
            <a:schemeClr val="bg1"/>
          </a:solidFill>
          <a:ln>
            <a:solidFill>
              <a:schemeClr val="tx1"/>
            </a:solidFill>
          </a:ln>
        </p:spPr>
        <p:txBody>
          <a:bodyPr wrap="square" lIns="438912" tIns="219456" rIns="438912" bIns="219456" rtlCol="0">
            <a:spAutoFit/>
          </a:bodyPr>
          <a:lstStyle/>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We conducted nighttime visual encounter surveys on five sites in a New Hampshire forest dominated by American beech (</a:t>
            </a:r>
            <a:r>
              <a:rPr lang="en-US" sz="2800" i="1" dirty="0" err="1" smtClean="0">
                <a:latin typeface="Tahoma" pitchFamily="34" charset="0"/>
                <a:ea typeface="Tahoma" pitchFamily="34" charset="0"/>
                <a:cs typeface="Tahoma" pitchFamily="34" charset="0"/>
              </a:rPr>
              <a:t>Fagus</a:t>
            </a:r>
            <a:r>
              <a:rPr lang="en-US" sz="2800" i="1" dirty="0" smtClean="0">
                <a:latin typeface="Tahoma" pitchFamily="34" charset="0"/>
                <a:ea typeface="Tahoma" pitchFamily="34" charset="0"/>
                <a:cs typeface="Tahoma" pitchFamily="34" charset="0"/>
              </a:rPr>
              <a:t> </a:t>
            </a:r>
            <a:r>
              <a:rPr lang="en-US" sz="2800" i="1" dirty="0" err="1" smtClean="0">
                <a:latin typeface="Tahoma" pitchFamily="34" charset="0"/>
                <a:ea typeface="Tahoma" pitchFamily="34" charset="0"/>
                <a:cs typeface="Tahoma" pitchFamily="34" charset="0"/>
              </a:rPr>
              <a:t>grandifolia</a:t>
            </a:r>
            <a:r>
              <a:rPr lang="en-US" sz="2800" dirty="0" smtClean="0">
                <a:latin typeface="Tahoma" pitchFamily="34" charset="0"/>
                <a:ea typeface="Tahoma" pitchFamily="34" charset="0"/>
                <a:cs typeface="Tahoma" pitchFamily="34" charset="0"/>
              </a:rPr>
              <a:t>). Sites were 20-m diameter circular plots (314 m</a:t>
            </a:r>
            <a:r>
              <a:rPr lang="en-US" sz="2800" baseline="30000" dirty="0" smtClean="0">
                <a:latin typeface="Tahoma" pitchFamily="34" charset="0"/>
                <a:ea typeface="Tahoma" pitchFamily="34" charset="0"/>
                <a:cs typeface="Tahoma" pitchFamily="34" charset="0"/>
              </a:rPr>
              <a:t>2</a:t>
            </a:r>
            <a:r>
              <a:rPr lang="en-US" sz="2800" dirty="0" smtClean="0">
                <a:latin typeface="Tahoma" pitchFamily="34" charset="0"/>
                <a:ea typeface="Tahoma" pitchFamily="34" charset="0"/>
                <a:cs typeface="Tahoma" pitchFamily="34" charset="0"/>
              </a:rPr>
              <a:t>)</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We surveyed each site 91 times over four years from 2008-2011</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We obtained meteorological data from nearby weather stations to include air temperature, rainfall in the previous 24 hours, relative humidity, number of days since previous rain (&gt;0.1 cm), and wind speed in our models</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To account for complex phenology and responses that differ across the year, we used a harmonic sine-cosine function of day of the year and interactions terms with climatic conditions</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We started with a beyond optimal GLMM and selected the best  nested model using AIC. Because over </a:t>
            </a:r>
            <a:r>
              <a:rPr lang="en-US" sz="2800" dirty="0" err="1" smtClean="0">
                <a:latin typeface="Tahoma" pitchFamily="34" charset="0"/>
                <a:ea typeface="Tahoma" pitchFamily="34" charset="0"/>
                <a:cs typeface="Tahoma" pitchFamily="34" charset="0"/>
              </a:rPr>
              <a:t>overdispersion</a:t>
            </a:r>
            <a:r>
              <a:rPr lang="en-US" sz="2800" dirty="0" smtClean="0">
                <a:latin typeface="Tahoma" pitchFamily="34" charset="0"/>
                <a:ea typeface="Tahoma" pitchFamily="34" charset="0"/>
                <a:cs typeface="Tahoma" pitchFamily="34" charset="0"/>
              </a:rPr>
              <a:t> in the Poisson GLMM, we used site and observation as random effects in all GLMM for a Poisson-lognormal model</a:t>
            </a:r>
          </a:p>
          <a:p>
            <a:pPr marL="457200" indent="-457200">
              <a:buClr>
                <a:schemeClr val="tx2"/>
              </a:buClr>
              <a:buFont typeface="Wingdings" pitchFamily="2" charset="2"/>
              <a:buChar char="q"/>
            </a:pPr>
            <a:r>
              <a:rPr lang="en-US" sz="2800" dirty="0">
                <a:latin typeface="Tahoma" pitchFamily="34" charset="0"/>
                <a:ea typeface="Tahoma" pitchFamily="34" charset="0"/>
                <a:cs typeface="Tahoma" pitchFamily="34" charset="0"/>
              </a:rPr>
              <a:t>W</a:t>
            </a:r>
            <a:r>
              <a:rPr lang="en-US" sz="2800" dirty="0" smtClean="0">
                <a:latin typeface="Tahoma" pitchFamily="34" charset="0"/>
                <a:ea typeface="Tahoma" pitchFamily="34" charset="0"/>
                <a:cs typeface="Tahoma" pitchFamily="34" charset="0"/>
              </a:rPr>
              <a:t>e used the same predictor variables in the GEE model but did not include the observation-level effect since there is an </a:t>
            </a:r>
            <a:r>
              <a:rPr lang="en-US" sz="2800" dirty="0" err="1" smtClean="0">
                <a:latin typeface="Tahoma" pitchFamily="34" charset="0"/>
                <a:ea typeface="Tahoma" pitchFamily="34" charset="0"/>
                <a:cs typeface="Tahoma" pitchFamily="34" charset="0"/>
              </a:rPr>
              <a:t>overdispersion</a:t>
            </a:r>
            <a:r>
              <a:rPr lang="en-US" sz="2800" dirty="0" smtClean="0">
                <a:latin typeface="Tahoma" pitchFamily="34" charset="0"/>
                <a:ea typeface="Tahoma" pitchFamily="34" charset="0"/>
                <a:cs typeface="Tahoma" pitchFamily="34" charset="0"/>
              </a:rPr>
              <a:t> term</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We also used mean daily conditions over the past 20 years to visualize model predictions</a:t>
            </a:r>
          </a:p>
        </p:txBody>
      </p:sp>
      <p:sp>
        <p:nvSpPr>
          <p:cNvPr id="21" name="TextBox 20"/>
          <p:cNvSpPr txBox="1"/>
          <p:nvPr/>
        </p:nvSpPr>
        <p:spPr>
          <a:xfrm>
            <a:off x="30245535" y="10407769"/>
            <a:ext cx="13314570" cy="9060942"/>
          </a:xfrm>
          <a:prstGeom prst="rect">
            <a:avLst/>
          </a:prstGeom>
          <a:solidFill>
            <a:schemeClr val="bg1"/>
          </a:solidFill>
          <a:ln>
            <a:solidFill>
              <a:schemeClr val="tx1"/>
            </a:solidFill>
          </a:ln>
        </p:spPr>
        <p:txBody>
          <a:bodyPr wrap="square" lIns="438912" tIns="219456" rIns="438912" bIns="219456" rtlCol="0">
            <a:spAutoFit/>
          </a:bodyPr>
          <a:lstStyle/>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Coefficient estimates for GLMM and GEE models were considerably different but agreed in direction and generally in magnitude except the intercept</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Coefficients are not independently interpretable because of potential of harmonic functions to be out of phase; therefore predictions are needed for model comparison </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GLMM and GEE models suggest very similar patterns, although GLMM models predict slightly fewer surface active animals on average</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On the natural log scale GLMM 95% CI are uniform around the mean estimate but on the response scale the CI increase as the predicted values increase owing to the exponential nature of the equation</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Despite smaller coefficient SE, greater overall uncertainty in GLMM than in GEE models</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Even when conditions are favorable in the summer, few salamanders are expected to be surface active</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Red-backed salamander surface activity shows a bimodal distribution with peak activity in mid-May and mid-October</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Salamander activity in response to temperature is dependent on season, consistent with acclimation models</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Likely that salamanders have a peak activity associated with temperature but the effects were confounded with day of the year in these models</a:t>
            </a:r>
            <a:endParaRPr lang="en-US" sz="2800" dirty="0">
              <a:latin typeface="Tahoma" pitchFamily="34" charset="0"/>
              <a:ea typeface="Tahoma" pitchFamily="34" charset="0"/>
              <a:cs typeface="Tahoma" pitchFamily="34" charset="0"/>
            </a:endParaRPr>
          </a:p>
        </p:txBody>
      </p:sp>
      <p:sp>
        <p:nvSpPr>
          <p:cNvPr id="22" name="TextBox 21"/>
          <p:cNvSpPr txBox="1"/>
          <p:nvPr/>
        </p:nvSpPr>
        <p:spPr>
          <a:xfrm>
            <a:off x="30245538" y="24475352"/>
            <a:ext cx="13314571" cy="1181862"/>
          </a:xfrm>
          <a:prstGeom prst="rect">
            <a:avLst/>
          </a:prstGeom>
          <a:gradFill flip="none" rotWithShape="1">
            <a:gsLst>
              <a:gs pos="0">
                <a:schemeClr val="accent1">
                  <a:lumMod val="40000"/>
                  <a:lumOff val="60000"/>
                </a:schemeClr>
              </a:gs>
              <a:gs pos="100000">
                <a:schemeClr val="accent1">
                  <a:lumMod val="86000"/>
                  <a:lumOff val="14000"/>
                </a:schemeClr>
              </a:gs>
            </a:gsLst>
            <a:lin ang="16200000" scaled="1"/>
            <a:tileRect/>
          </a:gradFill>
          <a:ln>
            <a:solidFill>
              <a:schemeClr val="tx1"/>
            </a:solidFill>
          </a:ln>
        </p:spPr>
        <p:txBody>
          <a:bodyPr wrap="square" lIns="438912" tIns="219456" rIns="438912" bIns="219456" rtlCol="0">
            <a:spAutoFit/>
          </a:bodyPr>
          <a:lstStyle/>
          <a:p>
            <a:pPr algn="ctr"/>
            <a:r>
              <a:rPr lang="en-US" sz="4800" b="1" dirty="0" smtClean="0">
                <a:latin typeface="Garamond" pitchFamily="18" charset="0"/>
              </a:rPr>
              <a:t>Future Directions</a:t>
            </a:r>
          </a:p>
        </p:txBody>
      </p:sp>
      <p:sp>
        <p:nvSpPr>
          <p:cNvPr id="23" name="TextBox 22"/>
          <p:cNvSpPr txBox="1"/>
          <p:nvPr/>
        </p:nvSpPr>
        <p:spPr>
          <a:xfrm>
            <a:off x="30245536" y="25657214"/>
            <a:ext cx="13314571" cy="3459409"/>
          </a:xfrm>
          <a:prstGeom prst="rect">
            <a:avLst/>
          </a:prstGeom>
          <a:solidFill>
            <a:schemeClr val="bg1"/>
          </a:solidFill>
          <a:ln>
            <a:solidFill>
              <a:schemeClr val="tx1"/>
            </a:solidFill>
          </a:ln>
        </p:spPr>
        <p:txBody>
          <a:bodyPr wrap="square" lIns="438912" tIns="219456" rIns="438912" bIns="219456" rtlCol="0">
            <a:spAutoFit/>
          </a:bodyPr>
          <a:lstStyle/>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Validate GLMM and GEE models to determine the accuracy of predictions</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Compare model selection for GLMM and GEE models using AIC and QIC, respectively</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Use simulations to evaluate the effects of spatial and temporal replication on GLMM and GEE models</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Examine how well </a:t>
            </a:r>
            <a:r>
              <a:rPr lang="en-US" sz="2800" i="1" dirty="0" smtClean="0">
                <a:latin typeface="Tahoma" pitchFamily="34" charset="0"/>
                <a:ea typeface="Tahoma" pitchFamily="34" charset="0"/>
                <a:cs typeface="Tahoma" pitchFamily="34" charset="0"/>
              </a:rPr>
              <a:t>post hoc </a:t>
            </a:r>
            <a:r>
              <a:rPr lang="en-US" sz="2800" dirty="0" smtClean="0">
                <a:latin typeface="Tahoma" pitchFamily="34" charset="0"/>
                <a:ea typeface="Tahoma" pitchFamily="34" charset="0"/>
                <a:cs typeface="Tahoma" pitchFamily="34" charset="0"/>
              </a:rPr>
              <a:t> marginalized GLMMs compare with GEE predictions</a:t>
            </a:r>
            <a:endParaRPr lang="en-US" sz="2800" dirty="0">
              <a:latin typeface="Tahoma" pitchFamily="34" charset="0"/>
              <a:ea typeface="Tahoma" pitchFamily="34" charset="0"/>
              <a:cs typeface="Tahoma"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47400" y="3491424"/>
            <a:ext cx="7543800" cy="5423977"/>
          </a:xfrm>
          <a:prstGeom prst="rect">
            <a:avLst/>
          </a:prstGeom>
        </p:spPr>
      </p:pic>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3740" r="3740"/>
          <a:stretch/>
        </p:blipFill>
        <p:spPr>
          <a:xfrm>
            <a:off x="29997365" y="3491424"/>
            <a:ext cx="6634833" cy="5423976"/>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98600" y="26497540"/>
            <a:ext cx="7874908" cy="6437737"/>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01264" y="26497540"/>
            <a:ext cx="7844275" cy="6412695"/>
          </a:xfrm>
          <a:prstGeom prst="rect">
            <a:avLst/>
          </a:prstGeom>
        </p:spPr>
      </p:pic>
      <p:sp>
        <p:nvSpPr>
          <p:cNvPr id="32" name="TextBox 31"/>
          <p:cNvSpPr txBox="1"/>
          <p:nvPr/>
        </p:nvSpPr>
        <p:spPr>
          <a:xfrm>
            <a:off x="14185899" y="4610862"/>
            <a:ext cx="15524825" cy="2628412"/>
          </a:xfrm>
          <a:prstGeom prst="rect">
            <a:avLst/>
          </a:prstGeom>
          <a:solidFill>
            <a:schemeClr val="bg1"/>
          </a:solidFill>
          <a:ln>
            <a:solidFill>
              <a:schemeClr val="tx1"/>
            </a:solidFill>
          </a:ln>
        </p:spPr>
        <p:txBody>
          <a:bodyPr wrap="square" lIns="438912" tIns="219456" rIns="438912" bIns="219456" rtlCol="0">
            <a:spAutoFit/>
          </a:bodyPr>
          <a:lstStyle/>
          <a:p>
            <a:pPr algn="ctr"/>
            <a:r>
              <a:rPr lang="en-US" sz="3000" i="1" dirty="0" smtClean="0">
                <a:latin typeface="Tahoma" pitchFamily="34" charset="0"/>
                <a:ea typeface="Tahoma" pitchFamily="34" charset="0"/>
                <a:cs typeface="Tahoma" pitchFamily="34" charset="0"/>
              </a:rPr>
              <a:t>All </a:t>
            </a:r>
            <a:r>
              <a:rPr lang="en-US" sz="3000" i="1" dirty="0">
                <a:latin typeface="Tahoma" pitchFamily="34" charset="0"/>
                <a:ea typeface="Tahoma" pitchFamily="34" charset="0"/>
                <a:cs typeface="Tahoma" pitchFamily="34" charset="0"/>
              </a:rPr>
              <a:t>models are wrong, but some are </a:t>
            </a:r>
            <a:r>
              <a:rPr lang="en-US" sz="3000" i="1" dirty="0" smtClean="0">
                <a:latin typeface="Tahoma" pitchFamily="34" charset="0"/>
                <a:ea typeface="Tahoma" pitchFamily="34" charset="0"/>
                <a:cs typeface="Tahoma" pitchFamily="34" charset="0"/>
              </a:rPr>
              <a:t>useful </a:t>
            </a: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George E. P. Box</a:t>
            </a:r>
          </a:p>
          <a:p>
            <a:pPr algn="ctr"/>
            <a:endParaRPr lang="en-US" sz="2800" dirty="0" smtClean="0">
              <a:latin typeface="Tahoma" pitchFamily="34" charset="0"/>
              <a:ea typeface="Tahoma" pitchFamily="34" charset="0"/>
              <a:cs typeface="Tahoma" pitchFamily="34" charset="0"/>
            </a:endParaRPr>
          </a:p>
          <a:p>
            <a:pPr marL="457200" lvl="0" indent="-457200">
              <a:buClr>
                <a:srgbClr val="1F497D"/>
              </a:buClr>
              <a:buFont typeface="Wingdings" pitchFamily="2" charset="2"/>
              <a:buChar char="q"/>
            </a:pPr>
            <a:r>
              <a:rPr lang="en-US" sz="2800" dirty="0" smtClean="0">
                <a:solidFill>
                  <a:prstClr val="black"/>
                </a:solidFill>
                <a:latin typeface="Tahoma" pitchFamily="34" charset="0"/>
                <a:ea typeface="Tahoma" pitchFamily="34" charset="0"/>
                <a:cs typeface="Tahoma" pitchFamily="34" charset="0"/>
              </a:rPr>
              <a:t>We observed 4,622 red-backed salamanders (10 ± 0.6 per plot-night)</a:t>
            </a:r>
          </a:p>
          <a:p>
            <a:pPr marL="457200" lvl="0" indent="-457200">
              <a:buClr>
                <a:srgbClr val="1F497D"/>
              </a:buClr>
              <a:buFont typeface="Wingdings" pitchFamily="2" charset="2"/>
              <a:buChar char="q"/>
            </a:pPr>
            <a:r>
              <a:rPr lang="en-US" sz="2800" dirty="0" smtClean="0">
                <a:solidFill>
                  <a:prstClr val="black"/>
                </a:solidFill>
                <a:latin typeface="Tahoma" pitchFamily="34" charset="0"/>
                <a:ea typeface="Tahoma" pitchFamily="34" charset="0"/>
                <a:cs typeface="Tahoma" pitchFamily="34" charset="0"/>
              </a:rPr>
              <a:t>Greatest number of salamanders per site-night was 100</a:t>
            </a:r>
          </a:p>
          <a:p>
            <a:pPr marL="457200" lvl="0" indent="-457200">
              <a:buClr>
                <a:srgbClr val="1F497D"/>
              </a:buClr>
              <a:buFont typeface="Wingdings" pitchFamily="2" charset="2"/>
              <a:buChar char="q"/>
            </a:pPr>
            <a:r>
              <a:rPr lang="en-US" sz="2800" dirty="0" smtClean="0">
                <a:solidFill>
                  <a:prstClr val="black"/>
                </a:solidFill>
                <a:latin typeface="Tahoma" pitchFamily="34" charset="0"/>
                <a:ea typeface="Tahoma" pitchFamily="34" charset="0"/>
                <a:cs typeface="Tahoma" pitchFamily="34" charset="0"/>
              </a:rPr>
              <a:t>We observed zero salamanders on 100 of 455 site-nights</a:t>
            </a:r>
          </a:p>
        </p:txBody>
      </p:sp>
      <p:graphicFrame>
        <p:nvGraphicFramePr>
          <p:cNvPr id="2" name="Table 1"/>
          <p:cNvGraphicFramePr>
            <a:graphicFrameLocks noGrp="1"/>
          </p:cNvGraphicFramePr>
          <p:nvPr>
            <p:extLst>
              <p:ext uri="{D42A27DB-BD31-4B8C-83A1-F6EECF244321}">
                <p14:modId xmlns:p14="http://schemas.microsoft.com/office/powerpoint/2010/main" val="2851444277"/>
              </p:ext>
            </p:extLst>
          </p:nvPr>
        </p:nvGraphicFramePr>
        <p:xfrm>
          <a:off x="17373601" y="7650186"/>
          <a:ext cx="12344399" cy="10697412"/>
        </p:xfrm>
        <a:graphic>
          <a:graphicData uri="http://schemas.openxmlformats.org/drawingml/2006/table">
            <a:tbl>
              <a:tblPr firstRow="1" bandRow="1">
                <a:tableStyleId>{5C22544A-7EE6-4342-B048-85BDC9FD1C3A}</a:tableStyleId>
              </a:tblPr>
              <a:tblGrid>
                <a:gridCol w="5271202"/>
                <a:gridCol w="1757067"/>
                <a:gridCol w="1537434"/>
                <a:gridCol w="439267"/>
                <a:gridCol w="1757067"/>
                <a:gridCol w="1582362"/>
              </a:tblGrid>
              <a:tr h="684978">
                <a:tc>
                  <a:txBody>
                    <a:bodyPr/>
                    <a:lstStyle/>
                    <a:p>
                      <a:pPr marL="0" marR="0" indent="0" algn="l" defTabSz="4389120" rtl="0" eaLnBrk="1" fontAlgn="b" latinLnBrk="0" hangingPunct="1">
                        <a:lnSpc>
                          <a:spcPct val="100000"/>
                        </a:lnSpc>
                        <a:spcBef>
                          <a:spcPts val="0"/>
                        </a:spcBef>
                        <a:spcAft>
                          <a:spcPts val="0"/>
                        </a:spcAft>
                        <a:buClrTx/>
                        <a:buSzTx/>
                        <a:buFontTx/>
                        <a:buNone/>
                        <a:tabLst/>
                        <a:defRPr/>
                      </a:pPr>
                      <a:r>
                        <a:rPr lang="en-US" sz="2800" u="none" strike="noStrike" dirty="0" smtClean="0">
                          <a:effectLst/>
                          <a:latin typeface="Garamond" pitchFamily="18" charset="0"/>
                        </a:rPr>
                        <a:t>Variable</a:t>
                      </a:r>
                      <a:endParaRPr lang="en-US" sz="2800" b="0" i="0" u="none" strike="noStrike" dirty="0" smtClean="0">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smtClean="0">
                          <a:effectLst/>
                          <a:latin typeface="Garamond" pitchFamily="18" charset="0"/>
                        </a:rPr>
                        <a:t>GLMM</a:t>
                      </a:r>
                    </a:p>
                    <a:p>
                      <a:pPr marL="0" marR="0" indent="0" algn="ctr" defTabSz="4389120" rtl="0" eaLnBrk="1" fontAlgn="b" latinLnBrk="0" hangingPunct="1">
                        <a:lnSpc>
                          <a:spcPct val="100000"/>
                        </a:lnSpc>
                        <a:spcBef>
                          <a:spcPts val="0"/>
                        </a:spcBef>
                        <a:spcAft>
                          <a:spcPts val="0"/>
                        </a:spcAft>
                        <a:buClrTx/>
                        <a:buSzTx/>
                        <a:buFontTx/>
                        <a:buNone/>
                        <a:tabLst/>
                        <a:defRPr/>
                      </a:pPr>
                      <a:r>
                        <a:rPr lang="en-US" sz="2800" u="none" strike="noStrike" dirty="0" smtClean="0">
                          <a:effectLst/>
                          <a:latin typeface="Garamond" pitchFamily="18" charset="0"/>
                        </a:rPr>
                        <a:t>Estimate</a:t>
                      </a:r>
                      <a:endParaRPr lang="en-US" sz="2800" b="0" i="0" u="none" strike="noStrike" dirty="0" smtClean="0">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smtClean="0">
                          <a:effectLst/>
                          <a:latin typeface="Garamond" pitchFamily="18" charset="0"/>
                        </a:rPr>
                        <a:t>GLMM</a:t>
                      </a:r>
                    </a:p>
                    <a:p>
                      <a:pPr algn="ctr" fontAlgn="b"/>
                      <a:r>
                        <a:rPr lang="en-US" sz="2800" u="none" strike="noStrike" dirty="0" smtClean="0">
                          <a:effectLst/>
                          <a:latin typeface="Garamond" pitchFamily="18" charset="0"/>
                        </a:rPr>
                        <a:t>SE</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smtClean="0">
                          <a:effectLst/>
                          <a:latin typeface="Garamond" pitchFamily="18" charset="0"/>
                        </a:rPr>
                        <a:t>GEE</a:t>
                      </a:r>
                    </a:p>
                    <a:p>
                      <a:pPr marL="0" marR="0" indent="0" algn="ctr" defTabSz="4389120" rtl="0" eaLnBrk="1" fontAlgn="b" latinLnBrk="0" hangingPunct="1">
                        <a:lnSpc>
                          <a:spcPct val="100000"/>
                        </a:lnSpc>
                        <a:spcBef>
                          <a:spcPts val="0"/>
                        </a:spcBef>
                        <a:spcAft>
                          <a:spcPts val="0"/>
                        </a:spcAft>
                        <a:buClrTx/>
                        <a:buSzTx/>
                        <a:buFontTx/>
                        <a:buNone/>
                        <a:tabLst/>
                        <a:defRPr/>
                      </a:pPr>
                      <a:r>
                        <a:rPr lang="en-US" sz="2800" u="none" strike="noStrike" dirty="0" smtClean="0">
                          <a:effectLst/>
                          <a:latin typeface="Garamond" pitchFamily="18" charset="0"/>
                        </a:rPr>
                        <a:t>Estimate</a:t>
                      </a:r>
                      <a:endParaRPr lang="en-US" sz="2800" b="0" i="0" u="none" strike="noStrike" dirty="0" smtClean="0">
                        <a:solidFill>
                          <a:srgbClr val="000000"/>
                        </a:solidFill>
                        <a:effectLst/>
                        <a:latin typeface="Garamond" pitchFamily="18" charset="0"/>
                      </a:endParaRPr>
                    </a:p>
                  </a:txBody>
                  <a:tcPr marL="9525" marR="9525" marT="9525" marB="0" anchor="b"/>
                </a:tc>
                <a:tc>
                  <a:txBody>
                    <a:bodyPr/>
                    <a:lstStyle/>
                    <a:p>
                      <a:pPr marL="0" marR="0" indent="0" algn="ctr" defTabSz="4389120" rtl="0" eaLnBrk="1" fontAlgn="b" latinLnBrk="0" hangingPunct="1">
                        <a:lnSpc>
                          <a:spcPct val="100000"/>
                        </a:lnSpc>
                        <a:spcBef>
                          <a:spcPts val="0"/>
                        </a:spcBef>
                        <a:spcAft>
                          <a:spcPts val="0"/>
                        </a:spcAft>
                        <a:buClrTx/>
                        <a:buSzTx/>
                        <a:buFontTx/>
                        <a:buNone/>
                        <a:tabLst/>
                        <a:defRPr/>
                      </a:pPr>
                      <a:r>
                        <a:rPr lang="en-US" sz="2800" u="none" strike="noStrike" dirty="0" smtClean="0">
                          <a:effectLst/>
                          <a:latin typeface="Garamond" pitchFamily="18" charset="0"/>
                        </a:rPr>
                        <a:t>GEE</a:t>
                      </a:r>
                    </a:p>
                    <a:p>
                      <a:pPr marL="0" marR="0" indent="0" algn="ctr" defTabSz="4389120" rtl="0" eaLnBrk="1" fontAlgn="b" latinLnBrk="0" hangingPunct="1">
                        <a:lnSpc>
                          <a:spcPct val="100000"/>
                        </a:lnSpc>
                        <a:spcBef>
                          <a:spcPts val="0"/>
                        </a:spcBef>
                        <a:spcAft>
                          <a:spcPts val="0"/>
                        </a:spcAft>
                        <a:buClrTx/>
                        <a:buSzTx/>
                        <a:buFontTx/>
                        <a:buNone/>
                        <a:tabLst/>
                        <a:defRPr/>
                      </a:pPr>
                      <a:r>
                        <a:rPr lang="en-US" sz="2800" u="none" strike="noStrike" dirty="0" smtClean="0">
                          <a:effectLst/>
                          <a:latin typeface="Garamond" pitchFamily="18" charset="0"/>
                        </a:rPr>
                        <a:t>SE</a:t>
                      </a:r>
                      <a:endParaRPr lang="en-US" sz="2800" b="0" i="0" u="none" strike="noStrike" dirty="0" smtClean="0">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dirty="0">
                          <a:effectLst/>
                          <a:latin typeface="Garamond" pitchFamily="18" charset="0"/>
                        </a:rPr>
                        <a:t>(Intercept)                      -</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11.028</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2.239</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-9.669</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0.894</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dirty="0" err="1">
                          <a:effectLst/>
                          <a:latin typeface="Garamond" pitchFamily="18" charset="0"/>
                        </a:rPr>
                        <a:t>airT</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1.416</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1.679</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4.018</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0.640</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dirty="0" smtClean="0">
                          <a:effectLst/>
                          <a:latin typeface="Garamond" pitchFamily="18" charset="0"/>
                        </a:rPr>
                        <a:t>airT</a:t>
                      </a:r>
                      <a:r>
                        <a:rPr lang="en-US" sz="2800" u="none" strike="noStrike" baseline="30000" dirty="0" smtClean="0">
                          <a:effectLst/>
                          <a:latin typeface="Garamond" pitchFamily="18" charset="0"/>
                        </a:rPr>
                        <a:t>2</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0.641</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0.307</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0.035</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0.105</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RainAmt24</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0.947</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0.350</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0.504</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0.131</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dirty="0" smtClean="0">
                          <a:effectLst/>
                          <a:latin typeface="Garamond" pitchFamily="18" charset="0"/>
                        </a:rPr>
                        <a:t>RainAmt24</a:t>
                      </a:r>
                      <a:r>
                        <a:rPr lang="en-US" sz="2800" u="none" strike="noStrike" baseline="30000" dirty="0" smtClean="0">
                          <a:effectLst/>
                          <a:latin typeface="Garamond" pitchFamily="18" charset="0"/>
                        </a:rPr>
                        <a:t>2</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-0.123</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0.022</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-0.090</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0.009</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RH</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12.284</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2.497</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11.363</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0.973</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windspeed</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2.014</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0.448</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0.955</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0.183</a:t>
                      </a:r>
                      <a:endParaRPr lang="en-US" sz="2800" b="0" i="0" u="none" strike="noStrike" dirty="0">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droughtdays</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0.095</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0.036</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0.086</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0.010</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sin(0.0172 * DOY)</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-1.354</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0.753</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-0.333</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0.252</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cos(0.0172 * DOY)</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-4.921</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0.969</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-2.918</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0.320</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airT*RainAmt24</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-0.267</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0.281</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-0.014</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0.101</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airT*windspeed</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-0.212</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0.133</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-0.036</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0.045</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RH*windspeed</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-1.678</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0.463</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-0.931</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0.187</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airT*sin(0.0172 * DOY)</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1.236</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0.494</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0.479</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0.165</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airT*cos(0.0172 * DOY)</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3.981</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0.628</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2.379</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0.202</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RainAmt24*sin(0.0172 * DOY)</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-0.642</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0.324</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-0.725</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0.116</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dirty="0">
                          <a:effectLst/>
                          <a:latin typeface="Garamond" pitchFamily="18" charset="0"/>
                        </a:rPr>
                        <a:t>RainAmt24*</a:t>
                      </a:r>
                      <a:r>
                        <a:rPr lang="en-US" sz="2800" u="none" strike="noStrike" dirty="0" err="1">
                          <a:effectLst/>
                          <a:latin typeface="Garamond" pitchFamily="18" charset="0"/>
                        </a:rPr>
                        <a:t>cos</a:t>
                      </a:r>
                      <a:r>
                        <a:rPr lang="en-US" sz="2800" u="none" strike="noStrike" dirty="0">
                          <a:effectLst/>
                          <a:latin typeface="Garamond" pitchFamily="18" charset="0"/>
                        </a:rPr>
                        <a:t>(0.0172 * DOY)</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1.457</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0.414</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1.056</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0.153</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airT*RH</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-1.320</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1.668</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-3.228</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0.633</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RainAmt24*droughtdays</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-0.051</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0.017</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-0.035</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0.006</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a:effectLst/>
                          <a:latin typeface="Garamond" pitchFamily="18" charset="0"/>
                        </a:rPr>
                        <a:t>airT*RainAmt24*sin(0.0172 * DOY)</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0.493</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0.266</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0.602</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0.093</a:t>
                      </a:r>
                      <a:endParaRPr lang="en-US" sz="2800" b="0" i="0" u="none" strike="noStrike">
                        <a:solidFill>
                          <a:srgbClr val="000000"/>
                        </a:solidFill>
                        <a:effectLst/>
                        <a:latin typeface="Garamond" pitchFamily="18" charset="0"/>
                      </a:endParaRPr>
                    </a:p>
                  </a:txBody>
                  <a:tcPr marL="9525" marR="9525" marT="9525" marB="0" anchor="b"/>
                </a:tc>
              </a:tr>
              <a:tr h="468307">
                <a:tc>
                  <a:txBody>
                    <a:bodyPr/>
                    <a:lstStyle/>
                    <a:p>
                      <a:pPr algn="l" fontAlgn="b"/>
                      <a:r>
                        <a:rPr lang="en-US" sz="2800" u="none" strike="noStrike" dirty="0" err="1">
                          <a:effectLst/>
                          <a:latin typeface="Garamond" pitchFamily="18" charset="0"/>
                        </a:rPr>
                        <a:t>airT</a:t>
                      </a:r>
                      <a:r>
                        <a:rPr lang="en-US" sz="2800" u="none" strike="noStrike" dirty="0">
                          <a:effectLst/>
                          <a:latin typeface="Garamond" pitchFamily="18" charset="0"/>
                        </a:rPr>
                        <a:t>*RainAmt24*</a:t>
                      </a:r>
                      <a:r>
                        <a:rPr lang="en-US" sz="2800" u="none" strike="noStrike" dirty="0" err="1">
                          <a:effectLst/>
                          <a:latin typeface="Garamond" pitchFamily="18" charset="0"/>
                        </a:rPr>
                        <a:t>cos</a:t>
                      </a:r>
                      <a:r>
                        <a:rPr lang="en-US" sz="2800" u="none" strike="noStrike" dirty="0">
                          <a:effectLst/>
                          <a:latin typeface="Garamond" pitchFamily="18" charset="0"/>
                        </a:rPr>
                        <a:t>(0.0172 * DOY)</a:t>
                      </a:r>
                      <a:endParaRPr lang="en-US" sz="2800" b="0" i="0" u="none" strike="noStrike" dirty="0">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-1.104</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0.312</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a:effectLst/>
                          <a:latin typeface="Garamond" pitchFamily="18" charset="0"/>
                        </a:rPr>
                        <a:t>-0.707</a:t>
                      </a:r>
                      <a:endParaRPr lang="en-US" sz="2800" b="0" i="0" u="none" strike="noStrike">
                        <a:solidFill>
                          <a:srgbClr val="000000"/>
                        </a:solidFill>
                        <a:effectLst/>
                        <a:latin typeface="Garamond" pitchFamily="18" charset="0"/>
                      </a:endParaRPr>
                    </a:p>
                  </a:txBody>
                  <a:tcPr marL="9525" marR="9525" marT="9525" marB="0" anchor="b"/>
                </a:tc>
                <a:tc>
                  <a:txBody>
                    <a:bodyPr/>
                    <a:lstStyle/>
                    <a:p>
                      <a:pPr algn="ctr" fontAlgn="b"/>
                      <a:r>
                        <a:rPr lang="en-US" sz="2800" u="none" strike="noStrike" dirty="0">
                          <a:effectLst/>
                          <a:latin typeface="Garamond" pitchFamily="18" charset="0"/>
                        </a:rPr>
                        <a:t>0.113</a:t>
                      </a:r>
                      <a:endParaRPr lang="en-US" sz="2800" b="0" i="0" u="none" strike="noStrike" dirty="0">
                        <a:solidFill>
                          <a:srgbClr val="000000"/>
                        </a:solidFill>
                        <a:effectLst/>
                        <a:latin typeface="Garamond" pitchFamily="18" charset="0"/>
                      </a:endParaRPr>
                    </a:p>
                  </a:txBody>
                  <a:tcPr marL="9525" marR="9525" marT="9525" marB="0" anchor="b"/>
                </a:tc>
              </a:tr>
            </a:tbl>
          </a:graphicData>
        </a:graphic>
      </p:graphicFrame>
      <p:sp>
        <p:nvSpPr>
          <p:cNvPr id="31" name="TextBox 30"/>
          <p:cNvSpPr txBox="1"/>
          <p:nvPr/>
        </p:nvSpPr>
        <p:spPr>
          <a:xfrm>
            <a:off x="30245539" y="21070062"/>
            <a:ext cx="13314571" cy="3028521"/>
          </a:xfrm>
          <a:prstGeom prst="rect">
            <a:avLst/>
          </a:prstGeom>
          <a:solidFill>
            <a:schemeClr val="bg1"/>
          </a:solidFill>
          <a:ln>
            <a:solidFill>
              <a:schemeClr val="tx1"/>
            </a:solidFill>
          </a:ln>
        </p:spPr>
        <p:txBody>
          <a:bodyPr wrap="square" lIns="438912" tIns="219456" rIns="438912" bIns="219456" rtlCol="0">
            <a:spAutoFit/>
          </a:bodyPr>
          <a:lstStyle/>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Use GEE models for count and binomial data when population-averaged inference is of interest but data insufficient for </a:t>
            </a:r>
            <a:r>
              <a:rPr lang="en-US" sz="2800" smtClean="0">
                <a:latin typeface="Tahoma" pitchFamily="34" charset="0"/>
                <a:ea typeface="Tahoma" pitchFamily="34" charset="0"/>
                <a:cs typeface="Tahoma" pitchFamily="34" charset="0"/>
              </a:rPr>
              <a:t>hierarchical detection models</a:t>
            </a:r>
            <a:endParaRPr lang="en-US" sz="2800" dirty="0" smtClean="0">
              <a:latin typeface="Tahoma" pitchFamily="34" charset="0"/>
              <a:ea typeface="Tahoma" pitchFamily="34" charset="0"/>
              <a:cs typeface="Tahoma" pitchFamily="34" charset="0"/>
            </a:endParaRP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Use GEE when additional variance-covariance structures need to be specified</a:t>
            </a:r>
          </a:p>
          <a:p>
            <a:pPr marL="457200" indent="-457200">
              <a:buClr>
                <a:schemeClr val="tx2"/>
              </a:buClr>
              <a:buFont typeface="Wingdings" pitchFamily="2" charset="2"/>
              <a:buChar char="q"/>
            </a:pPr>
            <a:r>
              <a:rPr lang="en-US" sz="2800" dirty="0" smtClean="0">
                <a:latin typeface="Tahoma" pitchFamily="34" charset="0"/>
                <a:ea typeface="Tahoma" pitchFamily="34" charset="0"/>
                <a:cs typeface="Tahoma" pitchFamily="34" charset="0"/>
              </a:rPr>
              <a:t>Plot fitted or predicted values when using GLMM to show full level of uncertainty in estimates</a:t>
            </a:r>
          </a:p>
        </p:txBody>
      </p:sp>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173200" y="20287698"/>
            <a:ext cx="7900308" cy="6458502"/>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261947" y="20333504"/>
            <a:ext cx="7844275" cy="6412695"/>
          </a:xfrm>
          <a:prstGeom prst="rect">
            <a:avLst/>
          </a:prstGeom>
        </p:spPr>
      </p:pic>
      <p:sp>
        <p:nvSpPr>
          <p:cNvPr id="33" name="TextBox 32"/>
          <p:cNvSpPr txBox="1"/>
          <p:nvPr/>
        </p:nvSpPr>
        <p:spPr>
          <a:xfrm>
            <a:off x="14185898" y="18644171"/>
            <a:ext cx="15532101" cy="1643527"/>
          </a:xfrm>
          <a:prstGeom prst="rect">
            <a:avLst/>
          </a:prstGeom>
          <a:solidFill>
            <a:schemeClr val="bg1"/>
          </a:solidFill>
          <a:ln>
            <a:solidFill>
              <a:schemeClr val="tx1"/>
            </a:solidFill>
          </a:ln>
        </p:spPr>
        <p:txBody>
          <a:bodyPr wrap="square" lIns="438912" tIns="219456" rIns="438912" bIns="219456" rtlCol="0">
            <a:spAutoFit/>
          </a:bodyPr>
          <a:lstStyle/>
          <a:p>
            <a:r>
              <a:rPr lang="en-US" sz="3000" b="1" dirty="0" smtClean="0">
                <a:latin typeface="Tahoma" pitchFamily="34" charset="0"/>
                <a:ea typeface="Tahoma" pitchFamily="34" charset="0"/>
                <a:cs typeface="Tahoma" pitchFamily="34" charset="0"/>
              </a:rPr>
              <a:t>Figures:</a:t>
            </a:r>
            <a:r>
              <a:rPr lang="en-US" sz="3000" dirty="0" smtClean="0">
                <a:latin typeface="Tahoma" pitchFamily="34" charset="0"/>
                <a:ea typeface="Tahoma" pitchFamily="34" charset="0"/>
                <a:cs typeface="Tahoma" pitchFamily="34" charset="0"/>
              </a:rPr>
              <a:t> </a:t>
            </a:r>
          </a:p>
          <a:p>
            <a:pPr marL="457200" indent="-457200">
              <a:buFont typeface="Arial" pitchFamily="34" charset="0"/>
              <a:buChar char="•"/>
            </a:pPr>
            <a:r>
              <a:rPr lang="en-US" sz="2400" dirty="0">
                <a:latin typeface="Tahoma" pitchFamily="34" charset="0"/>
                <a:ea typeface="Tahoma" pitchFamily="34" charset="0"/>
                <a:cs typeface="Tahoma" pitchFamily="34" charset="0"/>
              </a:rPr>
              <a:t>R</a:t>
            </a:r>
            <a:r>
              <a:rPr lang="en-US" sz="2400" dirty="0" smtClean="0">
                <a:latin typeface="Tahoma" pitchFamily="34" charset="0"/>
                <a:ea typeface="Tahoma" pitchFamily="34" charset="0"/>
                <a:cs typeface="Tahoma" pitchFamily="34" charset="0"/>
              </a:rPr>
              <a:t>ed line = predicted (mean) count from the GEE;              </a:t>
            </a:r>
            <a:r>
              <a:rPr lang="en-US" sz="2400" dirty="0" smtClean="0">
                <a:solidFill>
                  <a:prstClr val="black"/>
                </a:solidFill>
                <a:latin typeface="Tahoma" pitchFamily="34" charset="0"/>
                <a:ea typeface="Tahoma" pitchFamily="34" charset="0"/>
                <a:cs typeface="Tahoma" pitchFamily="34" charset="0"/>
              </a:rPr>
              <a:t>Dark grey area </a:t>
            </a:r>
            <a:r>
              <a:rPr lang="en-US" sz="2400" dirty="0">
                <a:solidFill>
                  <a:prstClr val="black"/>
                </a:solidFill>
                <a:latin typeface="Tahoma" pitchFamily="34" charset="0"/>
                <a:ea typeface="Tahoma" pitchFamily="34" charset="0"/>
                <a:cs typeface="Tahoma" pitchFamily="34" charset="0"/>
              </a:rPr>
              <a:t>= 95% CI for </a:t>
            </a:r>
            <a:r>
              <a:rPr lang="en-US" sz="2400" dirty="0" smtClean="0">
                <a:solidFill>
                  <a:prstClr val="black"/>
                </a:solidFill>
                <a:latin typeface="Tahoma" pitchFamily="34" charset="0"/>
                <a:ea typeface="Tahoma" pitchFamily="34" charset="0"/>
                <a:cs typeface="Tahoma" pitchFamily="34" charset="0"/>
              </a:rPr>
              <a:t>GEE</a:t>
            </a:r>
            <a:endParaRPr lang="en-US" sz="2400" dirty="0" smtClean="0">
              <a:latin typeface="Tahoma" pitchFamily="34" charset="0"/>
              <a:ea typeface="Tahoma" pitchFamily="34" charset="0"/>
              <a:cs typeface="Tahoma" pitchFamily="34" charset="0"/>
            </a:endParaRPr>
          </a:p>
          <a:p>
            <a:pPr marL="457200" indent="-457200">
              <a:buFont typeface="Arial" pitchFamily="34" charset="0"/>
              <a:buChar char="•"/>
            </a:pPr>
            <a:r>
              <a:rPr lang="en-US" sz="2400" dirty="0">
                <a:solidFill>
                  <a:prstClr val="black"/>
                </a:solidFill>
                <a:latin typeface="Tahoma" pitchFamily="34" charset="0"/>
                <a:ea typeface="Tahoma" pitchFamily="34" charset="0"/>
                <a:cs typeface="Tahoma" pitchFamily="34" charset="0"/>
              </a:rPr>
              <a:t>B</a:t>
            </a:r>
            <a:r>
              <a:rPr lang="en-US" sz="2400" dirty="0" smtClean="0">
                <a:solidFill>
                  <a:prstClr val="black"/>
                </a:solidFill>
                <a:latin typeface="Tahoma" pitchFamily="34" charset="0"/>
                <a:ea typeface="Tahoma" pitchFamily="34" charset="0"/>
                <a:cs typeface="Tahoma" pitchFamily="34" charset="0"/>
              </a:rPr>
              <a:t>lue line = predicted (mean, b</a:t>
            </a:r>
            <a:r>
              <a:rPr lang="en-US" sz="2400" baseline="-25000" dirty="0" smtClean="0">
                <a:solidFill>
                  <a:prstClr val="black"/>
                </a:solidFill>
                <a:latin typeface="Tahoma" pitchFamily="34" charset="0"/>
                <a:ea typeface="Tahoma" pitchFamily="34" charset="0"/>
                <a:cs typeface="Tahoma" pitchFamily="34" charset="0"/>
              </a:rPr>
              <a:t>i</a:t>
            </a:r>
            <a:r>
              <a:rPr lang="en-US" sz="2400" dirty="0" smtClean="0">
                <a:solidFill>
                  <a:prstClr val="black"/>
                </a:solidFill>
                <a:latin typeface="Tahoma" pitchFamily="34" charset="0"/>
                <a:ea typeface="Tahoma" pitchFamily="34" charset="0"/>
                <a:cs typeface="Tahoma" pitchFamily="34" charset="0"/>
              </a:rPr>
              <a:t>=0) count from GLMM;        Light grey area </a:t>
            </a:r>
            <a:r>
              <a:rPr lang="en-US" sz="2400" dirty="0">
                <a:solidFill>
                  <a:prstClr val="black"/>
                </a:solidFill>
                <a:latin typeface="Tahoma" pitchFamily="34" charset="0"/>
                <a:ea typeface="Tahoma" pitchFamily="34" charset="0"/>
                <a:cs typeface="Tahoma" pitchFamily="34" charset="0"/>
              </a:rPr>
              <a:t>= 95% CI for </a:t>
            </a:r>
            <a:r>
              <a:rPr lang="en-US" sz="2400" dirty="0" smtClean="0">
                <a:solidFill>
                  <a:prstClr val="black"/>
                </a:solidFill>
                <a:latin typeface="Tahoma" pitchFamily="34" charset="0"/>
                <a:ea typeface="Tahoma" pitchFamily="34" charset="0"/>
                <a:cs typeface="Tahoma" pitchFamily="34" charset="0"/>
              </a:rPr>
              <a:t>GLMM</a:t>
            </a:r>
            <a:endParaRPr lang="en-US" sz="2400" dirty="0">
              <a:solidFill>
                <a:prstClr val="black"/>
              </a:solidFill>
              <a:latin typeface="Tahoma" pitchFamily="34" charset="0"/>
              <a:ea typeface="Tahoma" pitchFamily="34" charset="0"/>
              <a:cs typeface="Tahoma" pitchFamily="34" charset="0"/>
            </a:endParaRPr>
          </a:p>
        </p:txBody>
      </p:sp>
      <p:sp>
        <p:nvSpPr>
          <p:cNvPr id="34" name="TextBox 33"/>
          <p:cNvSpPr txBox="1"/>
          <p:nvPr/>
        </p:nvSpPr>
        <p:spPr>
          <a:xfrm>
            <a:off x="30245534" y="30673802"/>
            <a:ext cx="10796419" cy="1674305"/>
          </a:xfrm>
          <a:prstGeom prst="rect">
            <a:avLst/>
          </a:prstGeom>
          <a:solidFill>
            <a:schemeClr val="bg1"/>
          </a:solidFill>
          <a:ln>
            <a:solidFill>
              <a:schemeClr val="tx1"/>
            </a:solidFill>
          </a:ln>
        </p:spPr>
        <p:txBody>
          <a:bodyPr wrap="square" lIns="438912" tIns="219456" rIns="438912" bIns="219456" rtlCol="0">
            <a:spAutoFit/>
          </a:bodyPr>
          <a:lstStyle/>
          <a:p>
            <a:pPr>
              <a:buClr>
                <a:schemeClr val="tx2"/>
              </a:buClr>
            </a:pPr>
            <a:r>
              <a:rPr lang="en-US" sz="2000" dirty="0" smtClean="0">
                <a:latin typeface="Tahoma" pitchFamily="34" charset="0"/>
                <a:ea typeface="Tahoma" pitchFamily="34" charset="0"/>
                <a:cs typeface="Tahoma" pitchFamily="34" charset="0"/>
              </a:rPr>
              <a:t>We would like to thank J. </a:t>
            </a:r>
            <a:r>
              <a:rPr lang="en-US" sz="2000" dirty="0" err="1" smtClean="0">
                <a:latin typeface="Tahoma" pitchFamily="34" charset="0"/>
                <a:ea typeface="Tahoma" pitchFamily="34" charset="0"/>
                <a:cs typeface="Tahoma" pitchFamily="34" charset="0"/>
              </a:rPr>
              <a:t>Veysey</a:t>
            </a: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and M. </a:t>
            </a:r>
            <a:r>
              <a:rPr lang="en-US" sz="2000" dirty="0" err="1" smtClean="0">
                <a:latin typeface="Tahoma" pitchFamily="34" charset="0"/>
                <a:ea typeface="Tahoma" pitchFamily="34" charset="0"/>
                <a:cs typeface="Tahoma" pitchFamily="34" charset="0"/>
              </a:rPr>
              <a:t>Ducey</a:t>
            </a:r>
            <a:r>
              <a:rPr lang="en-US" sz="2000" dirty="0" smtClean="0">
                <a:latin typeface="Tahoma" pitchFamily="34" charset="0"/>
                <a:ea typeface="Tahoma" pitchFamily="34" charset="0"/>
                <a:cs typeface="Tahoma" pitchFamily="34" charset="0"/>
              </a:rPr>
              <a:t> for extended discussion of mixed models and S. Wile, E. Willey, J. </a:t>
            </a:r>
            <a:r>
              <a:rPr lang="en-US" sz="2000" dirty="0" err="1" smtClean="0">
                <a:latin typeface="Tahoma" pitchFamily="34" charset="0"/>
                <a:ea typeface="Tahoma" pitchFamily="34" charset="0"/>
                <a:cs typeface="Tahoma" pitchFamily="34" charset="0"/>
              </a:rPr>
              <a:t>Bartolotta</a:t>
            </a:r>
            <a:r>
              <a:rPr lang="en-US" sz="2000" dirty="0" smtClean="0">
                <a:latin typeface="Tahoma" pitchFamily="34" charset="0"/>
                <a:ea typeface="Tahoma" pitchFamily="34" charset="0"/>
                <a:cs typeface="Tahoma" pitchFamily="34" charset="0"/>
              </a:rPr>
              <a:t>, and M. </a:t>
            </a:r>
            <a:r>
              <a:rPr lang="en-US" sz="2000" dirty="0" err="1" smtClean="0">
                <a:latin typeface="Tahoma" pitchFamily="34" charset="0"/>
                <a:ea typeface="Tahoma" pitchFamily="34" charset="0"/>
                <a:cs typeface="Tahoma" pitchFamily="34" charset="0"/>
              </a:rPr>
              <a:t>deBethune</a:t>
            </a:r>
            <a:r>
              <a:rPr lang="en-US" sz="2000" dirty="0" smtClean="0">
                <a:latin typeface="Tahoma" pitchFamily="34" charset="0"/>
                <a:ea typeface="Tahoma" pitchFamily="34" charset="0"/>
                <a:cs typeface="Tahoma" pitchFamily="34" charset="0"/>
              </a:rPr>
              <a:t> for help in the field. This work was funded through the UNH Agricultural Field Station and DJH received support from the UNH COLSA, the UNH Graduate School, and the Department of NR&amp;E.</a:t>
            </a:r>
            <a:endParaRPr lang="en-US" sz="2000" dirty="0">
              <a:latin typeface="Tahoma" pitchFamily="34" charset="0"/>
              <a:ea typeface="Tahoma" pitchFamily="34" charset="0"/>
              <a:cs typeface="Tahoma" pitchFamily="34" charset="0"/>
            </a:endParaRPr>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1041954" y="30673803"/>
            <a:ext cx="2518156" cy="1674304"/>
          </a:xfrm>
          <a:prstGeom prst="rect">
            <a:avLst/>
          </a:prstGeom>
          <a:ln>
            <a:solidFill>
              <a:schemeClr val="tx1"/>
            </a:solidFill>
          </a:ln>
        </p:spPr>
      </p:pic>
      <p:sp>
        <p:nvSpPr>
          <p:cNvPr id="10" name="TextBox 9"/>
          <p:cNvSpPr txBox="1"/>
          <p:nvPr/>
        </p:nvSpPr>
        <p:spPr>
          <a:xfrm>
            <a:off x="30245537" y="29491941"/>
            <a:ext cx="13314570" cy="1181862"/>
          </a:xfrm>
          <a:prstGeom prst="rect">
            <a:avLst/>
          </a:prstGeom>
          <a:gradFill flip="none" rotWithShape="1">
            <a:gsLst>
              <a:gs pos="0">
                <a:schemeClr val="accent1">
                  <a:lumMod val="40000"/>
                  <a:lumOff val="60000"/>
                </a:schemeClr>
              </a:gs>
              <a:gs pos="100000">
                <a:schemeClr val="accent1">
                  <a:lumMod val="86000"/>
                  <a:lumOff val="14000"/>
                </a:schemeClr>
              </a:gs>
            </a:gsLst>
            <a:lin ang="16200000" scaled="1"/>
            <a:tileRect/>
          </a:gradFill>
          <a:ln>
            <a:solidFill>
              <a:schemeClr val="tx1"/>
            </a:solidFill>
          </a:ln>
        </p:spPr>
        <p:txBody>
          <a:bodyPr wrap="square" lIns="438912" tIns="219456" rIns="438912" bIns="219456" rtlCol="0">
            <a:spAutoFit/>
          </a:bodyPr>
          <a:lstStyle/>
          <a:p>
            <a:pPr algn="ctr"/>
            <a:r>
              <a:rPr lang="en-US" sz="4800" b="1" dirty="0" smtClean="0">
                <a:latin typeface="Garamond" pitchFamily="18" charset="0"/>
              </a:rPr>
              <a:t>Acknowledgments</a:t>
            </a:r>
          </a:p>
        </p:txBody>
      </p:sp>
    </p:spTree>
    <p:extLst>
      <p:ext uri="{BB962C8B-B14F-4D97-AF65-F5344CB8AC3E}">
        <p14:creationId xmlns:p14="http://schemas.microsoft.com/office/powerpoint/2010/main" val="579364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1589</TotalTime>
  <Words>1284</Words>
  <Application>Microsoft Office PowerPoint</Application>
  <PresentationFormat>Custom</PresentationFormat>
  <Paragraphs>169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Lab</dc:creator>
  <cp:lastModifiedBy>Mark</cp:lastModifiedBy>
  <cp:revision>57</cp:revision>
  <dcterms:created xsi:type="dcterms:W3CDTF">2012-07-27T18:03:58Z</dcterms:created>
  <dcterms:modified xsi:type="dcterms:W3CDTF">2016-03-23T00:35:31Z</dcterms:modified>
</cp:coreProperties>
</file>