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40" r:id="rId2"/>
    <p:sldId id="257" r:id="rId3"/>
    <p:sldId id="259" r:id="rId4"/>
    <p:sldId id="289" r:id="rId5"/>
    <p:sldId id="290" r:id="rId6"/>
    <p:sldId id="291" r:id="rId7"/>
    <p:sldId id="292" r:id="rId8"/>
    <p:sldId id="260" r:id="rId9"/>
    <p:sldId id="313" r:id="rId10"/>
    <p:sldId id="264" r:id="rId11"/>
    <p:sldId id="265" r:id="rId12"/>
    <p:sldId id="267" r:id="rId13"/>
    <p:sldId id="312" r:id="rId14"/>
    <p:sldId id="268" r:id="rId15"/>
    <p:sldId id="266" r:id="rId16"/>
    <p:sldId id="315" r:id="rId17"/>
    <p:sldId id="269" r:id="rId18"/>
    <p:sldId id="270" r:id="rId19"/>
    <p:sldId id="271" r:id="rId20"/>
    <p:sldId id="272" r:id="rId21"/>
    <p:sldId id="274" r:id="rId22"/>
    <p:sldId id="276" r:id="rId23"/>
    <p:sldId id="277" r:id="rId24"/>
    <p:sldId id="275" r:id="rId25"/>
    <p:sldId id="278" r:id="rId26"/>
    <p:sldId id="279" r:id="rId27"/>
    <p:sldId id="281" r:id="rId28"/>
    <p:sldId id="283" r:id="rId29"/>
    <p:sldId id="284" r:id="rId30"/>
    <p:sldId id="282" r:id="rId31"/>
    <p:sldId id="285" r:id="rId32"/>
    <p:sldId id="286" r:id="rId33"/>
    <p:sldId id="287" r:id="rId34"/>
    <p:sldId id="294" r:id="rId35"/>
    <p:sldId id="339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5" r:id="rId48"/>
    <p:sldId id="307" r:id="rId49"/>
    <p:sldId id="338" r:id="rId50"/>
    <p:sldId id="308" r:id="rId51"/>
    <p:sldId id="323" r:id="rId52"/>
    <p:sldId id="32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>
        <p:scale>
          <a:sx n="90" d="100"/>
          <a:sy n="90" d="100"/>
        </p:scale>
        <p:origin x="536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 = 0.95</c:v>
          </c:tx>
          <c:marker>
            <c:symbol val="none"/>
          </c:marker>
          <c:xVal>
            <c:numRef>
              <c:f>Sheet1!$A$4:$A$53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</c:numCache>
            </c:numRef>
          </c:xVal>
          <c:yVal>
            <c:numRef>
              <c:f>Sheet1!$B$4:$B$53</c:f>
              <c:numCache>
                <c:formatCode>0</c:formatCode>
                <c:ptCount val="50"/>
                <c:pt idx="0">
                  <c:v>1000.0</c:v>
                </c:pt>
                <c:pt idx="1">
                  <c:v>950.0</c:v>
                </c:pt>
                <c:pt idx="2">
                  <c:v>902.5</c:v>
                </c:pt>
                <c:pt idx="3">
                  <c:v>857.375</c:v>
                </c:pt>
                <c:pt idx="4">
                  <c:v>814.5062499999993</c:v>
                </c:pt>
                <c:pt idx="5">
                  <c:v>773.7809374999998</c:v>
                </c:pt>
                <c:pt idx="6">
                  <c:v>735.0918906249998</c:v>
                </c:pt>
                <c:pt idx="7">
                  <c:v>698.3372960937483</c:v>
                </c:pt>
                <c:pt idx="8">
                  <c:v>663.4204312890625</c:v>
                </c:pt>
                <c:pt idx="9">
                  <c:v>630.2494097246091</c:v>
                </c:pt>
                <c:pt idx="10">
                  <c:v>598.7369392383786</c:v>
                </c:pt>
                <c:pt idx="11">
                  <c:v>568.8000922764597</c:v>
                </c:pt>
                <c:pt idx="12">
                  <c:v>540.3600876626367</c:v>
                </c:pt>
                <c:pt idx="13">
                  <c:v>513.3420832795049</c:v>
                </c:pt>
                <c:pt idx="14">
                  <c:v>487.6749791155296</c:v>
                </c:pt>
                <c:pt idx="15">
                  <c:v>463.2912301597531</c:v>
                </c:pt>
                <c:pt idx="16">
                  <c:v>440.1266686517654</c:v>
                </c:pt>
                <c:pt idx="17">
                  <c:v>418.1203352191769</c:v>
                </c:pt>
                <c:pt idx="18">
                  <c:v>397.2143184582175</c:v>
                </c:pt>
                <c:pt idx="19">
                  <c:v>377.3536025353072</c:v>
                </c:pt>
                <c:pt idx="20">
                  <c:v>358.4859224085419</c:v>
                </c:pt>
                <c:pt idx="21">
                  <c:v>340.5616262881146</c:v>
                </c:pt>
                <c:pt idx="22">
                  <c:v>323.533544973709</c:v>
                </c:pt>
                <c:pt idx="23">
                  <c:v>307.3568677250235</c:v>
                </c:pt>
                <c:pt idx="24">
                  <c:v>291.9890243387724</c:v>
                </c:pt>
                <c:pt idx="25">
                  <c:v>277.3895731218337</c:v>
                </c:pt>
                <c:pt idx="26">
                  <c:v>263.520094465742</c:v>
                </c:pt>
                <c:pt idx="27">
                  <c:v>250.344089742455</c:v>
                </c:pt>
                <c:pt idx="28">
                  <c:v>237.8268852553321</c:v>
                </c:pt>
                <c:pt idx="29">
                  <c:v>225.9355409925655</c:v>
                </c:pt>
                <c:pt idx="30">
                  <c:v>214.6387639429373</c:v>
                </c:pt>
                <c:pt idx="31">
                  <c:v>203.9068257457904</c:v>
                </c:pt>
                <c:pt idx="32">
                  <c:v>193.711484458501</c:v>
                </c:pt>
                <c:pt idx="33">
                  <c:v>184.0259102355758</c:v>
                </c:pt>
                <c:pt idx="34">
                  <c:v>174.824614723797</c:v>
                </c:pt>
                <c:pt idx="35">
                  <c:v>166.0833839876072</c:v>
                </c:pt>
                <c:pt idx="36">
                  <c:v>157.7792147882268</c:v>
                </c:pt>
                <c:pt idx="37">
                  <c:v>149.8902540488154</c:v>
                </c:pt>
                <c:pt idx="38">
                  <c:v>142.3957413463747</c:v>
                </c:pt>
                <c:pt idx="39">
                  <c:v>135.2759542790554</c:v>
                </c:pt>
                <c:pt idx="40">
                  <c:v>128.5121565651031</c:v>
                </c:pt>
                <c:pt idx="41">
                  <c:v>122.0865487368479</c:v>
                </c:pt>
                <c:pt idx="42">
                  <c:v>115.9822213000055</c:v>
                </c:pt>
                <c:pt idx="43">
                  <c:v>110.1831102350053</c:v>
                </c:pt>
                <c:pt idx="44">
                  <c:v>104.673954723255</c:v>
                </c:pt>
                <c:pt idx="45">
                  <c:v>99.4402569870923</c:v>
                </c:pt>
                <c:pt idx="46">
                  <c:v>94.46824413773763</c:v>
                </c:pt>
                <c:pt idx="47">
                  <c:v>89.74483193085074</c:v>
                </c:pt>
                <c:pt idx="48">
                  <c:v>85.2575903343082</c:v>
                </c:pt>
                <c:pt idx="49">
                  <c:v>80.99471081759278</c:v>
                </c:pt>
              </c:numCache>
            </c:numRef>
          </c:yVal>
          <c:smooth val="1"/>
        </c:ser>
        <c:ser>
          <c:idx val="1"/>
          <c:order val="1"/>
          <c:tx>
            <c:v>R = 1.0</c:v>
          </c:tx>
          <c:marker>
            <c:symbol val="none"/>
          </c:marker>
          <c:yVal>
            <c:numRef>
              <c:f>Sheet1!$C$4:$C$53</c:f>
              <c:numCache>
                <c:formatCode>0</c:formatCode>
                <c:ptCount val="50"/>
                <c:pt idx="0">
                  <c:v>1000.0</c:v>
                </c:pt>
                <c:pt idx="1">
                  <c:v>1000.0</c:v>
                </c:pt>
                <c:pt idx="2">
                  <c:v>1000.0</c:v>
                </c:pt>
                <c:pt idx="3">
                  <c:v>1000.0</c:v>
                </c:pt>
                <c:pt idx="4">
                  <c:v>1000.0</c:v>
                </c:pt>
                <c:pt idx="5">
                  <c:v>1000.0</c:v>
                </c:pt>
                <c:pt idx="6">
                  <c:v>1000.0</c:v>
                </c:pt>
                <c:pt idx="7">
                  <c:v>1000.0</c:v>
                </c:pt>
                <c:pt idx="8">
                  <c:v>1000.0</c:v>
                </c:pt>
                <c:pt idx="9">
                  <c:v>1000.0</c:v>
                </c:pt>
                <c:pt idx="10">
                  <c:v>1000.0</c:v>
                </c:pt>
                <c:pt idx="11">
                  <c:v>1000.0</c:v>
                </c:pt>
                <c:pt idx="12">
                  <c:v>1000.0</c:v>
                </c:pt>
                <c:pt idx="13">
                  <c:v>1000.0</c:v>
                </c:pt>
                <c:pt idx="14">
                  <c:v>1000.0</c:v>
                </c:pt>
                <c:pt idx="15">
                  <c:v>1000.0</c:v>
                </c:pt>
                <c:pt idx="16">
                  <c:v>1000.0</c:v>
                </c:pt>
                <c:pt idx="17">
                  <c:v>1000.0</c:v>
                </c:pt>
                <c:pt idx="18">
                  <c:v>1000.0</c:v>
                </c:pt>
                <c:pt idx="19">
                  <c:v>1000.0</c:v>
                </c:pt>
                <c:pt idx="20">
                  <c:v>1000.0</c:v>
                </c:pt>
                <c:pt idx="21">
                  <c:v>1000.0</c:v>
                </c:pt>
                <c:pt idx="22">
                  <c:v>1000.0</c:v>
                </c:pt>
                <c:pt idx="23">
                  <c:v>1000.0</c:v>
                </c:pt>
                <c:pt idx="24">
                  <c:v>1000.0</c:v>
                </c:pt>
                <c:pt idx="25">
                  <c:v>1000.0</c:v>
                </c:pt>
                <c:pt idx="26">
                  <c:v>1000.0</c:v>
                </c:pt>
                <c:pt idx="27">
                  <c:v>1000.0</c:v>
                </c:pt>
                <c:pt idx="28">
                  <c:v>1000.0</c:v>
                </c:pt>
                <c:pt idx="29">
                  <c:v>1000.0</c:v>
                </c:pt>
                <c:pt idx="30">
                  <c:v>1000.0</c:v>
                </c:pt>
                <c:pt idx="31">
                  <c:v>1000.0</c:v>
                </c:pt>
                <c:pt idx="32">
                  <c:v>1000.0</c:v>
                </c:pt>
                <c:pt idx="33">
                  <c:v>1000.0</c:v>
                </c:pt>
                <c:pt idx="34">
                  <c:v>1000.0</c:v>
                </c:pt>
                <c:pt idx="35">
                  <c:v>1000.0</c:v>
                </c:pt>
                <c:pt idx="36">
                  <c:v>1000.0</c:v>
                </c:pt>
                <c:pt idx="37">
                  <c:v>1000.0</c:v>
                </c:pt>
                <c:pt idx="38">
                  <c:v>1000.0</c:v>
                </c:pt>
                <c:pt idx="39">
                  <c:v>1000.0</c:v>
                </c:pt>
                <c:pt idx="40">
                  <c:v>1000.0</c:v>
                </c:pt>
                <c:pt idx="41">
                  <c:v>1000.0</c:v>
                </c:pt>
                <c:pt idx="42">
                  <c:v>1000.0</c:v>
                </c:pt>
                <c:pt idx="43">
                  <c:v>1000.0</c:v>
                </c:pt>
                <c:pt idx="44">
                  <c:v>1000.0</c:v>
                </c:pt>
                <c:pt idx="45">
                  <c:v>1000.0</c:v>
                </c:pt>
                <c:pt idx="46">
                  <c:v>1000.0</c:v>
                </c:pt>
                <c:pt idx="47">
                  <c:v>1000.0</c:v>
                </c:pt>
                <c:pt idx="48">
                  <c:v>1000.0</c:v>
                </c:pt>
                <c:pt idx="49">
                  <c:v>1000.0</c:v>
                </c:pt>
              </c:numCache>
            </c:numRef>
          </c:yVal>
          <c:smooth val="1"/>
        </c:ser>
        <c:ser>
          <c:idx val="2"/>
          <c:order val="2"/>
          <c:tx>
            <c:v>R = 1.03</c:v>
          </c:tx>
          <c:marker>
            <c:symbol val="none"/>
          </c:marker>
          <c:yVal>
            <c:numRef>
              <c:f>Sheet1!$D$4:$D$53</c:f>
              <c:numCache>
                <c:formatCode>0</c:formatCode>
                <c:ptCount val="50"/>
                <c:pt idx="0">
                  <c:v>1000.0</c:v>
                </c:pt>
                <c:pt idx="1">
                  <c:v>1030.0</c:v>
                </c:pt>
                <c:pt idx="2">
                  <c:v>1060.9</c:v>
                </c:pt>
                <c:pt idx="3">
                  <c:v>1092.727</c:v>
                </c:pt>
                <c:pt idx="4">
                  <c:v>1125.50881</c:v>
                </c:pt>
                <c:pt idx="5">
                  <c:v>1159.2740743</c:v>
                </c:pt>
                <c:pt idx="6">
                  <c:v>1194.052296529</c:v>
                </c:pt>
                <c:pt idx="7">
                  <c:v>1229.87386542487</c:v>
                </c:pt>
                <c:pt idx="8">
                  <c:v>1266.770081387616</c:v>
                </c:pt>
                <c:pt idx="9">
                  <c:v>1304.773183829245</c:v>
                </c:pt>
                <c:pt idx="10">
                  <c:v>1343.916379344122</c:v>
                </c:pt>
                <c:pt idx="11">
                  <c:v>1384.233870724446</c:v>
                </c:pt>
                <c:pt idx="12">
                  <c:v>1425.76088684618</c:v>
                </c:pt>
                <c:pt idx="13">
                  <c:v>1468.533713451565</c:v>
                </c:pt>
                <c:pt idx="14">
                  <c:v>1512.589724855112</c:v>
                </c:pt>
                <c:pt idx="15">
                  <c:v>1557.967416600765</c:v>
                </c:pt>
                <c:pt idx="16">
                  <c:v>1604.706439098788</c:v>
                </c:pt>
                <c:pt idx="17">
                  <c:v>1652.847632271752</c:v>
                </c:pt>
                <c:pt idx="18">
                  <c:v>1702.433061239904</c:v>
                </c:pt>
                <c:pt idx="19">
                  <c:v>1753.506053077102</c:v>
                </c:pt>
                <c:pt idx="20">
                  <c:v>1806.111234669415</c:v>
                </c:pt>
                <c:pt idx="21">
                  <c:v>1860.294571709497</c:v>
                </c:pt>
                <c:pt idx="22">
                  <c:v>1916.103408860782</c:v>
                </c:pt>
                <c:pt idx="23">
                  <c:v>1973.586511126606</c:v>
                </c:pt>
                <c:pt idx="24">
                  <c:v>2032.794106460404</c:v>
                </c:pt>
                <c:pt idx="25">
                  <c:v>2093.777929654216</c:v>
                </c:pt>
                <c:pt idx="26">
                  <c:v>2156.591267543843</c:v>
                </c:pt>
                <c:pt idx="27">
                  <c:v>2221.289005570158</c:v>
                </c:pt>
                <c:pt idx="28">
                  <c:v>2287.927675737263</c:v>
                </c:pt>
                <c:pt idx="29">
                  <c:v>2356.56550600938</c:v>
                </c:pt>
                <c:pt idx="30">
                  <c:v>2427.262471189657</c:v>
                </c:pt>
                <c:pt idx="31">
                  <c:v>2500.080345325352</c:v>
                </c:pt>
                <c:pt idx="32">
                  <c:v>2575.082755685113</c:v>
                </c:pt>
                <c:pt idx="33">
                  <c:v>2652.335238355666</c:v>
                </c:pt>
                <c:pt idx="34">
                  <c:v>2731.905295506336</c:v>
                </c:pt>
                <c:pt idx="35">
                  <c:v>2813.862454371526</c:v>
                </c:pt>
                <c:pt idx="36">
                  <c:v>2898.278328002672</c:v>
                </c:pt>
                <c:pt idx="37">
                  <c:v>2985.226677842752</c:v>
                </c:pt>
                <c:pt idx="38">
                  <c:v>3074.783478178035</c:v>
                </c:pt>
                <c:pt idx="39">
                  <c:v>3167.026982523376</c:v>
                </c:pt>
                <c:pt idx="40">
                  <c:v>3262.037791999078</c:v>
                </c:pt>
                <c:pt idx="41">
                  <c:v>3359.89892575905</c:v>
                </c:pt>
                <c:pt idx="42">
                  <c:v>3460.695893531822</c:v>
                </c:pt>
                <c:pt idx="43">
                  <c:v>3564.516770337777</c:v>
                </c:pt>
                <c:pt idx="44">
                  <c:v>3671.45227344791</c:v>
                </c:pt>
                <c:pt idx="45">
                  <c:v>3781.595841651348</c:v>
                </c:pt>
                <c:pt idx="46">
                  <c:v>3895.043716900888</c:v>
                </c:pt>
                <c:pt idx="47">
                  <c:v>4011.895028407915</c:v>
                </c:pt>
                <c:pt idx="48">
                  <c:v>4132.251879260152</c:v>
                </c:pt>
                <c:pt idx="49">
                  <c:v>4256.219435637956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5384320"/>
        <c:axId val="1603029680"/>
      </c:scatterChart>
      <c:valAx>
        <c:axId val="1585384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3029680"/>
        <c:crosses val="autoZero"/>
        <c:crossBetween val="midCat"/>
      </c:valAx>
      <c:valAx>
        <c:axId val="16030296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Population Size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15853843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3896251567278"/>
          <c:y val="0.381773446556691"/>
          <c:w val="0.219277923706477"/>
          <c:h val="0.236452879804073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1E0B1-12A0-D046-BDFB-277B595B51C3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30612-5F5F-294A-9F9A-58B61025706F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chemeClr val="tx1"/>
              </a:solidFill>
            </a:rPr>
            <a:t>Populations Ecology</a:t>
          </a:r>
          <a:endParaRPr lang="en-US" sz="1600" dirty="0">
            <a:solidFill>
              <a:schemeClr val="tx1"/>
            </a:solidFill>
          </a:endParaRPr>
        </a:p>
      </dgm:t>
    </dgm:pt>
    <dgm:pt modelId="{6A33CCCF-9AD9-9F42-B9F0-D496F84C67B3}" type="parTrans" cxnId="{279BB4FA-97EE-3C45-8C38-32DFEAEB81F2}">
      <dgm:prSet/>
      <dgm:spPr/>
      <dgm:t>
        <a:bodyPr/>
        <a:lstStyle/>
        <a:p>
          <a:endParaRPr lang="en-US" sz="1600"/>
        </a:p>
      </dgm:t>
    </dgm:pt>
    <dgm:pt modelId="{1DE4F01F-4388-D44B-BE2A-A6756512328C}" type="sibTrans" cxnId="{279BB4FA-97EE-3C45-8C38-32DFEAEB81F2}">
      <dgm:prSet/>
      <dgm:spPr/>
      <dgm:t>
        <a:bodyPr/>
        <a:lstStyle/>
        <a:p>
          <a:endParaRPr lang="en-US" sz="1600"/>
        </a:p>
      </dgm:t>
    </dgm:pt>
    <dgm:pt modelId="{4CBB1FFD-3EA8-5143-8393-048B2A27AE68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chemeClr val="tx1"/>
              </a:solidFill>
            </a:rPr>
            <a:t>How populations change over time?</a:t>
          </a:r>
          <a:endParaRPr lang="en-US" sz="1600" dirty="0">
            <a:solidFill>
              <a:schemeClr val="tx1"/>
            </a:solidFill>
          </a:endParaRPr>
        </a:p>
      </dgm:t>
    </dgm:pt>
    <dgm:pt modelId="{F5CFA4BA-A934-8749-8EF1-F7A148DD08E1}" type="parTrans" cxnId="{EE58ED77-64CE-394C-9CDB-4B28112456C5}">
      <dgm:prSet/>
      <dgm:spPr/>
      <dgm:t>
        <a:bodyPr/>
        <a:lstStyle/>
        <a:p>
          <a:endParaRPr lang="en-US" sz="1600"/>
        </a:p>
      </dgm:t>
    </dgm:pt>
    <dgm:pt modelId="{D3BC2E75-1293-6045-BCED-63AC1047166B}" type="sibTrans" cxnId="{EE58ED77-64CE-394C-9CDB-4B28112456C5}">
      <dgm:prSet/>
      <dgm:spPr/>
      <dgm:t>
        <a:bodyPr/>
        <a:lstStyle/>
        <a:p>
          <a:endParaRPr lang="en-US" sz="1600"/>
        </a:p>
      </dgm:t>
    </dgm:pt>
    <dgm:pt modelId="{C9C928CD-49B5-D944-8A7C-7C4B2091BEA6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  <a:effectLst/>
      </dgm:spPr>
      <dgm:t>
        <a:bodyPr/>
        <a:lstStyle/>
        <a:p>
          <a:pPr rtl="0"/>
          <a:r>
            <a:rPr lang="en-US" sz="1600" smtClean="0">
              <a:solidFill>
                <a:schemeClr val="tx1"/>
              </a:solidFill>
            </a:rPr>
            <a:t>How populations change over space?</a:t>
          </a:r>
          <a:endParaRPr lang="en-US" sz="1600">
            <a:solidFill>
              <a:schemeClr val="tx1"/>
            </a:solidFill>
          </a:endParaRPr>
        </a:p>
      </dgm:t>
    </dgm:pt>
    <dgm:pt modelId="{11F7A5E7-FDD4-F248-AA2D-63F757392161}" type="parTrans" cxnId="{24201DF6-AC4F-0848-9F22-AE8EA63788FE}">
      <dgm:prSet/>
      <dgm:spPr/>
      <dgm:t>
        <a:bodyPr/>
        <a:lstStyle/>
        <a:p>
          <a:endParaRPr lang="en-US" sz="1600"/>
        </a:p>
      </dgm:t>
    </dgm:pt>
    <dgm:pt modelId="{8973D16B-C097-1E4D-AEF5-A71FB7C5C2B7}" type="sibTrans" cxnId="{24201DF6-AC4F-0848-9F22-AE8EA63788FE}">
      <dgm:prSet/>
      <dgm:spPr/>
      <dgm:t>
        <a:bodyPr/>
        <a:lstStyle/>
        <a:p>
          <a:endParaRPr lang="en-US" sz="1600"/>
        </a:p>
      </dgm:t>
    </dgm:pt>
    <dgm:pt modelId="{110DE69E-191D-3D4C-8B69-2313BCB936D6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chemeClr val="tx1"/>
              </a:solidFill>
            </a:rPr>
            <a:t>What is the internal structure of a population? </a:t>
          </a:r>
          <a:endParaRPr lang="en-US" sz="1600" dirty="0">
            <a:solidFill>
              <a:schemeClr val="tx1"/>
            </a:solidFill>
          </a:endParaRPr>
        </a:p>
      </dgm:t>
    </dgm:pt>
    <dgm:pt modelId="{E1EE423C-103F-204A-8BC0-C50ADAE78B53}" type="parTrans" cxnId="{626E2EFA-B0FB-A24A-92EF-E1F62EC9AD4E}">
      <dgm:prSet/>
      <dgm:spPr/>
      <dgm:t>
        <a:bodyPr/>
        <a:lstStyle/>
        <a:p>
          <a:endParaRPr lang="en-US" sz="1600"/>
        </a:p>
      </dgm:t>
    </dgm:pt>
    <dgm:pt modelId="{A78423FC-18DB-1544-9521-DEAEDAF67213}" type="sibTrans" cxnId="{626E2EFA-B0FB-A24A-92EF-E1F62EC9AD4E}">
      <dgm:prSet/>
      <dgm:spPr/>
      <dgm:t>
        <a:bodyPr/>
        <a:lstStyle/>
        <a:p>
          <a:endParaRPr lang="en-US" sz="1600"/>
        </a:p>
      </dgm:t>
    </dgm:pt>
    <dgm:pt modelId="{718419A8-614D-394F-8192-735A362B20A4}" type="pres">
      <dgm:prSet presAssocID="{3AC1E0B1-12A0-D046-BDFB-277B595B51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E2416-CA72-184B-A662-827E7C57A5A9}" type="pres">
      <dgm:prSet presAssocID="{E6E30612-5F5F-294A-9F9A-58B61025706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8B5EA-FB2A-4F4D-8F0E-8547721A3353}" type="pres">
      <dgm:prSet presAssocID="{1DE4F01F-4388-D44B-BE2A-A6756512328C}" presName="sibTrans" presStyleCnt="0"/>
      <dgm:spPr/>
    </dgm:pt>
    <dgm:pt modelId="{BD58C088-D82A-DE45-90B4-6AE1CCE5906D}" type="pres">
      <dgm:prSet presAssocID="{4CBB1FFD-3EA8-5143-8393-048B2A27AE6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50479-6CFF-114C-B265-AB28F1276717}" type="pres">
      <dgm:prSet presAssocID="{D3BC2E75-1293-6045-BCED-63AC1047166B}" presName="sibTrans" presStyleCnt="0"/>
      <dgm:spPr/>
    </dgm:pt>
    <dgm:pt modelId="{6F29E117-2C8A-8242-96B1-470E3DDEB871}" type="pres">
      <dgm:prSet presAssocID="{C9C928CD-49B5-D944-8A7C-7C4B2091BEA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9D582-6334-2C46-BF8C-83B6F46D8F87}" type="pres">
      <dgm:prSet presAssocID="{8973D16B-C097-1E4D-AEF5-A71FB7C5C2B7}" presName="sibTrans" presStyleCnt="0"/>
      <dgm:spPr/>
    </dgm:pt>
    <dgm:pt modelId="{3F0DDBB3-57A3-3543-AFD3-1D2E5C205CA4}" type="pres">
      <dgm:prSet presAssocID="{110DE69E-191D-3D4C-8B69-2313BCB936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C0DF6A-A8B0-E44F-A906-2137294D2CEC}" type="presOf" srcId="{C9C928CD-49B5-D944-8A7C-7C4B2091BEA6}" destId="{6F29E117-2C8A-8242-96B1-470E3DDEB871}" srcOrd="0" destOrd="0" presId="urn:microsoft.com/office/officeart/2005/8/layout/default"/>
    <dgm:cxn modelId="{279BB4FA-97EE-3C45-8C38-32DFEAEB81F2}" srcId="{3AC1E0B1-12A0-D046-BDFB-277B595B51C3}" destId="{E6E30612-5F5F-294A-9F9A-58B61025706F}" srcOrd="0" destOrd="0" parTransId="{6A33CCCF-9AD9-9F42-B9F0-D496F84C67B3}" sibTransId="{1DE4F01F-4388-D44B-BE2A-A6756512328C}"/>
    <dgm:cxn modelId="{626E2EFA-B0FB-A24A-92EF-E1F62EC9AD4E}" srcId="{3AC1E0B1-12A0-D046-BDFB-277B595B51C3}" destId="{110DE69E-191D-3D4C-8B69-2313BCB936D6}" srcOrd="3" destOrd="0" parTransId="{E1EE423C-103F-204A-8BC0-C50ADAE78B53}" sibTransId="{A78423FC-18DB-1544-9521-DEAEDAF67213}"/>
    <dgm:cxn modelId="{0F1DBFFD-FD4C-4F49-9C27-42C5496710EF}" type="presOf" srcId="{E6E30612-5F5F-294A-9F9A-58B61025706F}" destId="{4B4E2416-CA72-184B-A662-827E7C57A5A9}" srcOrd="0" destOrd="0" presId="urn:microsoft.com/office/officeart/2005/8/layout/default"/>
    <dgm:cxn modelId="{EE58ED77-64CE-394C-9CDB-4B28112456C5}" srcId="{3AC1E0B1-12A0-D046-BDFB-277B595B51C3}" destId="{4CBB1FFD-3EA8-5143-8393-048B2A27AE68}" srcOrd="1" destOrd="0" parTransId="{F5CFA4BA-A934-8749-8EF1-F7A148DD08E1}" sibTransId="{D3BC2E75-1293-6045-BCED-63AC1047166B}"/>
    <dgm:cxn modelId="{71C5E182-DE8E-704F-92EA-E204D2A03AB6}" type="presOf" srcId="{4CBB1FFD-3EA8-5143-8393-048B2A27AE68}" destId="{BD58C088-D82A-DE45-90B4-6AE1CCE5906D}" srcOrd="0" destOrd="0" presId="urn:microsoft.com/office/officeart/2005/8/layout/default"/>
    <dgm:cxn modelId="{8211BAEE-75BC-E04E-9FFB-6093D9048B13}" type="presOf" srcId="{110DE69E-191D-3D4C-8B69-2313BCB936D6}" destId="{3F0DDBB3-57A3-3543-AFD3-1D2E5C205CA4}" srcOrd="0" destOrd="0" presId="urn:microsoft.com/office/officeart/2005/8/layout/default"/>
    <dgm:cxn modelId="{7539E8E4-48E5-2348-B3B1-E5C7C3B1AF2F}" type="presOf" srcId="{3AC1E0B1-12A0-D046-BDFB-277B595B51C3}" destId="{718419A8-614D-394F-8192-735A362B20A4}" srcOrd="0" destOrd="0" presId="urn:microsoft.com/office/officeart/2005/8/layout/default"/>
    <dgm:cxn modelId="{24201DF6-AC4F-0848-9F22-AE8EA63788FE}" srcId="{3AC1E0B1-12A0-D046-BDFB-277B595B51C3}" destId="{C9C928CD-49B5-D944-8A7C-7C4B2091BEA6}" srcOrd="2" destOrd="0" parTransId="{11F7A5E7-FDD4-F248-AA2D-63F757392161}" sibTransId="{8973D16B-C097-1E4D-AEF5-A71FB7C5C2B7}"/>
    <dgm:cxn modelId="{D1DA24BC-0CD2-8A44-BF56-2322437F8086}" type="presParOf" srcId="{718419A8-614D-394F-8192-735A362B20A4}" destId="{4B4E2416-CA72-184B-A662-827E7C57A5A9}" srcOrd="0" destOrd="0" presId="urn:microsoft.com/office/officeart/2005/8/layout/default"/>
    <dgm:cxn modelId="{C06AEC85-B15C-984C-A011-A9F055DC5672}" type="presParOf" srcId="{718419A8-614D-394F-8192-735A362B20A4}" destId="{8548B5EA-FB2A-4F4D-8F0E-8547721A3353}" srcOrd="1" destOrd="0" presId="urn:microsoft.com/office/officeart/2005/8/layout/default"/>
    <dgm:cxn modelId="{585AEFAD-FCCC-444D-9751-D9899E87E31D}" type="presParOf" srcId="{718419A8-614D-394F-8192-735A362B20A4}" destId="{BD58C088-D82A-DE45-90B4-6AE1CCE5906D}" srcOrd="2" destOrd="0" presId="urn:microsoft.com/office/officeart/2005/8/layout/default"/>
    <dgm:cxn modelId="{D40B9A25-1687-0143-96DC-E60A5A55AD69}" type="presParOf" srcId="{718419A8-614D-394F-8192-735A362B20A4}" destId="{75150479-6CFF-114C-B265-AB28F1276717}" srcOrd="3" destOrd="0" presId="urn:microsoft.com/office/officeart/2005/8/layout/default"/>
    <dgm:cxn modelId="{D0988774-87F2-4940-847C-7860CF94B672}" type="presParOf" srcId="{718419A8-614D-394F-8192-735A362B20A4}" destId="{6F29E117-2C8A-8242-96B1-470E3DDEB871}" srcOrd="4" destOrd="0" presId="urn:microsoft.com/office/officeart/2005/8/layout/default"/>
    <dgm:cxn modelId="{047B0FED-F9D3-A44F-BC9B-5A9A7A386C9E}" type="presParOf" srcId="{718419A8-614D-394F-8192-735A362B20A4}" destId="{B789D582-6334-2C46-BF8C-83B6F46D8F87}" srcOrd="5" destOrd="0" presId="urn:microsoft.com/office/officeart/2005/8/layout/default"/>
    <dgm:cxn modelId="{F2A40F3C-B5DC-F044-86D0-67CCA64948B8}" type="presParOf" srcId="{718419A8-614D-394F-8192-735A362B20A4}" destId="{3F0DDBB3-57A3-3543-AFD3-1D2E5C205CA4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1E0B1-12A0-D046-BDFB-277B595B51C3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30612-5F5F-294A-9F9A-58B61025706F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chemeClr val="tx1"/>
              </a:solidFill>
            </a:rPr>
            <a:t>Autecology – ecology of </a:t>
          </a:r>
          <a:r>
            <a:rPr lang="en-US" sz="1600" dirty="0" err="1" smtClean="0">
              <a:solidFill>
                <a:schemeClr val="tx1"/>
              </a:solidFill>
            </a:rPr>
            <a:t>inviduals</a:t>
          </a:r>
          <a:endParaRPr lang="en-US" sz="1600" dirty="0">
            <a:solidFill>
              <a:schemeClr val="tx1"/>
            </a:solidFill>
          </a:endParaRPr>
        </a:p>
      </dgm:t>
    </dgm:pt>
    <dgm:pt modelId="{6A33CCCF-9AD9-9F42-B9F0-D496F84C67B3}" type="parTrans" cxnId="{279BB4FA-97EE-3C45-8C38-32DFEAEB81F2}">
      <dgm:prSet/>
      <dgm:spPr/>
      <dgm:t>
        <a:bodyPr/>
        <a:lstStyle/>
        <a:p>
          <a:endParaRPr lang="en-US" sz="1600"/>
        </a:p>
      </dgm:t>
    </dgm:pt>
    <dgm:pt modelId="{1DE4F01F-4388-D44B-BE2A-A6756512328C}" type="sibTrans" cxnId="{279BB4FA-97EE-3C45-8C38-32DFEAEB81F2}">
      <dgm:prSet/>
      <dgm:spPr/>
      <dgm:t>
        <a:bodyPr/>
        <a:lstStyle/>
        <a:p>
          <a:endParaRPr lang="en-US" sz="1600"/>
        </a:p>
      </dgm:t>
    </dgm:pt>
    <dgm:pt modelId="{4CBB1FFD-3EA8-5143-8393-048B2A27AE68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chemeClr val="tx1"/>
              </a:solidFill>
            </a:rPr>
            <a:t>Life-history (e.g., reproduction, phenology)</a:t>
          </a:r>
          <a:endParaRPr lang="en-US" sz="1600" dirty="0">
            <a:solidFill>
              <a:schemeClr val="tx1"/>
            </a:solidFill>
          </a:endParaRPr>
        </a:p>
      </dgm:t>
    </dgm:pt>
    <dgm:pt modelId="{F5CFA4BA-A934-8749-8EF1-F7A148DD08E1}" type="parTrans" cxnId="{EE58ED77-64CE-394C-9CDB-4B28112456C5}">
      <dgm:prSet/>
      <dgm:spPr/>
      <dgm:t>
        <a:bodyPr/>
        <a:lstStyle/>
        <a:p>
          <a:endParaRPr lang="en-US" sz="1600"/>
        </a:p>
      </dgm:t>
    </dgm:pt>
    <dgm:pt modelId="{D3BC2E75-1293-6045-BCED-63AC1047166B}" type="sibTrans" cxnId="{EE58ED77-64CE-394C-9CDB-4B28112456C5}">
      <dgm:prSet/>
      <dgm:spPr/>
      <dgm:t>
        <a:bodyPr/>
        <a:lstStyle/>
        <a:p>
          <a:endParaRPr lang="en-US" sz="1600"/>
        </a:p>
      </dgm:t>
    </dgm:pt>
    <dgm:pt modelId="{C9C928CD-49B5-D944-8A7C-7C4B2091BEA6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chemeClr val="tx1"/>
              </a:solidFill>
            </a:rPr>
            <a:t>Behavior affects?</a:t>
          </a:r>
          <a:endParaRPr lang="en-US" sz="1600" dirty="0">
            <a:solidFill>
              <a:schemeClr val="tx1"/>
            </a:solidFill>
          </a:endParaRPr>
        </a:p>
      </dgm:t>
    </dgm:pt>
    <dgm:pt modelId="{11F7A5E7-FDD4-F248-AA2D-63F757392161}" type="parTrans" cxnId="{24201DF6-AC4F-0848-9F22-AE8EA63788FE}">
      <dgm:prSet/>
      <dgm:spPr/>
      <dgm:t>
        <a:bodyPr/>
        <a:lstStyle/>
        <a:p>
          <a:endParaRPr lang="en-US" sz="1600"/>
        </a:p>
      </dgm:t>
    </dgm:pt>
    <dgm:pt modelId="{8973D16B-C097-1E4D-AEF5-A71FB7C5C2B7}" type="sibTrans" cxnId="{24201DF6-AC4F-0848-9F22-AE8EA63788FE}">
      <dgm:prSet/>
      <dgm:spPr/>
      <dgm:t>
        <a:bodyPr/>
        <a:lstStyle/>
        <a:p>
          <a:endParaRPr lang="en-US" sz="1600"/>
        </a:p>
      </dgm:t>
    </dgm:pt>
    <dgm:pt modelId="{110DE69E-191D-3D4C-8B69-2313BCB936D6}">
      <dgm:prSet custT="1"/>
      <dgm:spPr>
        <a:solidFill>
          <a:schemeClr val="accent6">
            <a:lumMod val="40000"/>
            <a:lumOff val="60000"/>
          </a:schemeClr>
        </a:solidFill>
        <a:ln>
          <a:noFill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chemeClr val="tx1"/>
              </a:solidFill>
            </a:rPr>
            <a:t>Physiological response to environment?</a:t>
          </a:r>
          <a:endParaRPr lang="en-US" sz="1600" dirty="0">
            <a:solidFill>
              <a:schemeClr val="tx1"/>
            </a:solidFill>
          </a:endParaRPr>
        </a:p>
      </dgm:t>
    </dgm:pt>
    <dgm:pt modelId="{E1EE423C-103F-204A-8BC0-C50ADAE78B53}" type="parTrans" cxnId="{626E2EFA-B0FB-A24A-92EF-E1F62EC9AD4E}">
      <dgm:prSet/>
      <dgm:spPr/>
      <dgm:t>
        <a:bodyPr/>
        <a:lstStyle/>
        <a:p>
          <a:endParaRPr lang="en-US" sz="1600"/>
        </a:p>
      </dgm:t>
    </dgm:pt>
    <dgm:pt modelId="{A78423FC-18DB-1544-9521-DEAEDAF67213}" type="sibTrans" cxnId="{626E2EFA-B0FB-A24A-92EF-E1F62EC9AD4E}">
      <dgm:prSet/>
      <dgm:spPr/>
      <dgm:t>
        <a:bodyPr/>
        <a:lstStyle/>
        <a:p>
          <a:endParaRPr lang="en-US" sz="1600"/>
        </a:p>
      </dgm:t>
    </dgm:pt>
    <dgm:pt modelId="{718419A8-614D-394F-8192-735A362B20A4}" type="pres">
      <dgm:prSet presAssocID="{3AC1E0B1-12A0-D046-BDFB-277B595B51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E2416-CA72-184B-A662-827E7C57A5A9}" type="pres">
      <dgm:prSet presAssocID="{E6E30612-5F5F-294A-9F9A-58B61025706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8B5EA-FB2A-4F4D-8F0E-8547721A3353}" type="pres">
      <dgm:prSet presAssocID="{1DE4F01F-4388-D44B-BE2A-A6756512328C}" presName="sibTrans" presStyleCnt="0"/>
      <dgm:spPr/>
    </dgm:pt>
    <dgm:pt modelId="{BD58C088-D82A-DE45-90B4-6AE1CCE5906D}" type="pres">
      <dgm:prSet presAssocID="{4CBB1FFD-3EA8-5143-8393-048B2A27AE6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50479-6CFF-114C-B265-AB28F1276717}" type="pres">
      <dgm:prSet presAssocID="{D3BC2E75-1293-6045-BCED-63AC1047166B}" presName="sibTrans" presStyleCnt="0"/>
      <dgm:spPr/>
    </dgm:pt>
    <dgm:pt modelId="{6F29E117-2C8A-8242-96B1-470E3DDEB871}" type="pres">
      <dgm:prSet presAssocID="{C9C928CD-49B5-D944-8A7C-7C4B2091BEA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9D582-6334-2C46-BF8C-83B6F46D8F87}" type="pres">
      <dgm:prSet presAssocID="{8973D16B-C097-1E4D-AEF5-A71FB7C5C2B7}" presName="sibTrans" presStyleCnt="0"/>
      <dgm:spPr/>
    </dgm:pt>
    <dgm:pt modelId="{3F0DDBB3-57A3-3543-AFD3-1D2E5C205CA4}" type="pres">
      <dgm:prSet presAssocID="{110DE69E-191D-3D4C-8B69-2313BCB936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782FC-2C14-E943-A196-136B19C18E3C}" type="presOf" srcId="{E6E30612-5F5F-294A-9F9A-58B61025706F}" destId="{4B4E2416-CA72-184B-A662-827E7C57A5A9}" srcOrd="0" destOrd="0" presId="urn:microsoft.com/office/officeart/2005/8/layout/default"/>
    <dgm:cxn modelId="{55531F4C-A300-F046-ADEB-A6648FAA561D}" type="presOf" srcId="{4CBB1FFD-3EA8-5143-8393-048B2A27AE68}" destId="{BD58C088-D82A-DE45-90B4-6AE1CCE5906D}" srcOrd="0" destOrd="0" presId="urn:microsoft.com/office/officeart/2005/8/layout/default"/>
    <dgm:cxn modelId="{654FB284-E3B8-824F-A3DC-900B5A6C8470}" type="presOf" srcId="{3AC1E0B1-12A0-D046-BDFB-277B595B51C3}" destId="{718419A8-614D-394F-8192-735A362B20A4}" srcOrd="0" destOrd="0" presId="urn:microsoft.com/office/officeart/2005/8/layout/default"/>
    <dgm:cxn modelId="{279BB4FA-97EE-3C45-8C38-32DFEAEB81F2}" srcId="{3AC1E0B1-12A0-D046-BDFB-277B595B51C3}" destId="{E6E30612-5F5F-294A-9F9A-58B61025706F}" srcOrd="0" destOrd="0" parTransId="{6A33CCCF-9AD9-9F42-B9F0-D496F84C67B3}" sibTransId="{1DE4F01F-4388-D44B-BE2A-A6756512328C}"/>
    <dgm:cxn modelId="{EE58ED77-64CE-394C-9CDB-4B28112456C5}" srcId="{3AC1E0B1-12A0-D046-BDFB-277B595B51C3}" destId="{4CBB1FFD-3EA8-5143-8393-048B2A27AE68}" srcOrd="1" destOrd="0" parTransId="{F5CFA4BA-A934-8749-8EF1-F7A148DD08E1}" sibTransId="{D3BC2E75-1293-6045-BCED-63AC1047166B}"/>
    <dgm:cxn modelId="{24201DF6-AC4F-0848-9F22-AE8EA63788FE}" srcId="{3AC1E0B1-12A0-D046-BDFB-277B595B51C3}" destId="{C9C928CD-49B5-D944-8A7C-7C4B2091BEA6}" srcOrd="2" destOrd="0" parTransId="{11F7A5E7-FDD4-F248-AA2D-63F757392161}" sibTransId="{8973D16B-C097-1E4D-AEF5-A71FB7C5C2B7}"/>
    <dgm:cxn modelId="{626E2EFA-B0FB-A24A-92EF-E1F62EC9AD4E}" srcId="{3AC1E0B1-12A0-D046-BDFB-277B595B51C3}" destId="{110DE69E-191D-3D4C-8B69-2313BCB936D6}" srcOrd="3" destOrd="0" parTransId="{E1EE423C-103F-204A-8BC0-C50ADAE78B53}" sibTransId="{A78423FC-18DB-1544-9521-DEAEDAF67213}"/>
    <dgm:cxn modelId="{18912644-3DCF-A340-8B4F-B559B425DC10}" type="presOf" srcId="{110DE69E-191D-3D4C-8B69-2313BCB936D6}" destId="{3F0DDBB3-57A3-3543-AFD3-1D2E5C205CA4}" srcOrd="0" destOrd="0" presId="urn:microsoft.com/office/officeart/2005/8/layout/default"/>
    <dgm:cxn modelId="{8D712410-6654-454F-89B3-F4D316975701}" type="presOf" srcId="{C9C928CD-49B5-D944-8A7C-7C4B2091BEA6}" destId="{6F29E117-2C8A-8242-96B1-470E3DDEB871}" srcOrd="0" destOrd="0" presId="urn:microsoft.com/office/officeart/2005/8/layout/default"/>
    <dgm:cxn modelId="{049A8BC0-8427-7445-BF25-4FFC68A7985B}" type="presParOf" srcId="{718419A8-614D-394F-8192-735A362B20A4}" destId="{4B4E2416-CA72-184B-A662-827E7C57A5A9}" srcOrd="0" destOrd="0" presId="urn:microsoft.com/office/officeart/2005/8/layout/default"/>
    <dgm:cxn modelId="{B8FC02AC-31C8-AF4B-A36C-D0200C72CA6F}" type="presParOf" srcId="{718419A8-614D-394F-8192-735A362B20A4}" destId="{8548B5EA-FB2A-4F4D-8F0E-8547721A3353}" srcOrd="1" destOrd="0" presId="urn:microsoft.com/office/officeart/2005/8/layout/default"/>
    <dgm:cxn modelId="{22EE00A6-CEF3-D941-87B1-992B49FDEDA9}" type="presParOf" srcId="{718419A8-614D-394F-8192-735A362B20A4}" destId="{BD58C088-D82A-DE45-90B4-6AE1CCE5906D}" srcOrd="2" destOrd="0" presId="urn:microsoft.com/office/officeart/2005/8/layout/default"/>
    <dgm:cxn modelId="{6C75C010-2071-D648-8BD3-CDB7B2DDE340}" type="presParOf" srcId="{718419A8-614D-394F-8192-735A362B20A4}" destId="{75150479-6CFF-114C-B265-AB28F1276717}" srcOrd="3" destOrd="0" presId="urn:microsoft.com/office/officeart/2005/8/layout/default"/>
    <dgm:cxn modelId="{E1069894-E483-F94B-AF7D-925F31BE8654}" type="presParOf" srcId="{718419A8-614D-394F-8192-735A362B20A4}" destId="{6F29E117-2C8A-8242-96B1-470E3DDEB871}" srcOrd="4" destOrd="0" presId="urn:microsoft.com/office/officeart/2005/8/layout/default"/>
    <dgm:cxn modelId="{9A861FDB-1FB1-274C-8B2E-F65BAE61A6D9}" type="presParOf" srcId="{718419A8-614D-394F-8192-735A362B20A4}" destId="{B789D582-6334-2C46-BF8C-83B6F46D8F87}" srcOrd="5" destOrd="0" presId="urn:microsoft.com/office/officeart/2005/8/layout/default"/>
    <dgm:cxn modelId="{46FF2B44-6B3C-BD4F-AD4D-4E4D9F84ED66}" type="presParOf" srcId="{718419A8-614D-394F-8192-735A362B20A4}" destId="{3F0DDBB3-57A3-3543-AFD3-1D2E5C205CA4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B88275-02CC-314F-816B-751FA7FC8A0F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324CB8-C271-1F4D-94D8-445E1B003297}">
      <dgm:prSet phldrT="[Text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1" i="1" dirty="0" smtClean="0">
              <a:solidFill>
                <a:srgbClr val="000000"/>
              </a:solidFill>
            </a:rPr>
            <a:t>Pop. Next Year = N + B - D</a:t>
          </a:r>
          <a:endParaRPr lang="en-US" sz="2800" b="1" i="1" dirty="0">
            <a:solidFill>
              <a:srgbClr val="000000"/>
            </a:solidFill>
          </a:endParaRPr>
        </a:p>
      </dgm:t>
    </dgm:pt>
    <dgm:pt modelId="{EE8D6A57-2B62-BF41-B671-2D063D4606CB}" type="parTrans" cxnId="{9CB1CAD0-2505-3344-9F35-E941124BD5FC}">
      <dgm:prSet/>
      <dgm:spPr/>
      <dgm:t>
        <a:bodyPr/>
        <a:lstStyle/>
        <a:p>
          <a:endParaRPr lang="en-US"/>
        </a:p>
      </dgm:t>
    </dgm:pt>
    <dgm:pt modelId="{AC34F467-8758-A345-ABE7-70B11A1823E4}" type="sibTrans" cxnId="{9CB1CAD0-2505-3344-9F35-E941124BD5FC}">
      <dgm:prSet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B3D90BA2-1DDE-0747-8794-B63B88ACC312}">
      <dgm:prSet phldrT="[Text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1" i="1" dirty="0" smtClean="0">
              <a:solidFill>
                <a:srgbClr val="000000"/>
              </a:solidFill>
            </a:rPr>
            <a:t>Pop. Next Year = N + f*N – (1-s)*N</a:t>
          </a:r>
          <a:endParaRPr lang="en-US" sz="2800" b="1" i="1" dirty="0">
            <a:solidFill>
              <a:srgbClr val="000000"/>
            </a:solidFill>
          </a:endParaRPr>
        </a:p>
      </dgm:t>
    </dgm:pt>
    <dgm:pt modelId="{2B2B165E-3A10-5C4C-B1A1-C6B61BEF534E}" type="parTrans" cxnId="{471C06FF-D316-BC46-B386-499CB4369DC8}">
      <dgm:prSet/>
      <dgm:spPr/>
      <dgm:t>
        <a:bodyPr/>
        <a:lstStyle/>
        <a:p>
          <a:endParaRPr lang="en-US"/>
        </a:p>
      </dgm:t>
    </dgm:pt>
    <dgm:pt modelId="{579C8B81-D2E7-2349-A9C1-0C148D3C87B3}" type="sibTrans" cxnId="{471C06FF-D316-BC46-B386-499CB4369DC8}">
      <dgm:prSet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6F09C6CC-7042-1E4A-B4BE-42CB7A0165E4}">
      <dgm:prSet phldrT="[Text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1" i="1" dirty="0" smtClean="0">
              <a:solidFill>
                <a:srgbClr val="000000"/>
              </a:solidFill>
            </a:rPr>
            <a:t>Pop. Next Year = N + f*N – N + s*N</a:t>
          </a:r>
          <a:endParaRPr lang="en-US" sz="2800" b="1" i="1" dirty="0">
            <a:solidFill>
              <a:srgbClr val="000000"/>
            </a:solidFill>
          </a:endParaRPr>
        </a:p>
      </dgm:t>
    </dgm:pt>
    <dgm:pt modelId="{D5234ED5-DB37-524C-8741-83E9CF5B60C1}" type="parTrans" cxnId="{D6BE8AFF-6214-9D42-8EEB-675DCDFF86C5}">
      <dgm:prSet/>
      <dgm:spPr/>
      <dgm:t>
        <a:bodyPr/>
        <a:lstStyle/>
        <a:p>
          <a:endParaRPr lang="en-US"/>
        </a:p>
      </dgm:t>
    </dgm:pt>
    <dgm:pt modelId="{79AE7E74-624B-0546-9E36-153CBAA9D58A}" type="sibTrans" cxnId="{D6BE8AFF-6214-9D42-8EEB-675DCDFF86C5}">
      <dgm:prSet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8F590F3E-6A09-2A44-9405-73A40B4C07FE}">
      <dgm:prSet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1" i="1" dirty="0" smtClean="0">
              <a:solidFill>
                <a:srgbClr val="000000"/>
              </a:solidFill>
            </a:rPr>
            <a:t>Pop. </a:t>
          </a:r>
          <a:r>
            <a:rPr lang="en-US" sz="2800" b="1" i="1" dirty="0" err="1" smtClean="0">
              <a:solidFill>
                <a:srgbClr val="000000"/>
              </a:solidFill>
            </a:rPr>
            <a:t>Nex</a:t>
          </a:r>
          <a:r>
            <a:rPr lang="en-US" sz="2800" b="1" i="1" dirty="0" smtClean="0">
              <a:solidFill>
                <a:srgbClr val="000000"/>
              </a:solidFill>
            </a:rPr>
            <a:t> Year = (</a:t>
          </a:r>
          <a:r>
            <a:rPr lang="en-US" sz="2800" b="1" i="1" dirty="0" err="1" smtClean="0">
              <a:solidFill>
                <a:srgbClr val="000000"/>
              </a:solidFill>
            </a:rPr>
            <a:t>f+s</a:t>
          </a:r>
          <a:r>
            <a:rPr lang="en-US" sz="2800" b="1" i="1" dirty="0" smtClean="0">
              <a:solidFill>
                <a:srgbClr val="000000"/>
              </a:solidFill>
            </a:rPr>
            <a:t>)*N</a:t>
          </a:r>
          <a:endParaRPr lang="en-US" sz="2800" b="1" i="1" dirty="0">
            <a:solidFill>
              <a:srgbClr val="000000"/>
            </a:solidFill>
          </a:endParaRPr>
        </a:p>
      </dgm:t>
    </dgm:pt>
    <dgm:pt modelId="{EEF6403C-4716-C445-992F-4C5DC3F02643}" type="parTrans" cxnId="{515EE8CC-2EFD-B34C-A52D-6F2027EF0F1C}">
      <dgm:prSet/>
      <dgm:spPr/>
      <dgm:t>
        <a:bodyPr/>
        <a:lstStyle/>
        <a:p>
          <a:endParaRPr lang="en-US"/>
        </a:p>
      </dgm:t>
    </dgm:pt>
    <dgm:pt modelId="{B2EDF069-0717-1742-A218-CA6CDBB6F4BE}" type="sibTrans" cxnId="{515EE8CC-2EFD-B34C-A52D-6F2027EF0F1C}">
      <dgm:prSet/>
      <dgm:spPr/>
      <dgm:t>
        <a:bodyPr/>
        <a:lstStyle/>
        <a:p>
          <a:endParaRPr lang="en-US"/>
        </a:p>
      </dgm:t>
    </dgm:pt>
    <dgm:pt modelId="{2B14CC68-FE84-0A4E-A486-B818EC629261}" type="pres">
      <dgm:prSet presAssocID="{25B88275-02CC-314F-816B-751FA7FC8A0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6BC9D4-973D-2B41-9D7C-9A9FA5785643}" type="pres">
      <dgm:prSet presAssocID="{25B88275-02CC-314F-816B-751FA7FC8A0F}" presName="dummyMaxCanvas" presStyleCnt="0">
        <dgm:presLayoutVars/>
      </dgm:prSet>
      <dgm:spPr/>
    </dgm:pt>
    <dgm:pt modelId="{175C9739-E31A-F54B-A865-138BA56A8CCD}" type="pres">
      <dgm:prSet presAssocID="{25B88275-02CC-314F-816B-751FA7FC8A0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FF436-B8C4-EA4E-A339-00474F2554C9}" type="pres">
      <dgm:prSet presAssocID="{25B88275-02CC-314F-816B-751FA7FC8A0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49AEB-0980-4644-966B-CC9FD8E91B87}" type="pres">
      <dgm:prSet presAssocID="{25B88275-02CC-314F-816B-751FA7FC8A0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6B8F4-F6F3-C64C-826A-4A0DBD722BC6}" type="pres">
      <dgm:prSet presAssocID="{25B88275-02CC-314F-816B-751FA7FC8A0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949EC-B3C1-A34F-8A8B-E3140A197C0C}" type="pres">
      <dgm:prSet presAssocID="{25B88275-02CC-314F-816B-751FA7FC8A0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BDD38-E324-4A40-B939-2C4B3AE9055B}" type="pres">
      <dgm:prSet presAssocID="{25B88275-02CC-314F-816B-751FA7FC8A0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B6095-9AF0-F741-8693-63439EEE707C}" type="pres">
      <dgm:prSet presAssocID="{25B88275-02CC-314F-816B-751FA7FC8A0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7BD8-853F-9042-A0D6-864603D886D3}" type="pres">
      <dgm:prSet presAssocID="{25B88275-02CC-314F-816B-751FA7FC8A0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2CA95-66FC-994D-A005-BA34066D4496}" type="pres">
      <dgm:prSet presAssocID="{25B88275-02CC-314F-816B-751FA7FC8A0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E3EB-8899-B149-B7C3-BA15D086FCE5}" type="pres">
      <dgm:prSet presAssocID="{25B88275-02CC-314F-816B-751FA7FC8A0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34818-C037-DC4E-BBEF-8F85546C9ED3}" type="pres">
      <dgm:prSet presAssocID="{25B88275-02CC-314F-816B-751FA7FC8A0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1C06FF-D316-BC46-B386-499CB4369DC8}" srcId="{25B88275-02CC-314F-816B-751FA7FC8A0F}" destId="{B3D90BA2-1DDE-0747-8794-B63B88ACC312}" srcOrd="1" destOrd="0" parTransId="{2B2B165E-3A10-5C4C-B1A1-C6B61BEF534E}" sibTransId="{579C8B81-D2E7-2349-A9C1-0C148D3C87B3}"/>
    <dgm:cxn modelId="{EC847579-2E52-7749-A0FD-D1A0C67186B3}" type="presOf" srcId="{AC34F467-8758-A345-ABE7-70B11A1823E4}" destId="{37F949EC-B3C1-A34F-8A8B-E3140A197C0C}" srcOrd="0" destOrd="0" presId="urn:microsoft.com/office/officeart/2005/8/layout/vProcess5"/>
    <dgm:cxn modelId="{BB044CA0-931B-6647-BA1F-3A010CE79A50}" type="presOf" srcId="{25B88275-02CC-314F-816B-751FA7FC8A0F}" destId="{2B14CC68-FE84-0A4E-A486-B818EC629261}" srcOrd="0" destOrd="0" presId="urn:microsoft.com/office/officeart/2005/8/layout/vProcess5"/>
    <dgm:cxn modelId="{D6BE8AFF-6214-9D42-8EEB-675DCDFF86C5}" srcId="{25B88275-02CC-314F-816B-751FA7FC8A0F}" destId="{6F09C6CC-7042-1E4A-B4BE-42CB7A0165E4}" srcOrd="2" destOrd="0" parTransId="{D5234ED5-DB37-524C-8741-83E9CF5B60C1}" sibTransId="{79AE7E74-624B-0546-9E36-153CBAA9D58A}"/>
    <dgm:cxn modelId="{D8A7F16F-8F43-0E4A-977D-088E172596CB}" type="presOf" srcId="{19324CB8-C271-1F4D-94D8-445E1B003297}" destId="{175C9739-E31A-F54B-A865-138BA56A8CCD}" srcOrd="0" destOrd="0" presId="urn:microsoft.com/office/officeart/2005/8/layout/vProcess5"/>
    <dgm:cxn modelId="{AB92ECB3-FC4D-E54D-A260-17D14D456507}" type="presOf" srcId="{B3D90BA2-1DDE-0747-8794-B63B88ACC312}" destId="{F0C2CA95-66FC-994D-A005-BA34066D4496}" srcOrd="1" destOrd="0" presId="urn:microsoft.com/office/officeart/2005/8/layout/vProcess5"/>
    <dgm:cxn modelId="{9CB1CAD0-2505-3344-9F35-E941124BD5FC}" srcId="{25B88275-02CC-314F-816B-751FA7FC8A0F}" destId="{19324CB8-C271-1F4D-94D8-445E1B003297}" srcOrd="0" destOrd="0" parTransId="{EE8D6A57-2B62-BF41-B671-2D063D4606CB}" sibTransId="{AC34F467-8758-A345-ABE7-70B11A1823E4}"/>
    <dgm:cxn modelId="{0DEB47DA-43DE-0A47-95E3-B9EE54B82C64}" type="presOf" srcId="{8F590F3E-6A09-2A44-9405-73A40B4C07FE}" destId="{66334818-C037-DC4E-BBEF-8F85546C9ED3}" srcOrd="1" destOrd="0" presId="urn:microsoft.com/office/officeart/2005/8/layout/vProcess5"/>
    <dgm:cxn modelId="{FC343154-DC45-8947-AA39-A0ED1C57BA96}" type="presOf" srcId="{579C8B81-D2E7-2349-A9C1-0C148D3C87B3}" destId="{E8BBDD38-E324-4A40-B939-2C4B3AE9055B}" srcOrd="0" destOrd="0" presId="urn:microsoft.com/office/officeart/2005/8/layout/vProcess5"/>
    <dgm:cxn modelId="{7DB020B1-77B2-0C44-9C4F-7E864E25FC22}" type="presOf" srcId="{6F09C6CC-7042-1E4A-B4BE-42CB7A0165E4}" destId="{BD89E3EB-8899-B149-B7C3-BA15D086FCE5}" srcOrd="1" destOrd="0" presId="urn:microsoft.com/office/officeart/2005/8/layout/vProcess5"/>
    <dgm:cxn modelId="{157DE936-BE97-E642-A6CD-0AA22E7E7018}" type="presOf" srcId="{B3D90BA2-1DDE-0747-8794-B63B88ACC312}" destId="{2EFFF436-B8C4-EA4E-A339-00474F2554C9}" srcOrd="0" destOrd="0" presId="urn:microsoft.com/office/officeart/2005/8/layout/vProcess5"/>
    <dgm:cxn modelId="{F9E5E1CC-CF5A-1A4A-8CF3-7A31A3579742}" type="presOf" srcId="{79AE7E74-624B-0546-9E36-153CBAA9D58A}" destId="{049B6095-9AF0-F741-8693-63439EEE707C}" srcOrd="0" destOrd="0" presId="urn:microsoft.com/office/officeart/2005/8/layout/vProcess5"/>
    <dgm:cxn modelId="{8CFAE261-43A9-1547-8173-8B60BE7EB3ED}" type="presOf" srcId="{6F09C6CC-7042-1E4A-B4BE-42CB7A0165E4}" destId="{71F49AEB-0980-4644-966B-CC9FD8E91B87}" srcOrd="0" destOrd="0" presId="urn:microsoft.com/office/officeart/2005/8/layout/vProcess5"/>
    <dgm:cxn modelId="{9AD64DDA-905E-EC4E-A6D7-0333E7B449D9}" type="presOf" srcId="{8F590F3E-6A09-2A44-9405-73A40B4C07FE}" destId="{1F56B8F4-F6F3-C64C-826A-4A0DBD722BC6}" srcOrd="0" destOrd="0" presId="urn:microsoft.com/office/officeart/2005/8/layout/vProcess5"/>
    <dgm:cxn modelId="{F3F65667-339C-854C-A7F7-78F88C034C5B}" type="presOf" srcId="{19324CB8-C271-1F4D-94D8-445E1B003297}" destId="{02FD7BD8-853F-9042-A0D6-864603D886D3}" srcOrd="1" destOrd="0" presId="urn:microsoft.com/office/officeart/2005/8/layout/vProcess5"/>
    <dgm:cxn modelId="{515EE8CC-2EFD-B34C-A52D-6F2027EF0F1C}" srcId="{25B88275-02CC-314F-816B-751FA7FC8A0F}" destId="{8F590F3E-6A09-2A44-9405-73A40B4C07FE}" srcOrd="3" destOrd="0" parTransId="{EEF6403C-4716-C445-992F-4C5DC3F02643}" sibTransId="{B2EDF069-0717-1742-A218-CA6CDBB6F4BE}"/>
    <dgm:cxn modelId="{127DB9E0-6758-AB43-A0E6-274E70C9B517}" type="presParOf" srcId="{2B14CC68-FE84-0A4E-A486-B818EC629261}" destId="{0C6BC9D4-973D-2B41-9D7C-9A9FA5785643}" srcOrd="0" destOrd="0" presId="urn:microsoft.com/office/officeart/2005/8/layout/vProcess5"/>
    <dgm:cxn modelId="{9EB2A917-A047-E845-B4EA-9364A9A645F9}" type="presParOf" srcId="{2B14CC68-FE84-0A4E-A486-B818EC629261}" destId="{175C9739-E31A-F54B-A865-138BA56A8CCD}" srcOrd="1" destOrd="0" presId="urn:microsoft.com/office/officeart/2005/8/layout/vProcess5"/>
    <dgm:cxn modelId="{7DA62EBB-B983-B549-8375-F248D792870A}" type="presParOf" srcId="{2B14CC68-FE84-0A4E-A486-B818EC629261}" destId="{2EFFF436-B8C4-EA4E-A339-00474F2554C9}" srcOrd="2" destOrd="0" presId="urn:microsoft.com/office/officeart/2005/8/layout/vProcess5"/>
    <dgm:cxn modelId="{76F27AB0-9728-1240-AB3D-FC6034A85D4B}" type="presParOf" srcId="{2B14CC68-FE84-0A4E-A486-B818EC629261}" destId="{71F49AEB-0980-4644-966B-CC9FD8E91B87}" srcOrd="3" destOrd="0" presId="urn:microsoft.com/office/officeart/2005/8/layout/vProcess5"/>
    <dgm:cxn modelId="{A5203CE5-CF46-0744-A510-AADE1A6875C1}" type="presParOf" srcId="{2B14CC68-FE84-0A4E-A486-B818EC629261}" destId="{1F56B8F4-F6F3-C64C-826A-4A0DBD722BC6}" srcOrd="4" destOrd="0" presId="urn:microsoft.com/office/officeart/2005/8/layout/vProcess5"/>
    <dgm:cxn modelId="{BF3BF555-2197-4645-86B2-95DC63B99398}" type="presParOf" srcId="{2B14CC68-FE84-0A4E-A486-B818EC629261}" destId="{37F949EC-B3C1-A34F-8A8B-E3140A197C0C}" srcOrd="5" destOrd="0" presId="urn:microsoft.com/office/officeart/2005/8/layout/vProcess5"/>
    <dgm:cxn modelId="{31425032-9E36-F249-9F05-8B3D01763235}" type="presParOf" srcId="{2B14CC68-FE84-0A4E-A486-B818EC629261}" destId="{E8BBDD38-E324-4A40-B939-2C4B3AE9055B}" srcOrd="6" destOrd="0" presId="urn:microsoft.com/office/officeart/2005/8/layout/vProcess5"/>
    <dgm:cxn modelId="{D07EC70F-15AB-F34C-BE22-3BF2A956B92C}" type="presParOf" srcId="{2B14CC68-FE84-0A4E-A486-B818EC629261}" destId="{049B6095-9AF0-F741-8693-63439EEE707C}" srcOrd="7" destOrd="0" presId="urn:microsoft.com/office/officeart/2005/8/layout/vProcess5"/>
    <dgm:cxn modelId="{FDD97198-51DD-654D-B82F-5A2E3EB91100}" type="presParOf" srcId="{2B14CC68-FE84-0A4E-A486-B818EC629261}" destId="{02FD7BD8-853F-9042-A0D6-864603D886D3}" srcOrd="8" destOrd="0" presId="urn:microsoft.com/office/officeart/2005/8/layout/vProcess5"/>
    <dgm:cxn modelId="{E0F8D4CC-78FD-964E-A18D-6AEDE8520A9E}" type="presParOf" srcId="{2B14CC68-FE84-0A4E-A486-B818EC629261}" destId="{F0C2CA95-66FC-994D-A005-BA34066D4496}" srcOrd="9" destOrd="0" presId="urn:microsoft.com/office/officeart/2005/8/layout/vProcess5"/>
    <dgm:cxn modelId="{531D6AA7-4E60-0942-BDD7-3DA48147CB5B}" type="presParOf" srcId="{2B14CC68-FE84-0A4E-A486-B818EC629261}" destId="{BD89E3EB-8899-B149-B7C3-BA15D086FCE5}" srcOrd="10" destOrd="0" presId="urn:microsoft.com/office/officeart/2005/8/layout/vProcess5"/>
    <dgm:cxn modelId="{D924785A-46A7-C341-AFD1-C1CFF93CF994}" type="presParOf" srcId="{2B14CC68-FE84-0A4E-A486-B818EC629261}" destId="{66334818-C037-DC4E-BBEF-8F85546C9ED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E2416-CA72-184B-A662-827E7C57A5A9}">
      <dsp:nvSpPr>
        <dsp:cNvPr id="0" name=""/>
        <dsp:cNvSpPr/>
      </dsp:nvSpPr>
      <dsp:spPr>
        <a:xfrm>
          <a:off x="536151" y="2635"/>
          <a:ext cx="1605840" cy="96350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Populations Ecology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6151" y="2635"/>
        <a:ext cx="1605840" cy="963504"/>
      </dsp:txXfrm>
    </dsp:sp>
    <dsp:sp modelId="{BD58C088-D82A-DE45-90B4-6AE1CCE5906D}">
      <dsp:nvSpPr>
        <dsp:cNvPr id="0" name=""/>
        <dsp:cNvSpPr/>
      </dsp:nvSpPr>
      <dsp:spPr>
        <a:xfrm>
          <a:off x="536151" y="1126723"/>
          <a:ext cx="1605840" cy="96350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How populations change over time?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6151" y="1126723"/>
        <a:ext cx="1605840" cy="963504"/>
      </dsp:txXfrm>
    </dsp:sp>
    <dsp:sp modelId="{6F29E117-2C8A-8242-96B1-470E3DDEB871}">
      <dsp:nvSpPr>
        <dsp:cNvPr id="0" name=""/>
        <dsp:cNvSpPr/>
      </dsp:nvSpPr>
      <dsp:spPr>
        <a:xfrm>
          <a:off x="536151" y="2250811"/>
          <a:ext cx="1605840" cy="96350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How populations change over space?</a:t>
          </a:r>
          <a:endParaRPr lang="en-US" sz="1600" kern="1200">
            <a:solidFill>
              <a:schemeClr val="tx1"/>
            </a:solidFill>
          </a:endParaRPr>
        </a:p>
      </dsp:txBody>
      <dsp:txXfrm>
        <a:off x="536151" y="2250811"/>
        <a:ext cx="1605840" cy="963504"/>
      </dsp:txXfrm>
    </dsp:sp>
    <dsp:sp modelId="{3F0DDBB3-57A3-3543-AFD3-1D2E5C205CA4}">
      <dsp:nvSpPr>
        <dsp:cNvPr id="0" name=""/>
        <dsp:cNvSpPr/>
      </dsp:nvSpPr>
      <dsp:spPr>
        <a:xfrm>
          <a:off x="536151" y="3374899"/>
          <a:ext cx="1605840" cy="96350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What is the internal structure of a population?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6151" y="3374899"/>
        <a:ext cx="1605840" cy="963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E2416-CA72-184B-A662-827E7C57A5A9}">
      <dsp:nvSpPr>
        <dsp:cNvPr id="0" name=""/>
        <dsp:cNvSpPr/>
      </dsp:nvSpPr>
      <dsp:spPr>
        <a:xfrm>
          <a:off x="536151" y="2635"/>
          <a:ext cx="1605840" cy="96350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Autecology – ecology of </a:t>
          </a:r>
          <a:r>
            <a:rPr lang="en-US" sz="1600" kern="1200" dirty="0" err="1" smtClean="0">
              <a:solidFill>
                <a:schemeClr val="tx1"/>
              </a:solidFill>
            </a:rPr>
            <a:t>inviduals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6151" y="2635"/>
        <a:ext cx="1605840" cy="963504"/>
      </dsp:txXfrm>
    </dsp:sp>
    <dsp:sp modelId="{BD58C088-D82A-DE45-90B4-6AE1CCE5906D}">
      <dsp:nvSpPr>
        <dsp:cNvPr id="0" name=""/>
        <dsp:cNvSpPr/>
      </dsp:nvSpPr>
      <dsp:spPr>
        <a:xfrm>
          <a:off x="536151" y="1126723"/>
          <a:ext cx="1605840" cy="96350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Life-history (e.g., reproduction, phenology)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6151" y="1126723"/>
        <a:ext cx="1605840" cy="963504"/>
      </dsp:txXfrm>
    </dsp:sp>
    <dsp:sp modelId="{6F29E117-2C8A-8242-96B1-470E3DDEB871}">
      <dsp:nvSpPr>
        <dsp:cNvPr id="0" name=""/>
        <dsp:cNvSpPr/>
      </dsp:nvSpPr>
      <dsp:spPr>
        <a:xfrm>
          <a:off x="536151" y="2250811"/>
          <a:ext cx="1605840" cy="96350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Behavior affects?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6151" y="2250811"/>
        <a:ext cx="1605840" cy="963504"/>
      </dsp:txXfrm>
    </dsp:sp>
    <dsp:sp modelId="{3F0DDBB3-57A3-3543-AFD3-1D2E5C205CA4}">
      <dsp:nvSpPr>
        <dsp:cNvPr id="0" name=""/>
        <dsp:cNvSpPr/>
      </dsp:nvSpPr>
      <dsp:spPr>
        <a:xfrm>
          <a:off x="536151" y="3374899"/>
          <a:ext cx="1605840" cy="96350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Physiological response to environment?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6151" y="3374899"/>
        <a:ext cx="1605840" cy="963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C9739-E31A-F54B-A865-138BA56A8CCD}">
      <dsp:nvSpPr>
        <dsp:cNvPr id="0" name=""/>
        <dsp:cNvSpPr/>
      </dsp:nvSpPr>
      <dsp:spPr>
        <a:xfrm>
          <a:off x="0" y="0"/>
          <a:ext cx="6898499" cy="103930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solidFill>
                <a:srgbClr val="000000"/>
              </a:solidFill>
            </a:rPr>
            <a:t>Pop. Next Year = N + B - D</a:t>
          </a:r>
          <a:endParaRPr lang="en-US" sz="2800" b="1" i="1" kern="1200" dirty="0">
            <a:solidFill>
              <a:srgbClr val="000000"/>
            </a:solidFill>
          </a:endParaRPr>
        </a:p>
      </dsp:txBody>
      <dsp:txXfrm>
        <a:off x="30440" y="30440"/>
        <a:ext cx="5689184" cy="978427"/>
      </dsp:txXfrm>
    </dsp:sp>
    <dsp:sp modelId="{2EFFF436-B8C4-EA4E-A339-00474F2554C9}">
      <dsp:nvSpPr>
        <dsp:cNvPr id="0" name=""/>
        <dsp:cNvSpPr/>
      </dsp:nvSpPr>
      <dsp:spPr>
        <a:xfrm>
          <a:off x="577749" y="1228271"/>
          <a:ext cx="6898499" cy="103930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solidFill>
                <a:srgbClr val="000000"/>
              </a:solidFill>
            </a:rPr>
            <a:t>Pop. Next Year = N + f*N – (1-s)*N</a:t>
          </a:r>
          <a:endParaRPr lang="en-US" sz="2800" b="1" i="1" kern="1200" dirty="0">
            <a:solidFill>
              <a:srgbClr val="000000"/>
            </a:solidFill>
          </a:endParaRPr>
        </a:p>
      </dsp:txBody>
      <dsp:txXfrm>
        <a:off x="608189" y="1258711"/>
        <a:ext cx="5584320" cy="978427"/>
      </dsp:txXfrm>
    </dsp:sp>
    <dsp:sp modelId="{71F49AEB-0980-4644-966B-CC9FD8E91B87}">
      <dsp:nvSpPr>
        <dsp:cNvPr id="0" name=""/>
        <dsp:cNvSpPr/>
      </dsp:nvSpPr>
      <dsp:spPr>
        <a:xfrm>
          <a:off x="1146875" y="2456543"/>
          <a:ext cx="6898499" cy="103930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solidFill>
                <a:srgbClr val="000000"/>
              </a:solidFill>
            </a:rPr>
            <a:t>Pop. Next Year = N + f*N – N + s*N</a:t>
          </a:r>
          <a:endParaRPr lang="en-US" sz="2800" b="1" i="1" kern="1200" dirty="0">
            <a:solidFill>
              <a:srgbClr val="000000"/>
            </a:solidFill>
          </a:endParaRPr>
        </a:p>
      </dsp:txBody>
      <dsp:txXfrm>
        <a:off x="1177315" y="2486983"/>
        <a:ext cx="5592943" cy="978427"/>
      </dsp:txXfrm>
    </dsp:sp>
    <dsp:sp modelId="{1F56B8F4-F6F3-C64C-826A-4A0DBD722BC6}">
      <dsp:nvSpPr>
        <dsp:cNvPr id="0" name=""/>
        <dsp:cNvSpPr/>
      </dsp:nvSpPr>
      <dsp:spPr>
        <a:xfrm>
          <a:off x="1724624" y="3684815"/>
          <a:ext cx="6898499" cy="103930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solidFill>
                <a:srgbClr val="000000"/>
              </a:solidFill>
            </a:rPr>
            <a:t>Pop. </a:t>
          </a:r>
          <a:r>
            <a:rPr lang="en-US" sz="2800" b="1" i="1" kern="1200" dirty="0" err="1" smtClean="0">
              <a:solidFill>
                <a:srgbClr val="000000"/>
              </a:solidFill>
            </a:rPr>
            <a:t>Nex</a:t>
          </a:r>
          <a:r>
            <a:rPr lang="en-US" sz="2800" b="1" i="1" kern="1200" dirty="0" smtClean="0">
              <a:solidFill>
                <a:srgbClr val="000000"/>
              </a:solidFill>
            </a:rPr>
            <a:t> Year = (</a:t>
          </a:r>
          <a:r>
            <a:rPr lang="en-US" sz="2800" b="1" i="1" kern="1200" dirty="0" err="1" smtClean="0">
              <a:solidFill>
                <a:srgbClr val="000000"/>
              </a:solidFill>
            </a:rPr>
            <a:t>f+s</a:t>
          </a:r>
          <a:r>
            <a:rPr lang="en-US" sz="2800" b="1" i="1" kern="1200" dirty="0" smtClean="0">
              <a:solidFill>
                <a:srgbClr val="000000"/>
              </a:solidFill>
            </a:rPr>
            <a:t>)*N</a:t>
          </a:r>
          <a:endParaRPr lang="en-US" sz="2800" b="1" i="1" kern="1200" dirty="0">
            <a:solidFill>
              <a:srgbClr val="000000"/>
            </a:solidFill>
          </a:endParaRPr>
        </a:p>
      </dsp:txBody>
      <dsp:txXfrm>
        <a:off x="1755064" y="3715255"/>
        <a:ext cx="5584320" cy="978427"/>
      </dsp:txXfrm>
    </dsp:sp>
    <dsp:sp modelId="{37F949EC-B3C1-A34F-8A8B-E3140A197C0C}">
      <dsp:nvSpPr>
        <dsp:cNvPr id="0" name=""/>
        <dsp:cNvSpPr/>
      </dsp:nvSpPr>
      <dsp:spPr>
        <a:xfrm>
          <a:off x="6222949" y="796014"/>
          <a:ext cx="675549" cy="675549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6374948" y="796014"/>
        <a:ext cx="371551" cy="508351"/>
      </dsp:txXfrm>
    </dsp:sp>
    <dsp:sp modelId="{E8BBDD38-E324-4A40-B939-2C4B3AE9055B}">
      <dsp:nvSpPr>
        <dsp:cNvPr id="0" name=""/>
        <dsp:cNvSpPr/>
      </dsp:nvSpPr>
      <dsp:spPr>
        <a:xfrm>
          <a:off x="6800698" y="2024286"/>
          <a:ext cx="675549" cy="675549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6952697" y="2024286"/>
        <a:ext cx="371551" cy="508351"/>
      </dsp:txXfrm>
    </dsp:sp>
    <dsp:sp modelId="{049B6095-9AF0-F741-8693-63439EEE707C}">
      <dsp:nvSpPr>
        <dsp:cNvPr id="0" name=""/>
        <dsp:cNvSpPr/>
      </dsp:nvSpPr>
      <dsp:spPr>
        <a:xfrm>
          <a:off x="7369825" y="3252558"/>
          <a:ext cx="675549" cy="675549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521824" y="3252558"/>
        <a:ext cx="371551" cy="508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2CA8-A6FC-0142-A2E9-9EFA917B8CA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6D14-2004-3B47-8A2F-DBF9C1C7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working with a closed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6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Math!</a:t>
            </a:r>
          </a:p>
          <a:p>
            <a:r>
              <a:rPr lang="en-US" dirty="0" smtClean="0"/>
              <a:t>Ecology comes in when we try to describe</a:t>
            </a:r>
            <a:r>
              <a:rPr lang="en-US" baseline="0" dirty="0" smtClean="0"/>
              <a:t> and predict each B, D, I, E </a:t>
            </a:r>
          </a:p>
          <a:p>
            <a:r>
              <a:rPr lang="en-US" baseline="0" dirty="0" smtClean="0"/>
              <a:t>and experimental design often comes in when estimating N(t)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growth is a discrete time version of exponential growth (which is continuous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growth is a discrete time version of exponential growth (which is continuous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 Start with closed population</a:t>
            </a:r>
            <a:r>
              <a:rPr lang="en-US" baseline="0" dirty="0" smtClean="0"/>
              <a:t> again</a:t>
            </a:r>
          </a:p>
          <a:p>
            <a:r>
              <a:rPr lang="en-US" baseline="0" dirty="0" smtClean="0"/>
              <a:t>2 – Move a few things around, and used b and d, instead of f and s</a:t>
            </a:r>
          </a:p>
          <a:p>
            <a:r>
              <a:rPr lang="en-US" baseline="0" dirty="0" smtClean="0"/>
              <a:t>3 – Let r = (b – d)</a:t>
            </a:r>
          </a:p>
          <a:p>
            <a:r>
              <a:rPr lang="en-US" baseline="0" dirty="0" smtClean="0"/>
              <a:t>4 – Solve the ODE – not trivial, but is basic calculus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r>
              <a:rPr lang="en-US" baseline="0" dirty="0" smtClean="0"/>
              <a:t> is on the individual!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7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mean = nth root of</a:t>
            </a:r>
            <a:r>
              <a:rPr lang="en-US" baseline="0" dirty="0" smtClean="0"/>
              <a:t> product of all observations</a:t>
            </a:r>
          </a:p>
          <a:p>
            <a:r>
              <a:rPr lang="en-US" baseline="0" dirty="0" smtClean="0"/>
              <a:t>(x1 * x2 * x3 … * </a:t>
            </a:r>
            <a:r>
              <a:rPr lang="en-US" baseline="0" dirty="0" err="1" smtClean="0"/>
              <a:t>xN</a:t>
            </a:r>
            <a:r>
              <a:rPr lang="en-US" baseline="0" dirty="0" smtClean="0"/>
              <a:t>)^(1/n)</a:t>
            </a:r>
          </a:p>
          <a:p>
            <a:r>
              <a:rPr lang="en-US" baseline="0" dirty="0" smtClean="0"/>
              <a:t>Usually a bit smaller than arithmetic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Stochasticity</a:t>
            </a:r>
            <a:r>
              <a:rPr lang="en-US" baseline="0" dirty="0" smtClean="0"/>
              <a:t> – unpredictable variation; 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Stochasticity</a:t>
            </a:r>
            <a:r>
              <a:rPr lang="en-US" baseline="0" dirty="0" smtClean="0"/>
              <a:t> – unpredictable variation; randomness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Demographic </a:t>
            </a:r>
            <a:r>
              <a:rPr lang="en-US" baseline="0" dirty="0" err="1" smtClean="0"/>
              <a:t>Stochasticity</a:t>
            </a:r>
            <a:r>
              <a:rPr lang="en-US" baseline="0" dirty="0" smtClean="0"/>
              <a:t> – these are </a:t>
            </a:r>
            <a:r>
              <a:rPr lang="en-US" b="1" baseline="0" dirty="0" smtClean="0"/>
              <a:t>real</a:t>
            </a:r>
            <a:r>
              <a:rPr lang="en-US" b="0" baseline="0" dirty="0" smtClean="0"/>
              <a:t> values of fecundity and survival, but when simulated at individual levels, this is what we 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Stochasticity</a:t>
            </a:r>
            <a:r>
              <a:rPr lang="en-US" baseline="0" dirty="0" smtClean="0"/>
              <a:t> – unpredictable variation</a:t>
            </a:r>
            <a:r>
              <a:rPr lang="en-US" baseline="0" smtClean="0"/>
              <a:t>; 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Stochasticity</a:t>
            </a:r>
            <a:r>
              <a:rPr lang="en-US" baseline="0" dirty="0" smtClean="0"/>
              <a:t> – unpredictable variation</a:t>
            </a:r>
            <a:r>
              <a:rPr lang="en-US" baseline="0" smtClean="0"/>
              <a:t>; 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Stochasticity</a:t>
            </a:r>
            <a:r>
              <a:rPr lang="en-US" baseline="0" dirty="0" smtClean="0"/>
              <a:t> – unpredictable variation</a:t>
            </a:r>
            <a:r>
              <a:rPr lang="en-US" baseline="0" smtClean="0"/>
              <a:t>; 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Stochasticity</a:t>
            </a:r>
            <a:r>
              <a:rPr lang="en-US" baseline="0" dirty="0" smtClean="0"/>
              <a:t> – unpredictable variation</a:t>
            </a:r>
            <a:r>
              <a:rPr lang="en-US" baseline="0" smtClean="0"/>
              <a:t>; 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Stochasticity</a:t>
            </a:r>
            <a:r>
              <a:rPr lang="en-US" baseline="0" dirty="0" smtClean="0"/>
              <a:t> – unpredictable variation</a:t>
            </a:r>
            <a:r>
              <a:rPr lang="en-US" baseline="0" smtClean="0"/>
              <a:t>; 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r>
              <a:rPr lang="en-US" baseline="0" dirty="0" smtClean="0"/>
              <a:t> is on the populations!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48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Stochasticity</a:t>
            </a:r>
            <a:r>
              <a:rPr lang="en-US" baseline="0" dirty="0" smtClean="0"/>
              <a:t> – unpredictable variation</a:t>
            </a:r>
            <a:r>
              <a:rPr lang="en-US" baseline="0" smtClean="0"/>
              <a:t>; 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SD for </a:t>
            </a:r>
            <a:r>
              <a:rPr lang="en-US" dirty="0" err="1" smtClean="0"/>
              <a:t>F_emerg</a:t>
            </a:r>
            <a:endParaRPr lang="en-US" dirty="0" smtClean="0"/>
          </a:p>
          <a:p>
            <a:r>
              <a:rPr lang="en-US" dirty="0" smtClean="0"/>
              <a:t>* this value</a:t>
            </a:r>
            <a:r>
              <a:rPr lang="en-US" baseline="0" dirty="0" smtClean="0"/>
              <a:t> is based on ESA Abstract, since the values and data are not published</a:t>
            </a:r>
          </a:p>
          <a:p>
            <a:r>
              <a:rPr lang="en-US" dirty="0" smtClean="0"/>
              <a:t>IMPORTANT: The small amount of data collected greatly</a:t>
            </a:r>
            <a:r>
              <a:rPr lang="en-US" baseline="0" dirty="0" smtClean="0"/>
              <a:t> attributes to the </a:t>
            </a:r>
            <a:r>
              <a:rPr lang="en-US" baseline="0" dirty="0" err="1" smtClean="0"/>
              <a:t>st.dev</a:t>
            </a:r>
            <a:r>
              <a:rPr lang="en-US" baseline="0" dirty="0" smtClean="0"/>
              <a:t>. (uncertainty)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types of models are</a:t>
            </a:r>
            <a:r>
              <a:rPr lang="en-US" baseline="0" dirty="0" smtClean="0"/>
              <a:t> my expertise, so I’ll focus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86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write</a:t>
            </a:r>
            <a:r>
              <a:rPr lang="en-US" baseline="0" dirty="0" smtClean="0"/>
              <a:t> this in matrix notation, like this!</a:t>
            </a:r>
            <a:endParaRPr lang="en-US" dirty="0" smtClean="0"/>
          </a:p>
          <a:p>
            <a:r>
              <a:rPr lang="en-US" dirty="0" smtClean="0"/>
              <a:t>Fancy words! But</a:t>
            </a:r>
            <a:r>
              <a:rPr lang="en-US" baseline="0" dirty="0" smtClean="0"/>
              <a:t> not a fancy model! </a:t>
            </a:r>
          </a:p>
          <a:p>
            <a:r>
              <a:rPr lang="en-US" baseline="0" dirty="0" smtClean="0"/>
              <a:t>Just used for simplifying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write</a:t>
            </a:r>
            <a:r>
              <a:rPr lang="en-US" baseline="0" dirty="0" smtClean="0"/>
              <a:t> this in matrix notation, </a:t>
            </a:r>
            <a:r>
              <a:rPr lang="en-US" baseline="0" smtClean="0"/>
              <a:t>like this!</a:t>
            </a:r>
            <a:endParaRPr lang="en-US" smtClean="0"/>
          </a:p>
          <a:p>
            <a:r>
              <a:rPr lang="en-US" dirty="0" smtClean="0"/>
              <a:t>Fancy words! But</a:t>
            </a:r>
            <a:r>
              <a:rPr lang="en-US" baseline="0" dirty="0" smtClean="0"/>
              <a:t> not a fancy model! </a:t>
            </a:r>
          </a:p>
          <a:p>
            <a:r>
              <a:rPr lang="en-US" baseline="0" dirty="0" smtClean="0"/>
              <a:t>Just used for simplifying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write</a:t>
            </a:r>
            <a:r>
              <a:rPr lang="en-US" baseline="0" dirty="0" smtClean="0"/>
              <a:t> this in matrix notation, </a:t>
            </a:r>
            <a:r>
              <a:rPr lang="en-US" baseline="0" smtClean="0"/>
              <a:t>like this!</a:t>
            </a:r>
            <a:endParaRPr lang="en-US" smtClean="0"/>
          </a:p>
          <a:p>
            <a:r>
              <a:rPr lang="en-US" dirty="0" smtClean="0"/>
              <a:t>Fancy words! But</a:t>
            </a:r>
            <a:r>
              <a:rPr lang="en-US" baseline="0" dirty="0" smtClean="0"/>
              <a:t> not a fancy model! </a:t>
            </a:r>
          </a:p>
          <a:p>
            <a:r>
              <a:rPr lang="en-US" baseline="0" dirty="0" smtClean="0"/>
              <a:t>Just used for simplifying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Math!</a:t>
            </a:r>
          </a:p>
          <a:p>
            <a:r>
              <a:rPr lang="en-US" dirty="0" smtClean="0"/>
              <a:t>Ecology comes in when we try to describe</a:t>
            </a:r>
            <a:r>
              <a:rPr lang="en-US" baseline="0" dirty="0" smtClean="0"/>
              <a:t> and predict each B, D, I, 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Math!</a:t>
            </a:r>
          </a:p>
          <a:p>
            <a:r>
              <a:rPr lang="en-US" dirty="0" smtClean="0"/>
              <a:t>Ecology comes in when we try to describe</a:t>
            </a:r>
            <a:r>
              <a:rPr lang="en-US" baseline="0" dirty="0" smtClean="0"/>
              <a:t> and predict each B, D, I, E </a:t>
            </a:r>
          </a:p>
          <a:p>
            <a:r>
              <a:rPr lang="en-US" baseline="0" dirty="0" smtClean="0"/>
              <a:t>and experimental design often comes in when estimating N(t)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1 - Assume closed population – no immigration or emigration</a:t>
            </a:r>
          </a:p>
          <a:p>
            <a:r>
              <a:rPr lang="en-US" dirty="0" smtClean="0"/>
              <a:t>2</a:t>
            </a:r>
            <a:r>
              <a:rPr lang="en-US" baseline="0" dirty="0" smtClean="0"/>
              <a:t> – All individuals from this year die by census next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working with a closed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6D14-2004-3B47-8A2F-DBF9C1C7DA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E888-8BA7-D941-8639-9ECB013E84E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DC50-5306-2444-AA11-4BDEACF2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20951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R, simulations, and (a little) statistics to predict population viability</a:t>
            </a:r>
          </a:p>
        </p:txBody>
      </p:sp>
    </p:spTree>
    <p:extLst>
      <p:ext uri="{BB962C8B-B14F-4D97-AF65-F5344CB8AC3E}">
        <p14:creationId xmlns:p14="http://schemas.microsoft.com/office/powerpoint/2010/main" val="410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3600" i="1" u="sng" dirty="0" smtClean="0">
                <a:solidFill>
                  <a:schemeClr val="accent3">
                    <a:lumMod val="50000"/>
                  </a:schemeClr>
                </a:solidFill>
              </a:rPr>
              <a:t>very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simple model of population growth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Written as:</a:t>
            </a:r>
          </a:p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	N(t+1) = B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8048" y="2329488"/>
            <a:ext cx="2070731" cy="20705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Population size this year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7069" y="2329488"/>
            <a:ext cx="3065227" cy="2070500"/>
            <a:chOff x="5867069" y="2329488"/>
            <a:chExt cx="3065227" cy="2070500"/>
          </a:xfrm>
        </p:grpSpPr>
        <p:sp>
          <p:nvSpPr>
            <p:cNvPr id="19" name="Oval 18"/>
            <p:cNvSpPr/>
            <p:nvPr/>
          </p:nvSpPr>
          <p:spPr>
            <a:xfrm>
              <a:off x="6861565" y="2329488"/>
              <a:ext cx="2070731" cy="207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Population size next year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Equal 19"/>
            <p:cNvSpPr/>
            <p:nvPr/>
          </p:nvSpPr>
          <p:spPr>
            <a:xfrm>
              <a:off x="5867069" y="2907538"/>
              <a:ext cx="914400" cy="9144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0515" y="774022"/>
            <a:ext cx="2294341" cy="1371600"/>
            <a:chOff x="2290515" y="774022"/>
            <a:chExt cx="2294341" cy="1371600"/>
          </a:xfrm>
        </p:grpSpPr>
        <p:sp>
          <p:nvSpPr>
            <p:cNvPr id="21" name="Oval 20"/>
            <p:cNvSpPr/>
            <p:nvPr/>
          </p:nvSpPr>
          <p:spPr>
            <a:xfrm>
              <a:off x="3213256" y="774022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Births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2290515" y="1002622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90515" y="3313910"/>
            <a:ext cx="2294341" cy="1371600"/>
            <a:chOff x="2290515" y="3313910"/>
            <a:chExt cx="2294341" cy="1371600"/>
          </a:xfrm>
        </p:grpSpPr>
        <p:sp>
          <p:nvSpPr>
            <p:cNvPr id="23" name="Oval 22"/>
            <p:cNvSpPr/>
            <p:nvPr/>
          </p:nvSpPr>
          <p:spPr>
            <a:xfrm>
              <a:off x="3213256" y="3313910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Immigrants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2290515" y="3542510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51401" y="2043966"/>
            <a:ext cx="2286000" cy="1371600"/>
            <a:chOff x="3251401" y="2043966"/>
            <a:chExt cx="2286000" cy="1371600"/>
          </a:xfrm>
        </p:grpSpPr>
        <p:sp>
          <p:nvSpPr>
            <p:cNvPr id="22" name="Oval 21"/>
            <p:cNvSpPr/>
            <p:nvPr/>
          </p:nvSpPr>
          <p:spPr>
            <a:xfrm>
              <a:off x="4165801" y="2043966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Deaths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251401" y="2272566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51401" y="4583855"/>
            <a:ext cx="2286000" cy="1371600"/>
            <a:chOff x="3251401" y="4583855"/>
            <a:chExt cx="2286000" cy="1371600"/>
          </a:xfrm>
        </p:grpSpPr>
        <p:sp>
          <p:nvSpPr>
            <p:cNvPr id="24" name="Oval 23"/>
            <p:cNvSpPr/>
            <p:nvPr/>
          </p:nvSpPr>
          <p:spPr>
            <a:xfrm>
              <a:off x="4165801" y="4583855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Emigrants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3251401" y="4812455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73294" y="3002019"/>
            <a:ext cx="2794000" cy="2179768"/>
            <a:chOff x="1173294" y="3002019"/>
            <a:chExt cx="2794000" cy="217976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94" y="3002019"/>
              <a:ext cx="2794000" cy="17272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509748" y="4812455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Annual plant species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8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3600" i="1" u="sng" dirty="0" smtClean="0">
                <a:solidFill>
                  <a:schemeClr val="accent3">
                    <a:lumMod val="50000"/>
                  </a:schemeClr>
                </a:solidFill>
              </a:rPr>
              <a:t>very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simple model of population growth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Written as:</a:t>
            </a:r>
          </a:p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	N(t+1) = N(t) * f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7069" y="2329488"/>
            <a:ext cx="3065227" cy="2070500"/>
            <a:chOff x="5867069" y="2329488"/>
            <a:chExt cx="3065227" cy="2070500"/>
          </a:xfrm>
        </p:grpSpPr>
        <p:sp>
          <p:nvSpPr>
            <p:cNvPr id="19" name="Oval 18"/>
            <p:cNvSpPr/>
            <p:nvPr/>
          </p:nvSpPr>
          <p:spPr>
            <a:xfrm>
              <a:off x="6861565" y="2329488"/>
              <a:ext cx="2070731" cy="207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Population size next year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Equal 19"/>
            <p:cNvSpPr/>
            <p:nvPr/>
          </p:nvSpPr>
          <p:spPr>
            <a:xfrm>
              <a:off x="5867069" y="2907538"/>
              <a:ext cx="914400" cy="9144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0515" y="774022"/>
            <a:ext cx="2294341" cy="1371600"/>
            <a:chOff x="2290515" y="774022"/>
            <a:chExt cx="2294341" cy="1371600"/>
          </a:xfrm>
        </p:grpSpPr>
        <p:sp>
          <p:nvSpPr>
            <p:cNvPr id="21" name="Oval 20"/>
            <p:cNvSpPr/>
            <p:nvPr/>
          </p:nvSpPr>
          <p:spPr>
            <a:xfrm>
              <a:off x="3213256" y="774022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Births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2290515" y="1002622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91686" y="2329488"/>
            <a:ext cx="364448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Each individual produces </a:t>
            </a:r>
            <a:r>
              <a:rPr lang="en-US" sz="2400" b="1" i="1" dirty="0" smtClean="0">
                <a:solidFill>
                  <a:srgbClr val="953735"/>
                </a:solidFill>
              </a:rPr>
              <a:t>f</a:t>
            </a:r>
            <a:r>
              <a:rPr lang="en-US" sz="2400" dirty="0" smtClean="0"/>
              <a:t> offspring during it’s life, so</a:t>
            </a:r>
          </a:p>
          <a:p>
            <a:pPr algn="ctr"/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Births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/>
              <a:t>and</a:t>
            </a:r>
            <a:endParaRPr lang="en-US" sz="2400" dirty="0"/>
          </a:p>
          <a:p>
            <a:pPr algn="ctr"/>
            <a:r>
              <a:rPr lang="en-US" sz="2400" b="1" i="1" dirty="0" smtClean="0">
                <a:solidFill>
                  <a:srgbClr val="953735"/>
                </a:solidFill>
              </a:rPr>
              <a:t>Pop. Size Next Year = N * f</a:t>
            </a:r>
            <a:endParaRPr lang="en-US" sz="2400" b="1" i="1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38048" y="2329488"/>
            <a:ext cx="2070731" cy="20705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Population size this year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7069" y="2329488"/>
            <a:ext cx="3065227" cy="2070500"/>
            <a:chOff x="5867069" y="2329488"/>
            <a:chExt cx="3065227" cy="2070500"/>
          </a:xfrm>
        </p:grpSpPr>
        <p:sp>
          <p:nvSpPr>
            <p:cNvPr id="19" name="Oval 18"/>
            <p:cNvSpPr/>
            <p:nvPr/>
          </p:nvSpPr>
          <p:spPr>
            <a:xfrm>
              <a:off x="6861565" y="2329488"/>
              <a:ext cx="2070731" cy="207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Population size next year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Equal 19"/>
            <p:cNvSpPr/>
            <p:nvPr/>
          </p:nvSpPr>
          <p:spPr>
            <a:xfrm>
              <a:off x="5867069" y="2907538"/>
              <a:ext cx="914400" cy="9144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0515" y="774022"/>
            <a:ext cx="2294341" cy="1371600"/>
            <a:chOff x="2290515" y="774022"/>
            <a:chExt cx="2294341" cy="1371600"/>
          </a:xfrm>
        </p:grpSpPr>
        <p:sp>
          <p:nvSpPr>
            <p:cNvPr id="21" name="Oval 20"/>
            <p:cNvSpPr/>
            <p:nvPr/>
          </p:nvSpPr>
          <p:spPr>
            <a:xfrm>
              <a:off x="3213256" y="774022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Births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2290515" y="1002622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51401" y="2043966"/>
            <a:ext cx="2286000" cy="1371600"/>
            <a:chOff x="3251401" y="2043966"/>
            <a:chExt cx="2286000" cy="1371600"/>
          </a:xfrm>
        </p:grpSpPr>
        <p:sp>
          <p:nvSpPr>
            <p:cNvPr id="22" name="Oval 21"/>
            <p:cNvSpPr/>
            <p:nvPr/>
          </p:nvSpPr>
          <p:spPr>
            <a:xfrm>
              <a:off x="4165801" y="2043966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Deaths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251401" y="2272566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>
          <a:xfrm>
            <a:off x="262293" y="110446"/>
            <a:ext cx="8670003" cy="1228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little more complicated – 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long-lived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species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Written as:</a:t>
            </a:r>
          </a:p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	N(t+1) = N(t) + B – D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8048" y="2329488"/>
            <a:ext cx="2070731" cy="207050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Population size this year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7069" y="2329488"/>
            <a:ext cx="3065227" cy="2070500"/>
            <a:chOff x="5867069" y="2329488"/>
            <a:chExt cx="3065227" cy="2070500"/>
          </a:xfrm>
        </p:grpSpPr>
        <p:sp>
          <p:nvSpPr>
            <p:cNvPr id="19" name="Oval 18"/>
            <p:cNvSpPr/>
            <p:nvPr/>
          </p:nvSpPr>
          <p:spPr>
            <a:xfrm>
              <a:off x="6861565" y="2329488"/>
              <a:ext cx="2070731" cy="207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Population size next year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Equal 19"/>
            <p:cNvSpPr/>
            <p:nvPr/>
          </p:nvSpPr>
          <p:spPr>
            <a:xfrm>
              <a:off x="5867069" y="2907538"/>
              <a:ext cx="914400" cy="9144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0515" y="774022"/>
            <a:ext cx="2294341" cy="1371600"/>
            <a:chOff x="2290515" y="774022"/>
            <a:chExt cx="2294341" cy="1371600"/>
          </a:xfrm>
        </p:grpSpPr>
        <p:sp>
          <p:nvSpPr>
            <p:cNvPr id="21" name="Oval 20"/>
            <p:cNvSpPr/>
            <p:nvPr/>
          </p:nvSpPr>
          <p:spPr>
            <a:xfrm>
              <a:off x="3213256" y="774022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BFBFBF"/>
                  </a:solidFill>
                </a:rPr>
                <a:t>Births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2290515" y="1002622"/>
              <a:ext cx="914400" cy="914400"/>
            </a:xfrm>
            <a:prstGeom prst="mathPlus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51401" y="2043966"/>
            <a:ext cx="2286000" cy="1371600"/>
            <a:chOff x="3251401" y="2043966"/>
            <a:chExt cx="2286000" cy="1371600"/>
          </a:xfrm>
        </p:grpSpPr>
        <p:sp>
          <p:nvSpPr>
            <p:cNvPr id="22" name="Oval 21"/>
            <p:cNvSpPr/>
            <p:nvPr/>
          </p:nvSpPr>
          <p:spPr>
            <a:xfrm>
              <a:off x="4165801" y="2043966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Deaths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251401" y="2272566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>
          <a:xfrm>
            <a:off x="262293" y="110446"/>
            <a:ext cx="8670003" cy="1228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little more complicated – 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long-lived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species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8779" y="3586434"/>
            <a:ext cx="36444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Those that didn’t survive. Then, if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400" dirty="0" smtClean="0"/>
              <a:t> is probability of surviving:</a:t>
            </a:r>
          </a:p>
          <a:p>
            <a:pPr algn="ctr"/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Death = (1-s)*N(t)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Written as:</a:t>
            </a:r>
          </a:p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	N(t+1) = N(t) + N(t)*f – (1-s)*N(t)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8048" y="2329488"/>
            <a:ext cx="2070731" cy="20705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Population size this year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7069" y="2329488"/>
            <a:ext cx="3065227" cy="2070500"/>
            <a:chOff x="5867069" y="2329488"/>
            <a:chExt cx="3065227" cy="2070500"/>
          </a:xfrm>
        </p:grpSpPr>
        <p:sp>
          <p:nvSpPr>
            <p:cNvPr id="19" name="Oval 18"/>
            <p:cNvSpPr/>
            <p:nvPr/>
          </p:nvSpPr>
          <p:spPr>
            <a:xfrm>
              <a:off x="6861565" y="2329488"/>
              <a:ext cx="2070731" cy="207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Population size next year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Equal 19"/>
            <p:cNvSpPr/>
            <p:nvPr/>
          </p:nvSpPr>
          <p:spPr>
            <a:xfrm>
              <a:off x="5867069" y="2907538"/>
              <a:ext cx="914400" cy="9144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0515" y="774022"/>
            <a:ext cx="2294341" cy="1371600"/>
            <a:chOff x="2290515" y="774022"/>
            <a:chExt cx="2294341" cy="1371600"/>
          </a:xfrm>
        </p:grpSpPr>
        <p:sp>
          <p:nvSpPr>
            <p:cNvPr id="21" name="Oval 20"/>
            <p:cNvSpPr/>
            <p:nvPr/>
          </p:nvSpPr>
          <p:spPr>
            <a:xfrm>
              <a:off x="3213256" y="774022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Births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2290515" y="1002622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51401" y="2043966"/>
            <a:ext cx="2286000" cy="1371600"/>
            <a:chOff x="3251401" y="2043966"/>
            <a:chExt cx="2286000" cy="1371600"/>
          </a:xfrm>
        </p:grpSpPr>
        <p:sp>
          <p:nvSpPr>
            <p:cNvPr id="22" name="Oval 21"/>
            <p:cNvSpPr/>
            <p:nvPr/>
          </p:nvSpPr>
          <p:spPr>
            <a:xfrm>
              <a:off x="4165801" y="2043966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Deaths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251401" y="2272566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>
          <a:xfrm>
            <a:off x="262293" y="110446"/>
            <a:ext cx="8670003" cy="1228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little more complicated – 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long-lived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species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8779" y="3586434"/>
            <a:ext cx="364448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But using our new equations:</a:t>
            </a:r>
          </a:p>
          <a:p>
            <a:pPr algn="ctr"/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B = N(t) *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/>
              <a:t>and:</a:t>
            </a:r>
          </a:p>
          <a:p>
            <a:pPr algn="ctr"/>
            <a:r>
              <a:rPr lang="en-US" sz="2400" b="1" i="1" dirty="0" smtClean="0">
                <a:solidFill>
                  <a:srgbClr val="953735"/>
                </a:solidFill>
              </a:rPr>
              <a:t>D = (1-s)*N(t)</a:t>
            </a:r>
            <a:endParaRPr lang="en-US" sz="2400" b="1" i="1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slide of algebra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7787476"/>
              </p:ext>
            </p:extLst>
          </p:nvPr>
        </p:nvGraphicFramePr>
        <p:xfrm>
          <a:off x="309172" y="1162301"/>
          <a:ext cx="8623124" cy="472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45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5C9739-E31A-F54B-A865-138BA56A8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F949EC-B3C1-A34F-8A8B-E3140A197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EFFF436-B8C4-EA4E-A339-00474F255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BBDD38-E324-4A40-B939-2C4B3AE90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1F49AEB-0980-4644-966B-CC9FD8E91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9B6095-9AF0-F741-8693-63439EEE7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56B8F4-F6F3-C64C-826A-4A0DBD722B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1129936" y="3631049"/>
            <a:ext cx="6898499" cy="1039307"/>
          </a:xfrm>
          <a:custGeom>
            <a:avLst/>
            <a:gdLst>
              <a:gd name="connsiteX0" fmla="*/ 0 w 6898499"/>
              <a:gd name="connsiteY0" fmla="*/ 103931 h 1039307"/>
              <a:gd name="connsiteX1" fmla="*/ 103931 w 6898499"/>
              <a:gd name="connsiteY1" fmla="*/ 0 h 1039307"/>
              <a:gd name="connsiteX2" fmla="*/ 6794568 w 6898499"/>
              <a:gd name="connsiteY2" fmla="*/ 0 h 1039307"/>
              <a:gd name="connsiteX3" fmla="*/ 6898499 w 6898499"/>
              <a:gd name="connsiteY3" fmla="*/ 103931 h 1039307"/>
              <a:gd name="connsiteX4" fmla="*/ 6898499 w 6898499"/>
              <a:gd name="connsiteY4" fmla="*/ 935376 h 1039307"/>
              <a:gd name="connsiteX5" fmla="*/ 6794568 w 6898499"/>
              <a:gd name="connsiteY5" fmla="*/ 1039307 h 1039307"/>
              <a:gd name="connsiteX6" fmla="*/ 103931 w 6898499"/>
              <a:gd name="connsiteY6" fmla="*/ 1039307 h 1039307"/>
              <a:gd name="connsiteX7" fmla="*/ 0 w 6898499"/>
              <a:gd name="connsiteY7" fmla="*/ 935376 h 1039307"/>
              <a:gd name="connsiteX8" fmla="*/ 0 w 6898499"/>
              <a:gd name="connsiteY8" fmla="*/ 103931 h 103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8499" h="1039307">
                <a:moveTo>
                  <a:pt x="0" y="103931"/>
                </a:moveTo>
                <a:cubicBezTo>
                  <a:pt x="0" y="46531"/>
                  <a:pt x="46531" y="0"/>
                  <a:pt x="103931" y="0"/>
                </a:cubicBezTo>
                <a:lnTo>
                  <a:pt x="6794568" y="0"/>
                </a:lnTo>
                <a:cubicBezTo>
                  <a:pt x="6851968" y="0"/>
                  <a:pt x="6898499" y="46531"/>
                  <a:pt x="6898499" y="103931"/>
                </a:cubicBezTo>
                <a:lnTo>
                  <a:pt x="6898499" y="935376"/>
                </a:lnTo>
                <a:cubicBezTo>
                  <a:pt x="6898499" y="992776"/>
                  <a:pt x="6851968" y="1039307"/>
                  <a:pt x="6794568" y="1039307"/>
                </a:cubicBezTo>
                <a:lnTo>
                  <a:pt x="103931" y="1039307"/>
                </a:lnTo>
                <a:cubicBezTo>
                  <a:pt x="46531" y="1039307"/>
                  <a:pt x="0" y="992776"/>
                  <a:pt x="0" y="935376"/>
                </a:cubicBezTo>
                <a:lnTo>
                  <a:pt x="0" y="103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20" tIns="137120" rIns="91440" bIns="13712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1" dirty="0" smtClean="0">
                <a:solidFill>
                  <a:srgbClr val="000000"/>
                </a:solidFill>
              </a:rPr>
              <a:t>Put in time indexes</a:t>
            </a:r>
            <a:endParaRPr lang="en-US" sz="2800" b="1" i="1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Another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slide of algebra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29936" y="1162301"/>
            <a:ext cx="6898499" cy="1039307"/>
          </a:xfrm>
          <a:custGeom>
            <a:avLst/>
            <a:gdLst>
              <a:gd name="connsiteX0" fmla="*/ 0 w 6898499"/>
              <a:gd name="connsiteY0" fmla="*/ 103931 h 1039307"/>
              <a:gd name="connsiteX1" fmla="*/ 103931 w 6898499"/>
              <a:gd name="connsiteY1" fmla="*/ 0 h 1039307"/>
              <a:gd name="connsiteX2" fmla="*/ 6794568 w 6898499"/>
              <a:gd name="connsiteY2" fmla="*/ 0 h 1039307"/>
              <a:gd name="connsiteX3" fmla="*/ 6898499 w 6898499"/>
              <a:gd name="connsiteY3" fmla="*/ 103931 h 1039307"/>
              <a:gd name="connsiteX4" fmla="*/ 6898499 w 6898499"/>
              <a:gd name="connsiteY4" fmla="*/ 935376 h 1039307"/>
              <a:gd name="connsiteX5" fmla="*/ 6794568 w 6898499"/>
              <a:gd name="connsiteY5" fmla="*/ 1039307 h 1039307"/>
              <a:gd name="connsiteX6" fmla="*/ 103931 w 6898499"/>
              <a:gd name="connsiteY6" fmla="*/ 1039307 h 1039307"/>
              <a:gd name="connsiteX7" fmla="*/ 0 w 6898499"/>
              <a:gd name="connsiteY7" fmla="*/ 935376 h 1039307"/>
              <a:gd name="connsiteX8" fmla="*/ 0 w 6898499"/>
              <a:gd name="connsiteY8" fmla="*/ 103931 h 103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8499" h="1039307">
                <a:moveTo>
                  <a:pt x="0" y="103931"/>
                </a:moveTo>
                <a:cubicBezTo>
                  <a:pt x="0" y="46531"/>
                  <a:pt x="46531" y="0"/>
                  <a:pt x="103931" y="0"/>
                </a:cubicBezTo>
                <a:lnTo>
                  <a:pt x="6794568" y="0"/>
                </a:lnTo>
                <a:cubicBezTo>
                  <a:pt x="6851968" y="0"/>
                  <a:pt x="6898499" y="46531"/>
                  <a:pt x="6898499" y="103931"/>
                </a:cubicBezTo>
                <a:lnTo>
                  <a:pt x="6898499" y="935376"/>
                </a:lnTo>
                <a:cubicBezTo>
                  <a:pt x="6898499" y="992776"/>
                  <a:pt x="6851968" y="1039307"/>
                  <a:pt x="6794568" y="1039307"/>
                </a:cubicBezTo>
                <a:lnTo>
                  <a:pt x="103931" y="1039307"/>
                </a:lnTo>
                <a:cubicBezTo>
                  <a:pt x="46531" y="1039307"/>
                  <a:pt x="0" y="992776"/>
                  <a:pt x="0" y="935376"/>
                </a:cubicBezTo>
                <a:lnTo>
                  <a:pt x="0" y="103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20" tIns="137120" rIns="91440" bIns="13712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1" dirty="0">
                <a:solidFill>
                  <a:srgbClr val="000000"/>
                </a:solidFill>
              </a:rPr>
              <a:t>Pop. </a:t>
            </a:r>
            <a:r>
              <a:rPr lang="en-US" sz="2800" b="1" i="1" dirty="0" err="1">
                <a:solidFill>
                  <a:srgbClr val="000000"/>
                </a:solidFill>
              </a:rPr>
              <a:t>Nex</a:t>
            </a:r>
            <a:r>
              <a:rPr lang="en-US" sz="2800" b="1" i="1" dirty="0">
                <a:solidFill>
                  <a:srgbClr val="000000"/>
                </a:solidFill>
              </a:rPr>
              <a:t> Year = (</a:t>
            </a:r>
            <a:r>
              <a:rPr lang="en-US" sz="2800" b="1" i="1" dirty="0" err="1">
                <a:solidFill>
                  <a:srgbClr val="000000"/>
                </a:solidFill>
              </a:rPr>
              <a:t>f+s</a:t>
            </a:r>
            <a:r>
              <a:rPr lang="en-US" sz="2800" b="1" i="1" dirty="0">
                <a:solidFill>
                  <a:srgbClr val="000000"/>
                </a:solidFill>
              </a:rPr>
              <a:t>)*N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N(t+1) = R*N(t)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is the basis for geometric growth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and we call </a:t>
            </a:r>
            <a:r>
              <a:rPr lang="en-US" sz="2800" b="1" i="1" dirty="0" smtClean="0">
                <a:solidFill>
                  <a:srgbClr val="953735"/>
                </a:solidFill>
              </a:rPr>
              <a:t>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the ‘</a:t>
            </a:r>
            <a:r>
              <a:rPr lang="en-US" sz="2800" b="1" i="1" dirty="0" smtClean="0">
                <a:solidFill>
                  <a:srgbClr val="953735"/>
                </a:solidFill>
              </a:rPr>
              <a:t>replacement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’, or growth rate</a:t>
            </a:r>
          </a:p>
        </p:txBody>
      </p:sp>
      <p:sp>
        <p:nvSpPr>
          <p:cNvPr id="14" name="Freeform 13"/>
          <p:cNvSpPr/>
          <p:nvPr/>
        </p:nvSpPr>
        <p:spPr>
          <a:xfrm>
            <a:off x="1129936" y="2396675"/>
            <a:ext cx="6898499" cy="1039307"/>
          </a:xfrm>
          <a:custGeom>
            <a:avLst/>
            <a:gdLst>
              <a:gd name="connsiteX0" fmla="*/ 0 w 6898499"/>
              <a:gd name="connsiteY0" fmla="*/ 103931 h 1039307"/>
              <a:gd name="connsiteX1" fmla="*/ 103931 w 6898499"/>
              <a:gd name="connsiteY1" fmla="*/ 0 h 1039307"/>
              <a:gd name="connsiteX2" fmla="*/ 6794568 w 6898499"/>
              <a:gd name="connsiteY2" fmla="*/ 0 h 1039307"/>
              <a:gd name="connsiteX3" fmla="*/ 6898499 w 6898499"/>
              <a:gd name="connsiteY3" fmla="*/ 103931 h 1039307"/>
              <a:gd name="connsiteX4" fmla="*/ 6898499 w 6898499"/>
              <a:gd name="connsiteY4" fmla="*/ 935376 h 1039307"/>
              <a:gd name="connsiteX5" fmla="*/ 6794568 w 6898499"/>
              <a:gd name="connsiteY5" fmla="*/ 1039307 h 1039307"/>
              <a:gd name="connsiteX6" fmla="*/ 103931 w 6898499"/>
              <a:gd name="connsiteY6" fmla="*/ 1039307 h 1039307"/>
              <a:gd name="connsiteX7" fmla="*/ 0 w 6898499"/>
              <a:gd name="connsiteY7" fmla="*/ 935376 h 1039307"/>
              <a:gd name="connsiteX8" fmla="*/ 0 w 6898499"/>
              <a:gd name="connsiteY8" fmla="*/ 103931 h 103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8499" h="1039307">
                <a:moveTo>
                  <a:pt x="0" y="103931"/>
                </a:moveTo>
                <a:cubicBezTo>
                  <a:pt x="0" y="46531"/>
                  <a:pt x="46531" y="0"/>
                  <a:pt x="103931" y="0"/>
                </a:cubicBezTo>
                <a:lnTo>
                  <a:pt x="6794568" y="0"/>
                </a:lnTo>
                <a:cubicBezTo>
                  <a:pt x="6851968" y="0"/>
                  <a:pt x="6898499" y="46531"/>
                  <a:pt x="6898499" y="103931"/>
                </a:cubicBezTo>
                <a:lnTo>
                  <a:pt x="6898499" y="935376"/>
                </a:lnTo>
                <a:cubicBezTo>
                  <a:pt x="6898499" y="992776"/>
                  <a:pt x="6851968" y="1039307"/>
                  <a:pt x="6794568" y="1039307"/>
                </a:cubicBezTo>
                <a:lnTo>
                  <a:pt x="103931" y="1039307"/>
                </a:lnTo>
                <a:cubicBezTo>
                  <a:pt x="46531" y="1039307"/>
                  <a:pt x="0" y="992776"/>
                  <a:pt x="0" y="935376"/>
                </a:cubicBezTo>
                <a:lnTo>
                  <a:pt x="0" y="103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20" tIns="137120" rIns="91440" bIns="13712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1" dirty="0" smtClean="0">
                <a:solidFill>
                  <a:srgbClr val="000000"/>
                </a:solidFill>
              </a:rPr>
              <a:t>Let R = (</a:t>
            </a:r>
            <a:r>
              <a:rPr lang="en-US" sz="2800" b="1" i="1" dirty="0" err="1" smtClean="0">
                <a:solidFill>
                  <a:srgbClr val="000000"/>
                </a:solidFill>
              </a:rPr>
              <a:t>f+s</a:t>
            </a:r>
            <a:r>
              <a:rPr lang="en-US" sz="2800" b="1" i="1" dirty="0" smtClean="0">
                <a:solidFill>
                  <a:srgbClr val="000000"/>
                </a:solidFill>
              </a:rPr>
              <a:t>)</a:t>
            </a:r>
            <a:endParaRPr lang="en-US" sz="2800" b="1" i="1" dirty="0">
              <a:solidFill>
                <a:srgbClr val="0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129936" y="4865422"/>
            <a:ext cx="6898499" cy="1039307"/>
          </a:xfrm>
          <a:custGeom>
            <a:avLst/>
            <a:gdLst>
              <a:gd name="connsiteX0" fmla="*/ 0 w 6898499"/>
              <a:gd name="connsiteY0" fmla="*/ 103931 h 1039307"/>
              <a:gd name="connsiteX1" fmla="*/ 103931 w 6898499"/>
              <a:gd name="connsiteY1" fmla="*/ 0 h 1039307"/>
              <a:gd name="connsiteX2" fmla="*/ 6794568 w 6898499"/>
              <a:gd name="connsiteY2" fmla="*/ 0 h 1039307"/>
              <a:gd name="connsiteX3" fmla="*/ 6898499 w 6898499"/>
              <a:gd name="connsiteY3" fmla="*/ 103931 h 1039307"/>
              <a:gd name="connsiteX4" fmla="*/ 6898499 w 6898499"/>
              <a:gd name="connsiteY4" fmla="*/ 935376 h 1039307"/>
              <a:gd name="connsiteX5" fmla="*/ 6794568 w 6898499"/>
              <a:gd name="connsiteY5" fmla="*/ 1039307 h 1039307"/>
              <a:gd name="connsiteX6" fmla="*/ 103931 w 6898499"/>
              <a:gd name="connsiteY6" fmla="*/ 1039307 h 1039307"/>
              <a:gd name="connsiteX7" fmla="*/ 0 w 6898499"/>
              <a:gd name="connsiteY7" fmla="*/ 935376 h 1039307"/>
              <a:gd name="connsiteX8" fmla="*/ 0 w 6898499"/>
              <a:gd name="connsiteY8" fmla="*/ 103931 h 103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8499" h="1039307">
                <a:moveTo>
                  <a:pt x="0" y="103931"/>
                </a:moveTo>
                <a:cubicBezTo>
                  <a:pt x="0" y="46531"/>
                  <a:pt x="46531" y="0"/>
                  <a:pt x="103931" y="0"/>
                </a:cubicBezTo>
                <a:lnTo>
                  <a:pt x="6794568" y="0"/>
                </a:lnTo>
                <a:cubicBezTo>
                  <a:pt x="6851968" y="0"/>
                  <a:pt x="6898499" y="46531"/>
                  <a:pt x="6898499" y="103931"/>
                </a:cubicBezTo>
                <a:lnTo>
                  <a:pt x="6898499" y="935376"/>
                </a:lnTo>
                <a:cubicBezTo>
                  <a:pt x="6898499" y="992776"/>
                  <a:pt x="6851968" y="1039307"/>
                  <a:pt x="6794568" y="1039307"/>
                </a:cubicBezTo>
                <a:lnTo>
                  <a:pt x="103931" y="1039307"/>
                </a:lnTo>
                <a:cubicBezTo>
                  <a:pt x="46531" y="1039307"/>
                  <a:pt x="0" y="992776"/>
                  <a:pt x="0" y="935376"/>
                </a:cubicBezTo>
                <a:lnTo>
                  <a:pt x="0" y="103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20" tIns="137120" rIns="91440" bIns="13712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i="1" dirty="0">
                <a:solidFill>
                  <a:srgbClr val="953735"/>
                </a:solidFill>
              </a:rPr>
              <a:t>N(t+1) = R*N(t)</a:t>
            </a:r>
          </a:p>
        </p:txBody>
      </p:sp>
      <p:sp>
        <p:nvSpPr>
          <p:cNvPr id="12" name="Freeform 11"/>
          <p:cNvSpPr/>
          <p:nvPr/>
        </p:nvSpPr>
        <p:spPr>
          <a:xfrm>
            <a:off x="4241411" y="2051536"/>
            <a:ext cx="675549" cy="495211"/>
          </a:xfrm>
          <a:custGeom>
            <a:avLst/>
            <a:gdLst>
              <a:gd name="connsiteX0" fmla="*/ 0 w 675549"/>
              <a:gd name="connsiteY0" fmla="*/ 371552 h 675549"/>
              <a:gd name="connsiteX1" fmla="*/ 151999 w 675549"/>
              <a:gd name="connsiteY1" fmla="*/ 371552 h 675549"/>
              <a:gd name="connsiteX2" fmla="*/ 151999 w 675549"/>
              <a:gd name="connsiteY2" fmla="*/ 0 h 675549"/>
              <a:gd name="connsiteX3" fmla="*/ 523550 w 675549"/>
              <a:gd name="connsiteY3" fmla="*/ 0 h 675549"/>
              <a:gd name="connsiteX4" fmla="*/ 523550 w 675549"/>
              <a:gd name="connsiteY4" fmla="*/ 371552 h 675549"/>
              <a:gd name="connsiteX5" fmla="*/ 675549 w 675549"/>
              <a:gd name="connsiteY5" fmla="*/ 371552 h 675549"/>
              <a:gd name="connsiteX6" fmla="*/ 337775 w 675549"/>
              <a:gd name="connsiteY6" fmla="*/ 675549 h 675549"/>
              <a:gd name="connsiteX7" fmla="*/ 0 w 675549"/>
              <a:gd name="connsiteY7" fmla="*/ 371552 h 6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549" h="675549">
                <a:moveTo>
                  <a:pt x="0" y="371552"/>
                </a:moveTo>
                <a:lnTo>
                  <a:pt x="151999" y="371552"/>
                </a:lnTo>
                <a:lnTo>
                  <a:pt x="151999" y="0"/>
                </a:lnTo>
                <a:lnTo>
                  <a:pt x="523550" y="0"/>
                </a:lnTo>
                <a:lnTo>
                  <a:pt x="523550" y="371552"/>
                </a:lnTo>
                <a:lnTo>
                  <a:pt x="675549" y="371552"/>
                </a:lnTo>
                <a:lnTo>
                  <a:pt x="337775" y="675549"/>
                </a:lnTo>
                <a:lnTo>
                  <a:pt x="0" y="371552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099" tIns="38100" rIns="190099" bIns="205298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/>
          </a:p>
        </p:txBody>
      </p:sp>
      <p:sp>
        <p:nvSpPr>
          <p:cNvPr id="17" name="Freeform 16"/>
          <p:cNvSpPr/>
          <p:nvPr/>
        </p:nvSpPr>
        <p:spPr>
          <a:xfrm>
            <a:off x="4241411" y="4520284"/>
            <a:ext cx="675549" cy="495211"/>
          </a:xfrm>
          <a:custGeom>
            <a:avLst/>
            <a:gdLst>
              <a:gd name="connsiteX0" fmla="*/ 0 w 675549"/>
              <a:gd name="connsiteY0" fmla="*/ 371552 h 675549"/>
              <a:gd name="connsiteX1" fmla="*/ 151999 w 675549"/>
              <a:gd name="connsiteY1" fmla="*/ 371552 h 675549"/>
              <a:gd name="connsiteX2" fmla="*/ 151999 w 675549"/>
              <a:gd name="connsiteY2" fmla="*/ 0 h 675549"/>
              <a:gd name="connsiteX3" fmla="*/ 523550 w 675549"/>
              <a:gd name="connsiteY3" fmla="*/ 0 h 675549"/>
              <a:gd name="connsiteX4" fmla="*/ 523550 w 675549"/>
              <a:gd name="connsiteY4" fmla="*/ 371552 h 675549"/>
              <a:gd name="connsiteX5" fmla="*/ 675549 w 675549"/>
              <a:gd name="connsiteY5" fmla="*/ 371552 h 675549"/>
              <a:gd name="connsiteX6" fmla="*/ 337775 w 675549"/>
              <a:gd name="connsiteY6" fmla="*/ 675549 h 675549"/>
              <a:gd name="connsiteX7" fmla="*/ 0 w 675549"/>
              <a:gd name="connsiteY7" fmla="*/ 371552 h 6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549" h="675549">
                <a:moveTo>
                  <a:pt x="0" y="371552"/>
                </a:moveTo>
                <a:lnTo>
                  <a:pt x="151999" y="371552"/>
                </a:lnTo>
                <a:lnTo>
                  <a:pt x="151999" y="0"/>
                </a:lnTo>
                <a:lnTo>
                  <a:pt x="523550" y="0"/>
                </a:lnTo>
                <a:lnTo>
                  <a:pt x="523550" y="371552"/>
                </a:lnTo>
                <a:lnTo>
                  <a:pt x="675549" y="371552"/>
                </a:lnTo>
                <a:lnTo>
                  <a:pt x="337775" y="675549"/>
                </a:lnTo>
                <a:lnTo>
                  <a:pt x="0" y="371552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099" tIns="38100" rIns="190099" bIns="205298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/>
          </a:p>
        </p:txBody>
      </p:sp>
      <p:sp>
        <p:nvSpPr>
          <p:cNvPr id="18" name="Freeform 17"/>
          <p:cNvSpPr/>
          <p:nvPr/>
        </p:nvSpPr>
        <p:spPr>
          <a:xfrm>
            <a:off x="4241411" y="3285910"/>
            <a:ext cx="675549" cy="495211"/>
          </a:xfrm>
          <a:custGeom>
            <a:avLst/>
            <a:gdLst>
              <a:gd name="connsiteX0" fmla="*/ 0 w 675549"/>
              <a:gd name="connsiteY0" fmla="*/ 371552 h 675549"/>
              <a:gd name="connsiteX1" fmla="*/ 151999 w 675549"/>
              <a:gd name="connsiteY1" fmla="*/ 371552 h 675549"/>
              <a:gd name="connsiteX2" fmla="*/ 151999 w 675549"/>
              <a:gd name="connsiteY2" fmla="*/ 0 h 675549"/>
              <a:gd name="connsiteX3" fmla="*/ 523550 w 675549"/>
              <a:gd name="connsiteY3" fmla="*/ 0 h 675549"/>
              <a:gd name="connsiteX4" fmla="*/ 523550 w 675549"/>
              <a:gd name="connsiteY4" fmla="*/ 371552 h 675549"/>
              <a:gd name="connsiteX5" fmla="*/ 675549 w 675549"/>
              <a:gd name="connsiteY5" fmla="*/ 371552 h 675549"/>
              <a:gd name="connsiteX6" fmla="*/ 337775 w 675549"/>
              <a:gd name="connsiteY6" fmla="*/ 675549 h 675549"/>
              <a:gd name="connsiteX7" fmla="*/ 0 w 675549"/>
              <a:gd name="connsiteY7" fmla="*/ 371552 h 6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549" h="675549">
                <a:moveTo>
                  <a:pt x="0" y="371552"/>
                </a:moveTo>
                <a:lnTo>
                  <a:pt x="151999" y="371552"/>
                </a:lnTo>
                <a:lnTo>
                  <a:pt x="151999" y="0"/>
                </a:lnTo>
                <a:lnTo>
                  <a:pt x="523550" y="0"/>
                </a:lnTo>
                <a:lnTo>
                  <a:pt x="523550" y="371552"/>
                </a:lnTo>
                <a:lnTo>
                  <a:pt x="675549" y="371552"/>
                </a:lnTo>
                <a:lnTo>
                  <a:pt x="337775" y="675549"/>
                </a:lnTo>
                <a:lnTo>
                  <a:pt x="0" y="371552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099" tIns="38100" rIns="190099" bIns="205298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/>
          </a:p>
        </p:txBody>
      </p:sp>
    </p:spTree>
    <p:extLst>
      <p:ext uri="{BB962C8B-B14F-4D97-AF65-F5344CB8AC3E}">
        <p14:creationId xmlns:p14="http://schemas.microsoft.com/office/powerpoint/2010/main" val="347962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14" grpId="0" animBg="1"/>
      <p:bldP spid="15" grpId="0" animBg="1"/>
      <p:bldP spid="12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127344" y="4967168"/>
            <a:ext cx="3513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N(t=2) = R*{R*N(t=0)}</a:t>
            </a:r>
            <a:endParaRPr lang="en-US" sz="2800" b="1" i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Multiple time steps – geometric growth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This recursive relationship yields the following general relationship: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N(t) = </a:t>
            </a:r>
            <a:r>
              <a:rPr lang="en-US" sz="2800" b="1" i="1" dirty="0" err="1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2800" b="1" i="1" baseline="30000" dirty="0" err="1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N(0)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61749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N(t=0)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336452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N(t=1)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11155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N(t=2)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885858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N(t=3)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660561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N(t=4)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1201024" y="2457421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3010008" y="2485569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4818992" y="2451462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6627977" y="2451462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3657" y="2024440"/>
            <a:ext cx="4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51827" y="2024440"/>
            <a:ext cx="4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39997" y="2024440"/>
            <a:ext cx="4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28168" y="2024440"/>
            <a:ext cx="4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128981" y="4417833"/>
            <a:ext cx="288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N(t=1) = R*N(t=0)</a:t>
            </a:r>
            <a:endParaRPr lang="en-US" sz="28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196680" y="52047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28981" y="4968039"/>
            <a:ext cx="288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N(t=2) = R*N(t=1)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533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29" grpId="0"/>
      <p:bldP spid="32" grpId="0"/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Multiple time steps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86425"/>
            <a:ext cx="824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Plot of geometric growth: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N(t) = </a:t>
            </a:r>
            <a:r>
              <a:rPr lang="en-US" sz="2800" b="1" i="1" dirty="0" err="1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2800" b="1" i="1" baseline="30000" dirty="0" err="1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N(0)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88294"/>
              </p:ext>
            </p:extLst>
          </p:nvPr>
        </p:nvGraphicFramePr>
        <p:xfrm>
          <a:off x="2285995" y="1035774"/>
          <a:ext cx="6038337" cy="4403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9936" y="3727549"/>
            <a:ext cx="13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N(0) = 1000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941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Exponential growth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73005"/>
            <a:ext cx="8242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Why go over this?</a:t>
            </a:r>
          </a:p>
          <a:p>
            <a:pPr lvl="1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Exponential growth is a basic demographic model, and usually a good place to start!</a:t>
            </a:r>
          </a:p>
        </p:txBody>
      </p:sp>
      <p:sp>
        <p:nvSpPr>
          <p:cNvPr id="10" name="Freeform 9"/>
          <p:cNvSpPr/>
          <p:nvPr/>
        </p:nvSpPr>
        <p:spPr>
          <a:xfrm>
            <a:off x="309172" y="1162302"/>
            <a:ext cx="6898499" cy="948354"/>
          </a:xfrm>
          <a:custGeom>
            <a:avLst/>
            <a:gdLst>
              <a:gd name="connsiteX0" fmla="*/ 0 w 6898499"/>
              <a:gd name="connsiteY0" fmla="*/ 94835 h 948354"/>
              <a:gd name="connsiteX1" fmla="*/ 94835 w 6898499"/>
              <a:gd name="connsiteY1" fmla="*/ 0 h 948354"/>
              <a:gd name="connsiteX2" fmla="*/ 6803664 w 6898499"/>
              <a:gd name="connsiteY2" fmla="*/ 0 h 948354"/>
              <a:gd name="connsiteX3" fmla="*/ 6898499 w 6898499"/>
              <a:gd name="connsiteY3" fmla="*/ 94835 h 948354"/>
              <a:gd name="connsiteX4" fmla="*/ 6898499 w 6898499"/>
              <a:gd name="connsiteY4" fmla="*/ 853519 h 948354"/>
              <a:gd name="connsiteX5" fmla="*/ 6803664 w 6898499"/>
              <a:gd name="connsiteY5" fmla="*/ 948354 h 948354"/>
              <a:gd name="connsiteX6" fmla="*/ 94835 w 6898499"/>
              <a:gd name="connsiteY6" fmla="*/ 948354 h 948354"/>
              <a:gd name="connsiteX7" fmla="*/ 0 w 6898499"/>
              <a:gd name="connsiteY7" fmla="*/ 853519 h 948354"/>
              <a:gd name="connsiteX8" fmla="*/ 0 w 6898499"/>
              <a:gd name="connsiteY8" fmla="*/ 94835 h 94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8499" h="948354">
                <a:moveTo>
                  <a:pt x="0" y="94835"/>
                </a:moveTo>
                <a:cubicBezTo>
                  <a:pt x="0" y="42459"/>
                  <a:pt x="42459" y="0"/>
                  <a:pt x="94835" y="0"/>
                </a:cubicBezTo>
                <a:lnTo>
                  <a:pt x="6803664" y="0"/>
                </a:lnTo>
                <a:cubicBezTo>
                  <a:pt x="6856040" y="0"/>
                  <a:pt x="6898499" y="42459"/>
                  <a:pt x="6898499" y="94835"/>
                </a:cubicBezTo>
                <a:lnTo>
                  <a:pt x="6898499" y="853519"/>
                </a:lnTo>
                <a:cubicBezTo>
                  <a:pt x="6898499" y="905895"/>
                  <a:pt x="6856040" y="948354"/>
                  <a:pt x="6803664" y="948354"/>
                </a:cubicBezTo>
                <a:lnTo>
                  <a:pt x="94835" y="948354"/>
                </a:lnTo>
                <a:cubicBezTo>
                  <a:pt x="42459" y="948354"/>
                  <a:pt x="0" y="905895"/>
                  <a:pt x="0" y="853519"/>
                </a:cubicBezTo>
                <a:lnTo>
                  <a:pt x="0" y="9483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56" tIns="134456" rIns="1182388" bIns="134456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1" kern="1200" dirty="0" smtClean="0">
                <a:solidFill>
                  <a:srgbClr val="000000"/>
                </a:solidFill>
              </a:rPr>
              <a:t>N(t+1) = N(t) + B - D</a:t>
            </a:r>
            <a:endParaRPr lang="en-US" sz="2800" b="1" i="1" kern="1200" dirty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86921" y="2283084"/>
            <a:ext cx="6898499" cy="948354"/>
          </a:xfrm>
          <a:custGeom>
            <a:avLst/>
            <a:gdLst>
              <a:gd name="connsiteX0" fmla="*/ 0 w 6898499"/>
              <a:gd name="connsiteY0" fmla="*/ 94835 h 948354"/>
              <a:gd name="connsiteX1" fmla="*/ 94835 w 6898499"/>
              <a:gd name="connsiteY1" fmla="*/ 0 h 948354"/>
              <a:gd name="connsiteX2" fmla="*/ 6803664 w 6898499"/>
              <a:gd name="connsiteY2" fmla="*/ 0 h 948354"/>
              <a:gd name="connsiteX3" fmla="*/ 6898499 w 6898499"/>
              <a:gd name="connsiteY3" fmla="*/ 94835 h 948354"/>
              <a:gd name="connsiteX4" fmla="*/ 6898499 w 6898499"/>
              <a:gd name="connsiteY4" fmla="*/ 853519 h 948354"/>
              <a:gd name="connsiteX5" fmla="*/ 6803664 w 6898499"/>
              <a:gd name="connsiteY5" fmla="*/ 948354 h 948354"/>
              <a:gd name="connsiteX6" fmla="*/ 94835 w 6898499"/>
              <a:gd name="connsiteY6" fmla="*/ 948354 h 948354"/>
              <a:gd name="connsiteX7" fmla="*/ 0 w 6898499"/>
              <a:gd name="connsiteY7" fmla="*/ 853519 h 948354"/>
              <a:gd name="connsiteX8" fmla="*/ 0 w 6898499"/>
              <a:gd name="connsiteY8" fmla="*/ 94835 h 94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8499" h="948354">
                <a:moveTo>
                  <a:pt x="0" y="94835"/>
                </a:moveTo>
                <a:cubicBezTo>
                  <a:pt x="0" y="42459"/>
                  <a:pt x="42459" y="0"/>
                  <a:pt x="94835" y="0"/>
                </a:cubicBezTo>
                <a:lnTo>
                  <a:pt x="6803664" y="0"/>
                </a:lnTo>
                <a:cubicBezTo>
                  <a:pt x="6856040" y="0"/>
                  <a:pt x="6898499" y="42459"/>
                  <a:pt x="6898499" y="94835"/>
                </a:cubicBezTo>
                <a:lnTo>
                  <a:pt x="6898499" y="853519"/>
                </a:lnTo>
                <a:cubicBezTo>
                  <a:pt x="6898499" y="905895"/>
                  <a:pt x="6856040" y="948354"/>
                  <a:pt x="6803664" y="948354"/>
                </a:cubicBezTo>
                <a:lnTo>
                  <a:pt x="94835" y="948354"/>
                </a:lnTo>
                <a:cubicBezTo>
                  <a:pt x="42459" y="948354"/>
                  <a:pt x="0" y="905895"/>
                  <a:pt x="0" y="853519"/>
                </a:cubicBezTo>
                <a:lnTo>
                  <a:pt x="0" y="9483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56" tIns="134456" rIns="1328636" bIns="134456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1" kern="1200" dirty="0" smtClean="0">
                <a:solidFill>
                  <a:srgbClr val="000000"/>
                </a:solidFill>
              </a:rPr>
              <a:t>ΔN = N(t+1) - N(t) = b*N – d*N</a:t>
            </a:r>
            <a:endParaRPr lang="en-US" sz="2800" b="1" i="1" kern="1200" dirty="0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456047" y="3403867"/>
            <a:ext cx="6898499" cy="948354"/>
          </a:xfrm>
          <a:custGeom>
            <a:avLst/>
            <a:gdLst>
              <a:gd name="connsiteX0" fmla="*/ 0 w 6898499"/>
              <a:gd name="connsiteY0" fmla="*/ 94835 h 948354"/>
              <a:gd name="connsiteX1" fmla="*/ 94835 w 6898499"/>
              <a:gd name="connsiteY1" fmla="*/ 0 h 948354"/>
              <a:gd name="connsiteX2" fmla="*/ 6803664 w 6898499"/>
              <a:gd name="connsiteY2" fmla="*/ 0 h 948354"/>
              <a:gd name="connsiteX3" fmla="*/ 6898499 w 6898499"/>
              <a:gd name="connsiteY3" fmla="*/ 94835 h 948354"/>
              <a:gd name="connsiteX4" fmla="*/ 6898499 w 6898499"/>
              <a:gd name="connsiteY4" fmla="*/ 853519 h 948354"/>
              <a:gd name="connsiteX5" fmla="*/ 6803664 w 6898499"/>
              <a:gd name="connsiteY5" fmla="*/ 948354 h 948354"/>
              <a:gd name="connsiteX6" fmla="*/ 94835 w 6898499"/>
              <a:gd name="connsiteY6" fmla="*/ 948354 h 948354"/>
              <a:gd name="connsiteX7" fmla="*/ 0 w 6898499"/>
              <a:gd name="connsiteY7" fmla="*/ 853519 h 948354"/>
              <a:gd name="connsiteX8" fmla="*/ 0 w 6898499"/>
              <a:gd name="connsiteY8" fmla="*/ 94835 h 94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8499" h="948354">
                <a:moveTo>
                  <a:pt x="0" y="94835"/>
                </a:moveTo>
                <a:cubicBezTo>
                  <a:pt x="0" y="42459"/>
                  <a:pt x="42459" y="0"/>
                  <a:pt x="94835" y="0"/>
                </a:cubicBezTo>
                <a:lnTo>
                  <a:pt x="6803664" y="0"/>
                </a:lnTo>
                <a:cubicBezTo>
                  <a:pt x="6856040" y="0"/>
                  <a:pt x="6898499" y="42459"/>
                  <a:pt x="6898499" y="94835"/>
                </a:cubicBezTo>
                <a:lnTo>
                  <a:pt x="6898499" y="853519"/>
                </a:lnTo>
                <a:cubicBezTo>
                  <a:pt x="6898499" y="905895"/>
                  <a:pt x="6856040" y="948354"/>
                  <a:pt x="6803664" y="948354"/>
                </a:cubicBezTo>
                <a:lnTo>
                  <a:pt x="94835" y="948354"/>
                </a:lnTo>
                <a:cubicBezTo>
                  <a:pt x="42459" y="948354"/>
                  <a:pt x="0" y="905895"/>
                  <a:pt x="0" y="853519"/>
                </a:cubicBezTo>
                <a:lnTo>
                  <a:pt x="0" y="9483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56" tIns="134456" rIns="1320013" bIns="134456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1" kern="1200" dirty="0" err="1" smtClean="0">
                <a:solidFill>
                  <a:srgbClr val="000000"/>
                </a:solidFill>
              </a:rPr>
              <a:t>dN</a:t>
            </a:r>
            <a:r>
              <a:rPr lang="en-US" sz="2800" b="1" i="1" kern="1200" dirty="0" smtClean="0">
                <a:solidFill>
                  <a:srgbClr val="000000"/>
                </a:solidFill>
              </a:rPr>
              <a:t>/</a:t>
            </a:r>
            <a:r>
              <a:rPr lang="en-US" sz="2800" b="1" i="1" kern="1200" dirty="0" err="1" smtClean="0">
                <a:solidFill>
                  <a:srgbClr val="000000"/>
                </a:solidFill>
              </a:rPr>
              <a:t>dt</a:t>
            </a:r>
            <a:r>
              <a:rPr lang="en-US" sz="2800" b="1" i="1" kern="1200" dirty="0" smtClean="0">
                <a:solidFill>
                  <a:srgbClr val="000000"/>
                </a:solidFill>
              </a:rPr>
              <a:t> = (b – d)*N = r*N</a:t>
            </a:r>
            <a:endParaRPr lang="en-US" sz="2800" b="1" i="1" kern="1200" dirty="0">
              <a:solidFill>
                <a:srgbClr val="00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033796" y="4524650"/>
            <a:ext cx="6898499" cy="948354"/>
          </a:xfrm>
          <a:custGeom>
            <a:avLst/>
            <a:gdLst>
              <a:gd name="connsiteX0" fmla="*/ 0 w 6898499"/>
              <a:gd name="connsiteY0" fmla="*/ 94835 h 948354"/>
              <a:gd name="connsiteX1" fmla="*/ 94835 w 6898499"/>
              <a:gd name="connsiteY1" fmla="*/ 0 h 948354"/>
              <a:gd name="connsiteX2" fmla="*/ 6803664 w 6898499"/>
              <a:gd name="connsiteY2" fmla="*/ 0 h 948354"/>
              <a:gd name="connsiteX3" fmla="*/ 6898499 w 6898499"/>
              <a:gd name="connsiteY3" fmla="*/ 94835 h 948354"/>
              <a:gd name="connsiteX4" fmla="*/ 6898499 w 6898499"/>
              <a:gd name="connsiteY4" fmla="*/ 853519 h 948354"/>
              <a:gd name="connsiteX5" fmla="*/ 6803664 w 6898499"/>
              <a:gd name="connsiteY5" fmla="*/ 948354 h 948354"/>
              <a:gd name="connsiteX6" fmla="*/ 94835 w 6898499"/>
              <a:gd name="connsiteY6" fmla="*/ 948354 h 948354"/>
              <a:gd name="connsiteX7" fmla="*/ 0 w 6898499"/>
              <a:gd name="connsiteY7" fmla="*/ 853519 h 948354"/>
              <a:gd name="connsiteX8" fmla="*/ 0 w 6898499"/>
              <a:gd name="connsiteY8" fmla="*/ 94835 h 94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8499" h="948354">
                <a:moveTo>
                  <a:pt x="0" y="94835"/>
                </a:moveTo>
                <a:cubicBezTo>
                  <a:pt x="0" y="42459"/>
                  <a:pt x="42459" y="0"/>
                  <a:pt x="94835" y="0"/>
                </a:cubicBezTo>
                <a:lnTo>
                  <a:pt x="6803664" y="0"/>
                </a:lnTo>
                <a:cubicBezTo>
                  <a:pt x="6856040" y="0"/>
                  <a:pt x="6898499" y="42459"/>
                  <a:pt x="6898499" y="94835"/>
                </a:cubicBezTo>
                <a:lnTo>
                  <a:pt x="6898499" y="853519"/>
                </a:lnTo>
                <a:cubicBezTo>
                  <a:pt x="6898499" y="905895"/>
                  <a:pt x="6856040" y="948354"/>
                  <a:pt x="6803664" y="948354"/>
                </a:cubicBezTo>
                <a:lnTo>
                  <a:pt x="94835" y="948354"/>
                </a:lnTo>
                <a:cubicBezTo>
                  <a:pt x="42459" y="948354"/>
                  <a:pt x="0" y="905895"/>
                  <a:pt x="0" y="853519"/>
                </a:cubicBezTo>
                <a:lnTo>
                  <a:pt x="0" y="9483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56" tIns="134456" rIns="1328636" bIns="134456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1" kern="1200" dirty="0" smtClean="0">
                <a:solidFill>
                  <a:srgbClr val="000000"/>
                </a:solidFill>
              </a:rPr>
              <a:t>N(t) = N(0)*</a:t>
            </a:r>
            <a:r>
              <a:rPr lang="en-US" sz="2800" b="1" i="1" kern="1200" dirty="0" err="1" smtClean="0">
                <a:solidFill>
                  <a:srgbClr val="000000"/>
                </a:solidFill>
              </a:rPr>
              <a:t>e</a:t>
            </a:r>
            <a:r>
              <a:rPr lang="en-US" sz="2800" b="1" i="1" kern="1200" baseline="30000" dirty="0" err="1" smtClean="0">
                <a:solidFill>
                  <a:srgbClr val="000000"/>
                </a:solidFill>
              </a:rPr>
              <a:t>rt</a:t>
            </a:r>
            <a:endParaRPr lang="en-US" sz="2800" b="1" i="1" kern="1200" dirty="0">
              <a:solidFill>
                <a:srgbClr val="00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591240" y="1888655"/>
            <a:ext cx="616430" cy="616430"/>
          </a:xfrm>
          <a:custGeom>
            <a:avLst/>
            <a:gdLst>
              <a:gd name="connsiteX0" fmla="*/ 0 w 616430"/>
              <a:gd name="connsiteY0" fmla="*/ 339037 h 616430"/>
              <a:gd name="connsiteX1" fmla="*/ 138697 w 616430"/>
              <a:gd name="connsiteY1" fmla="*/ 339037 h 616430"/>
              <a:gd name="connsiteX2" fmla="*/ 138697 w 616430"/>
              <a:gd name="connsiteY2" fmla="*/ 0 h 616430"/>
              <a:gd name="connsiteX3" fmla="*/ 477733 w 616430"/>
              <a:gd name="connsiteY3" fmla="*/ 0 h 616430"/>
              <a:gd name="connsiteX4" fmla="*/ 477733 w 616430"/>
              <a:gd name="connsiteY4" fmla="*/ 339037 h 616430"/>
              <a:gd name="connsiteX5" fmla="*/ 616430 w 616430"/>
              <a:gd name="connsiteY5" fmla="*/ 339037 h 616430"/>
              <a:gd name="connsiteX6" fmla="*/ 308215 w 616430"/>
              <a:gd name="connsiteY6" fmla="*/ 616430 h 616430"/>
              <a:gd name="connsiteX7" fmla="*/ 0 w 616430"/>
              <a:gd name="connsiteY7" fmla="*/ 339037 h 61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430" h="616430">
                <a:moveTo>
                  <a:pt x="0" y="339037"/>
                </a:moveTo>
                <a:lnTo>
                  <a:pt x="138697" y="339037"/>
                </a:lnTo>
                <a:lnTo>
                  <a:pt x="138697" y="0"/>
                </a:lnTo>
                <a:lnTo>
                  <a:pt x="477733" y="0"/>
                </a:lnTo>
                <a:lnTo>
                  <a:pt x="477733" y="339037"/>
                </a:lnTo>
                <a:lnTo>
                  <a:pt x="616430" y="339037"/>
                </a:lnTo>
                <a:lnTo>
                  <a:pt x="308215" y="616430"/>
                </a:lnTo>
                <a:lnTo>
                  <a:pt x="0" y="33903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257" tIns="35560" rIns="174257" bIns="18812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5" name="Freeform 14"/>
          <p:cNvSpPr/>
          <p:nvPr/>
        </p:nvSpPr>
        <p:spPr>
          <a:xfrm>
            <a:off x="7168989" y="3009438"/>
            <a:ext cx="616430" cy="616430"/>
          </a:xfrm>
          <a:custGeom>
            <a:avLst/>
            <a:gdLst>
              <a:gd name="connsiteX0" fmla="*/ 0 w 616430"/>
              <a:gd name="connsiteY0" fmla="*/ 339037 h 616430"/>
              <a:gd name="connsiteX1" fmla="*/ 138697 w 616430"/>
              <a:gd name="connsiteY1" fmla="*/ 339037 h 616430"/>
              <a:gd name="connsiteX2" fmla="*/ 138697 w 616430"/>
              <a:gd name="connsiteY2" fmla="*/ 0 h 616430"/>
              <a:gd name="connsiteX3" fmla="*/ 477733 w 616430"/>
              <a:gd name="connsiteY3" fmla="*/ 0 h 616430"/>
              <a:gd name="connsiteX4" fmla="*/ 477733 w 616430"/>
              <a:gd name="connsiteY4" fmla="*/ 339037 h 616430"/>
              <a:gd name="connsiteX5" fmla="*/ 616430 w 616430"/>
              <a:gd name="connsiteY5" fmla="*/ 339037 h 616430"/>
              <a:gd name="connsiteX6" fmla="*/ 308215 w 616430"/>
              <a:gd name="connsiteY6" fmla="*/ 616430 h 616430"/>
              <a:gd name="connsiteX7" fmla="*/ 0 w 616430"/>
              <a:gd name="connsiteY7" fmla="*/ 339037 h 61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430" h="616430">
                <a:moveTo>
                  <a:pt x="0" y="339037"/>
                </a:moveTo>
                <a:lnTo>
                  <a:pt x="138697" y="339037"/>
                </a:lnTo>
                <a:lnTo>
                  <a:pt x="138697" y="0"/>
                </a:lnTo>
                <a:lnTo>
                  <a:pt x="477733" y="0"/>
                </a:lnTo>
                <a:lnTo>
                  <a:pt x="477733" y="339037"/>
                </a:lnTo>
                <a:lnTo>
                  <a:pt x="616430" y="339037"/>
                </a:lnTo>
                <a:lnTo>
                  <a:pt x="308215" y="616430"/>
                </a:lnTo>
                <a:lnTo>
                  <a:pt x="0" y="33903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257" tIns="35560" rIns="174257" bIns="18812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6" name="Freeform 15"/>
          <p:cNvSpPr/>
          <p:nvPr/>
        </p:nvSpPr>
        <p:spPr>
          <a:xfrm>
            <a:off x="7738116" y="4130221"/>
            <a:ext cx="616430" cy="616430"/>
          </a:xfrm>
          <a:custGeom>
            <a:avLst/>
            <a:gdLst>
              <a:gd name="connsiteX0" fmla="*/ 0 w 616430"/>
              <a:gd name="connsiteY0" fmla="*/ 339037 h 616430"/>
              <a:gd name="connsiteX1" fmla="*/ 138697 w 616430"/>
              <a:gd name="connsiteY1" fmla="*/ 339037 h 616430"/>
              <a:gd name="connsiteX2" fmla="*/ 138697 w 616430"/>
              <a:gd name="connsiteY2" fmla="*/ 0 h 616430"/>
              <a:gd name="connsiteX3" fmla="*/ 477733 w 616430"/>
              <a:gd name="connsiteY3" fmla="*/ 0 h 616430"/>
              <a:gd name="connsiteX4" fmla="*/ 477733 w 616430"/>
              <a:gd name="connsiteY4" fmla="*/ 339037 h 616430"/>
              <a:gd name="connsiteX5" fmla="*/ 616430 w 616430"/>
              <a:gd name="connsiteY5" fmla="*/ 339037 h 616430"/>
              <a:gd name="connsiteX6" fmla="*/ 308215 w 616430"/>
              <a:gd name="connsiteY6" fmla="*/ 616430 h 616430"/>
              <a:gd name="connsiteX7" fmla="*/ 0 w 616430"/>
              <a:gd name="connsiteY7" fmla="*/ 339037 h 61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430" h="616430">
                <a:moveTo>
                  <a:pt x="0" y="339037"/>
                </a:moveTo>
                <a:lnTo>
                  <a:pt x="138697" y="339037"/>
                </a:lnTo>
                <a:lnTo>
                  <a:pt x="138697" y="0"/>
                </a:lnTo>
                <a:lnTo>
                  <a:pt x="477733" y="0"/>
                </a:lnTo>
                <a:lnTo>
                  <a:pt x="477733" y="339037"/>
                </a:lnTo>
                <a:lnTo>
                  <a:pt x="616430" y="339037"/>
                </a:lnTo>
                <a:lnTo>
                  <a:pt x="308215" y="616430"/>
                </a:lnTo>
                <a:lnTo>
                  <a:pt x="0" y="33903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257" tIns="35560" rIns="174257" bIns="18812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25" name="TextBox 24"/>
          <p:cNvSpPr txBox="1"/>
          <p:nvPr/>
        </p:nvSpPr>
        <p:spPr>
          <a:xfrm>
            <a:off x="138049" y="3039739"/>
            <a:ext cx="1214828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 ΔN be </a:t>
            </a:r>
            <a:r>
              <a:rPr lang="en-US" sz="2000" i="1" dirty="0" smtClean="0"/>
              <a:t>very</a:t>
            </a:r>
            <a:r>
              <a:rPr lang="en-US" sz="2000" dirty="0" smtClean="0"/>
              <a:t> small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88635" y="4178066"/>
            <a:ext cx="1449511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Solve the differential equation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594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59429" y="1220084"/>
            <a:ext cx="2802388" cy="280256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6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2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Population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Ecology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82183" y="1220084"/>
            <a:ext cx="2802388" cy="280256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Organismal Ecology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70806" y="3083860"/>
            <a:ext cx="2802388" cy="2802565"/>
          </a:xfrm>
          <a:prstGeom prst="ellipse">
            <a:avLst/>
          </a:prstGeom>
          <a:solidFill>
            <a:schemeClr val="accent3">
              <a:lumMod val="75000"/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Applied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Ecology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985" y="2830177"/>
            <a:ext cx="1580030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Demographic </a:t>
            </a:r>
          </a:p>
          <a:p>
            <a:pPr algn="ctr"/>
            <a:r>
              <a:rPr lang="en-US" sz="2000" dirty="0" smtClean="0"/>
              <a:t>Modeling</a:t>
            </a:r>
            <a:endParaRPr lang="en-US" sz="2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94362516"/>
              </p:ext>
            </p:extLst>
          </p:nvPr>
        </p:nvGraphicFramePr>
        <p:xfrm>
          <a:off x="-239889" y="659657"/>
          <a:ext cx="2678144" cy="434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emographic modeling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Integration of ecological knowledge and a little math to answer questions in applied ecology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47878070"/>
              </p:ext>
            </p:extLst>
          </p:nvPr>
        </p:nvGraphicFramePr>
        <p:xfrm>
          <a:off x="6790409" y="812057"/>
          <a:ext cx="2678144" cy="434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4201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8" grpId="0" animBg="1"/>
      <p:bldGraphic spid="3" grpId="0">
        <p:bldAsOne/>
      </p:bldGraphic>
      <p:bldGraphic spid="3" grpId="1">
        <p:bldAsOne/>
      </p:bldGraphic>
      <p:bldP spid="15" grpId="0"/>
      <p:bldGraphic spid="11" grpId="0">
        <p:bldAsOne/>
      </p:bldGraphic>
      <p:bldGraphic spid="11" grpId="1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Estimating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86425"/>
            <a:ext cx="824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Thus, we focus on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(and not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293" y="2872631"/>
            <a:ext cx="2926080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Assume discrete annual growth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329733" y="897373"/>
            <a:ext cx="292608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Often our data is in annual time steps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29733" y="2050065"/>
            <a:ext cx="2926080" cy="1200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Many organisms have a discrete mating or growing season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29733" y="3572088"/>
            <a:ext cx="292608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Many organisms have a discrete reproduction period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67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4" grpId="0" animBg="1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Estimating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61749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N(t=0)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336452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N(t=1)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11155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N(t=2)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885858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N(t=3)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660561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N(t=4)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1201024" y="2454405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3010008" y="2454405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4818992" y="2454405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6627977" y="2454405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3657" y="2024440"/>
            <a:ext cx="4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51827" y="2024440"/>
            <a:ext cx="4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39997" y="2024440"/>
            <a:ext cx="4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28168" y="2024440"/>
            <a:ext cx="4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R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883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Estimating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61749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1000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336452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1035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11155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1050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885858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1113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660561" y="3078938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1150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1201024" y="2454405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3010008" y="2454405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4818992" y="2454405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6627977" y="2454405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3657" y="2024440"/>
            <a:ext cx="40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?</a:t>
            </a:r>
            <a:endParaRPr lang="en-US" sz="2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51827" y="2024440"/>
            <a:ext cx="40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?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4663" y="2024440"/>
            <a:ext cx="40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?</a:t>
            </a:r>
            <a:endParaRPr lang="en-US" sz="24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28168" y="2024440"/>
            <a:ext cx="40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?</a:t>
            </a:r>
            <a:endParaRPr lang="en-US" sz="2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438143" y="4769555"/>
            <a:ext cx="4267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53735"/>
                </a:solidFill>
              </a:rPr>
              <a:t>Five seasons of census data</a:t>
            </a:r>
            <a:endParaRPr lang="en-US" sz="2800" b="1" dirty="0">
              <a:solidFill>
                <a:srgbClr val="95373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710" y="4133334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2001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02863" y="4119223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2002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87016" y="4119223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2003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6071169" y="4119223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2004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5322" y="4133334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2005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17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Estimating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90114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1000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464817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1035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39520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1050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14223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1113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788926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1150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1329389" y="3811407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3138373" y="3811407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4947357" y="3811407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6756342" y="3811407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2277" y="3346799"/>
            <a:ext cx="155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1035/1000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9054" y="3355655"/>
            <a:ext cx="135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1.014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9322" y="3355655"/>
            <a:ext cx="135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1.060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09589" y="3355655"/>
            <a:ext cx="135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1.033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47075" y="5490336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2001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1228" y="5476225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2002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15381" y="5476225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2003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6199534" y="5476225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2004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7983687" y="5490336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2005</a:t>
            </a:r>
            <a:endParaRPr lang="en-US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946204" y="926650"/>
            <a:ext cx="252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N(t+1) = R*N(t)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6511" y="1875879"/>
            <a:ext cx="266459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R = N(t+1) / N(t)</a:t>
            </a:r>
          </a:p>
        </p:txBody>
      </p:sp>
      <p:sp>
        <p:nvSpPr>
          <p:cNvPr id="3" name="Down Arrow 2"/>
          <p:cNvSpPr/>
          <p:nvPr/>
        </p:nvSpPr>
        <p:spPr>
          <a:xfrm>
            <a:off x="1966494" y="1449870"/>
            <a:ext cx="484632" cy="4260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39456" y="3355655"/>
            <a:ext cx="1345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 = 1.035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27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4" grpId="0" animBg="1"/>
      <p:bldP spid="3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Estimating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Because discrete-time population growth is a multiplicative process, use </a:t>
            </a:r>
            <a:r>
              <a:rPr lang="en-US" sz="2800" i="1" dirty="0" smtClean="0">
                <a:solidFill>
                  <a:srgbClr val="953735"/>
                </a:solidFill>
              </a:rPr>
              <a:t>Geometric Mean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36704"/>
              </p:ext>
            </p:extLst>
          </p:nvPr>
        </p:nvGraphicFramePr>
        <p:xfrm>
          <a:off x="1524000" y="1820332"/>
          <a:ext cx="6096000" cy="2773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Estimate for 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2001 - 2002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1.035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2002 - 2003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1.014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2003 -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2004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1.060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2004</a:t>
                      </a:r>
                      <a:r>
                        <a:rPr lang="en-US" sz="2000" baseline="0" dirty="0" smtClean="0"/>
                        <a:t> - </a:t>
                      </a:r>
                      <a:r>
                        <a:rPr lang="en-US" sz="2000" dirty="0" smtClean="0"/>
                        <a:t>2005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1.033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rgbClr val="953735"/>
                          </a:solidFill>
                        </a:rPr>
                        <a:t>Geometric</a:t>
                      </a:r>
                      <a:r>
                        <a:rPr lang="en-US" sz="2000" i="0" baseline="0" dirty="0" smtClean="0"/>
                        <a:t> </a:t>
                      </a:r>
                      <a:r>
                        <a:rPr lang="en-US" sz="2000" i="0" dirty="0" smtClean="0"/>
                        <a:t>Average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1.036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Standard Deviation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Estimating </a:t>
            </a:r>
            <a:r>
              <a:rPr lang="en-US" sz="3600" i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90114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1000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464817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1035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39520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1050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14223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1113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788926" y="4435940"/>
            <a:ext cx="1267645" cy="760587"/>
          </a:xfrm>
          <a:custGeom>
            <a:avLst/>
            <a:gdLst>
              <a:gd name="connsiteX0" fmla="*/ 0 w 1267645"/>
              <a:gd name="connsiteY0" fmla="*/ 76059 h 760587"/>
              <a:gd name="connsiteX1" fmla="*/ 76059 w 1267645"/>
              <a:gd name="connsiteY1" fmla="*/ 0 h 760587"/>
              <a:gd name="connsiteX2" fmla="*/ 1191586 w 1267645"/>
              <a:gd name="connsiteY2" fmla="*/ 0 h 760587"/>
              <a:gd name="connsiteX3" fmla="*/ 1267645 w 1267645"/>
              <a:gd name="connsiteY3" fmla="*/ 76059 h 760587"/>
              <a:gd name="connsiteX4" fmla="*/ 1267645 w 1267645"/>
              <a:gd name="connsiteY4" fmla="*/ 684528 h 760587"/>
              <a:gd name="connsiteX5" fmla="*/ 1191586 w 1267645"/>
              <a:gd name="connsiteY5" fmla="*/ 760587 h 760587"/>
              <a:gd name="connsiteX6" fmla="*/ 76059 w 1267645"/>
              <a:gd name="connsiteY6" fmla="*/ 760587 h 760587"/>
              <a:gd name="connsiteX7" fmla="*/ 0 w 1267645"/>
              <a:gd name="connsiteY7" fmla="*/ 684528 h 760587"/>
              <a:gd name="connsiteX8" fmla="*/ 0 w 1267645"/>
              <a:gd name="connsiteY8" fmla="*/ 76059 h 76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645" h="760587">
                <a:moveTo>
                  <a:pt x="0" y="76059"/>
                </a:moveTo>
                <a:cubicBezTo>
                  <a:pt x="0" y="34053"/>
                  <a:pt x="34053" y="0"/>
                  <a:pt x="76059" y="0"/>
                </a:cubicBezTo>
                <a:lnTo>
                  <a:pt x="1191586" y="0"/>
                </a:lnTo>
                <a:cubicBezTo>
                  <a:pt x="1233592" y="0"/>
                  <a:pt x="1267645" y="34053"/>
                  <a:pt x="1267645" y="76059"/>
                </a:cubicBezTo>
                <a:lnTo>
                  <a:pt x="1267645" y="684528"/>
                </a:lnTo>
                <a:cubicBezTo>
                  <a:pt x="1267645" y="726534"/>
                  <a:pt x="1233592" y="760587"/>
                  <a:pt x="1191586" y="760587"/>
                </a:cubicBezTo>
                <a:lnTo>
                  <a:pt x="76059" y="760587"/>
                </a:lnTo>
                <a:cubicBezTo>
                  <a:pt x="34053" y="760587"/>
                  <a:pt x="0" y="726534"/>
                  <a:pt x="0" y="684528"/>
                </a:cubicBezTo>
                <a:lnTo>
                  <a:pt x="0" y="76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77" tIns="136577" rIns="136577" bIns="136577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i="1" kern="1200" dirty="0" smtClean="0">
                <a:solidFill>
                  <a:srgbClr val="000000"/>
                </a:solidFill>
              </a:rPr>
              <a:t>1150</a:t>
            </a:r>
            <a:endParaRPr lang="en-US" sz="3000" i="1" kern="1200" dirty="0">
              <a:solidFill>
                <a:srgbClr val="000000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1329389" y="3811407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3138373" y="3811407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4947357" y="3811407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6756342" y="3811407"/>
            <a:ext cx="1808437" cy="621517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075" y="5490336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2001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1228" y="5476225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2002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15381" y="5476225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2003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6199534" y="5476225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2004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7983687" y="5490336"/>
            <a:ext cx="96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2005</a:t>
            </a:r>
            <a:endParaRPr lang="en-US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875956" y="926650"/>
            <a:ext cx="2665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N(t+1) = </a:t>
            </a:r>
            <a:r>
              <a:rPr lang="en-US" sz="2800" b="1" i="1" dirty="0" err="1" smtClean="0"/>
              <a:t>R</a:t>
            </a:r>
            <a:r>
              <a:rPr lang="en-US" sz="2800" b="1" i="1" baseline="30000" dirty="0" err="1" smtClean="0"/>
              <a:t>t</a:t>
            </a:r>
            <a:r>
              <a:rPr lang="en-US" sz="2800" b="1" i="1" dirty="0" smtClean="0"/>
              <a:t>*N(0)</a:t>
            </a:r>
          </a:p>
        </p:txBody>
      </p:sp>
      <p:sp>
        <p:nvSpPr>
          <p:cNvPr id="3" name="Down Arrow 2"/>
          <p:cNvSpPr/>
          <p:nvPr/>
        </p:nvSpPr>
        <p:spPr>
          <a:xfrm>
            <a:off x="1966494" y="1449870"/>
            <a:ext cx="484632" cy="4260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20312" y="1270000"/>
            <a:ext cx="33584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What if I don’t have consecutive years?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0614"/>
              </p:ext>
            </p:extLst>
          </p:nvPr>
        </p:nvGraphicFramePr>
        <p:xfrm>
          <a:off x="1118863" y="1875879"/>
          <a:ext cx="2170191" cy="111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Equation" r:id="rId4" imgW="889000" imgH="457200" progId="Equation.3">
                  <p:embed/>
                </p:oleObj>
              </mc:Choice>
              <mc:Fallback>
                <p:oleObj name="Equation" r:id="rId4" imgW="88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8863" y="1875879"/>
                        <a:ext cx="2170191" cy="111609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1679222" y="2252329"/>
            <a:ext cx="365760" cy="358226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rved Down Arrow 28"/>
          <p:cNvSpPr/>
          <p:nvPr/>
        </p:nvSpPr>
        <p:spPr>
          <a:xfrm>
            <a:off x="1329389" y="3330222"/>
            <a:ext cx="7334833" cy="1099759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56315"/>
              </p:ext>
            </p:extLst>
          </p:nvPr>
        </p:nvGraphicFramePr>
        <p:xfrm>
          <a:off x="1161538" y="1881432"/>
          <a:ext cx="2127516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Equation" r:id="rId6" imgW="723900" imgH="431800" progId="Equation.3">
                  <p:embed/>
                </p:oleObj>
              </mc:Choice>
              <mc:Fallback>
                <p:oleObj name="Equation" r:id="rId6" imgW="72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1538" y="1881432"/>
                        <a:ext cx="2127516" cy="1054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09634"/>
              </p:ext>
            </p:extLst>
          </p:nvPr>
        </p:nvGraphicFramePr>
        <p:xfrm>
          <a:off x="4032410" y="2560637"/>
          <a:ext cx="1828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Equation" r:id="rId8" imgW="622300" imgH="165100" progId="Equation.3">
                  <p:embed/>
                </p:oleObj>
              </mc:Choice>
              <mc:Fallback>
                <p:oleObj name="Equation" r:id="rId8" imgW="622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410" y="2560637"/>
                        <a:ext cx="1828800" cy="4032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ight Arrow 31"/>
          <p:cNvSpPr/>
          <p:nvPr/>
        </p:nvSpPr>
        <p:spPr>
          <a:xfrm>
            <a:off x="3289054" y="2507345"/>
            <a:ext cx="743356" cy="484632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95858" y="2436790"/>
            <a:ext cx="1753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953735"/>
                </a:solidFill>
              </a:rPr>
              <a:t>But no </a:t>
            </a:r>
            <a:r>
              <a:rPr lang="en-US" sz="2000" b="1" i="1" dirty="0" err="1" smtClean="0">
                <a:solidFill>
                  <a:srgbClr val="953735"/>
                </a:solidFill>
              </a:rPr>
              <a:t>St.Dev</a:t>
            </a:r>
            <a:r>
              <a:rPr lang="en-US" sz="2000" b="1" i="1" dirty="0" smtClean="0">
                <a:solidFill>
                  <a:srgbClr val="953735"/>
                </a:solidFill>
              </a:rPr>
              <a:t>.</a:t>
            </a:r>
            <a:endParaRPr lang="en-US" sz="2000" b="1" i="1" dirty="0">
              <a:solidFill>
                <a:srgbClr val="953735"/>
              </a:solidFill>
            </a:endParaRPr>
          </a:p>
          <a:p>
            <a:pPr algn="ctr"/>
            <a:r>
              <a:rPr lang="en-US" sz="2000" b="1" i="1" dirty="0" smtClean="0">
                <a:solidFill>
                  <a:srgbClr val="953735"/>
                </a:solidFill>
              </a:rPr>
              <a:t>Estimate!</a:t>
            </a:r>
            <a:endParaRPr lang="en-US" sz="2000" b="1" i="1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/>
      <p:bldP spid="23" grpId="0"/>
      <p:bldP spid="3" grpId="1" animBg="1"/>
      <p:bldP spid="28" grpId="0" animBg="1"/>
      <p:bldP spid="29" grpId="0" animBg="1"/>
      <p:bldP spid="32" grpId="0" animBg="1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is standard deviation important?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Variability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2800" b="1" dirty="0" smtClean="0">
                <a:solidFill>
                  <a:srgbClr val="953735"/>
                </a:solidFill>
              </a:rPr>
              <a:t>population dynamics</a:t>
            </a:r>
            <a:endParaRPr lang="en-US" sz="2800" b="1" i="1" dirty="0" smtClean="0">
              <a:solidFill>
                <a:srgbClr val="95373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15563" y="1856784"/>
            <a:ext cx="2325251" cy="3090767"/>
            <a:chOff x="4522294" y="1856784"/>
            <a:chExt cx="2325251" cy="3090767"/>
          </a:xfrm>
        </p:grpSpPr>
        <p:sp>
          <p:nvSpPr>
            <p:cNvPr id="4" name="TextBox 3"/>
            <p:cNvSpPr txBox="1"/>
            <p:nvPr/>
          </p:nvSpPr>
          <p:spPr>
            <a:xfrm>
              <a:off x="4615832" y="1856784"/>
              <a:ext cx="2138175" cy="9541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Demographic</a:t>
              </a:r>
            </a:p>
            <a:p>
              <a:pPr algn="ctr"/>
              <a:r>
                <a:rPr lang="en-US" sz="2800" dirty="0" err="1" smtClean="0"/>
                <a:t>Stochasticity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22294" y="3993444"/>
              <a:ext cx="2325251" cy="9541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Environmental</a:t>
              </a:r>
            </a:p>
            <a:p>
              <a:pPr algn="ctr"/>
              <a:r>
                <a:rPr lang="en-US" sz="2800" dirty="0" err="1" smtClean="0"/>
                <a:t>Stochasticity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6863" y="2925114"/>
            <a:ext cx="157887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Standard</a:t>
            </a:r>
          </a:p>
          <a:p>
            <a:pPr algn="ctr"/>
            <a:r>
              <a:rPr lang="en-US" sz="2800" dirty="0" smtClean="0"/>
              <a:t>Deviation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73771" y="3140557"/>
            <a:ext cx="165942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Variability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71229" y="3140557"/>
            <a:ext cx="191590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Uncertainty</a:t>
            </a:r>
            <a:endParaRPr lang="en-US" sz="2800" dirty="0"/>
          </a:p>
        </p:txBody>
      </p:sp>
      <p:sp>
        <p:nvSpPr>
          <p:cNvPr id="12" name="Right Arrow 11"/>
          <p:cNvSpPr/>
          <p:nvPr/>
        </p:nvSpPr>
        <p:spPr>
          <a:xfrm>
            <a:off x="2330693" y="3140557"/>
            <a:ext cx="884870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658093" y="3160845"/>
            <a:ext cx="884870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2839" y="1099445"/>
            <a:ext cx="6931097" cy="369332"/>
            <a:chOff x="853365" y="1099445"/>
            <a:chExt cx="693109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53365" y="1099445"/>
              <a:ext cx="2954655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Survival Probability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33200" y="1099445"/>
              <a:ext cx="2551262" cy="369332"/>
            </a:xfrm>
            <a:prstGeom prst="rect">
              <a:avLst/>
            </a:prstGeom>
            <a:solidFill>
              <a:srgbClr val="FAC09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Fecundity Rate</a:t>
              </a:r>
              <a:endParaRPr lang="en-US" dirty="0"/>
            </a:p>
          </p:txBody>
        </p:sp>
      </p:grpSp>
      <p:cxnSp>
        <p:nvCxnSpPr>
          <p:cNvPr id="18" name="Straight Connector 17"/>
          <p:cNvCxnSpPr>
            <a:stCxn id="14" idx="2"/>
            <a:endCxn id="4" idx="1"/>
          </p:cNvCxnSpPr>
          <p:nvPr/>
        </p:nvCxnSpPr>
        <p:spPr>
          <a:xfrm>
            <a:off x="2290167" y="1468777"/>
            <a:ext cx="1018934" cy="865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  <a:endCxn id="4" idx="3"/>
          </p:cNvCxnSpPr>
          <p:nvPr/>
        </p:nvCxnSpPr>
        <p:spPr>
          <a:xfrm flipH="1">
            <a:off x="5447276" y="1468777"/>
            <a:ext cx="1021029" cy="865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202122" y="5430826"/>
            <a:ext cx="5808431" cy="369332"/>
            <a:chOff x="812839" y="5430826"/>
            <a:chExt cx="5808431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812839" y="5430826"/>
              <a:ext cx="282086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Fluctuations in Temp/</a:t>
              </a:r>
              <a:r>
                <a:rPr lang="en-US" dirty="0" err="1" smtClean="0"/>
                <a:t>Precip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92674" y="5430826"/>
              <a:ext cx="1428596" cy="369332"/>
            </a:xfrm>
            <a:prstGeom prst="rect">
              <a:avLst/>
            </a:prstGeom>
            <a:solidFill>
              <a:srgbClr val="FAC09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Catastrophes</a:t>
              </a:r>
              <a:endParaRPr lang="en-US" dirty="0"/>
            </a:p>
          </p:txBody>
        </p:sp>
      </p:grpSp>
      <p:cxnSp>
        <p:nvCxnSpPr>
          <p:cNvPr id="27" name="Straight Connector 26"/>
          <p:cNvCxnSpPr>
            <a:stCxn id="24" idx="0"/>
            <a:endCxn id="8" idx="1"/>
          </p:cNvCxnSpPr>
          <p:nvPr/>
        </p:nvCxnSpPr>
        <p:spPr>
          <a:xfrm flipV="1">
            <a:off x="2612556" y="4470498"/>
            <a:ext cx="603007" cy="960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0"/>
            <a:endCxn id="8" idx="3"/>
          </p:cNvCxnSpPr>
          <p:nvPr/>
        </p:nvCxnSpPr>
        <p:spPr>
          <a:xfrm flipH="1" flipV="1">
            <a:off x="5540814" y="4470498"/>
            <a:ext cx="755441" cy="960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05" y="2610556"/>
            <a:ext cx="1822113" cy="171318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11524" y="3993444"/>
            <a:ext cx="2037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 Error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9" grpId="0" animBg="1"/>
      <p:bldP spid="12" grpId="0" animBg="1"/>
      <p:bldP spid="1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is standard deviation important?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ariability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2800" b="1" dirty="0" smtClean="0">
                <a:solidFill>
                  <a:srgbClr val="953735"/>
                </a:solidFill>
              </a:rPr>
              <a:t>population dynamics</a:t>
            </a:r>
            <a:endParaRPr lang="en-US" sz="2800" b="1" i="1" dirty="0" smtClean="0">
              <a:solidFill>
                <a:srgbClr val="95373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8" y="897373"/>
            <a:ext cx="4245429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58" y="3600425"/>
            <a:ext cx="4245429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7122" y="1440209"/>
            <a:ext cx="296502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Without Demographic</a:t>
            </a:r>
          </a:p>
          <a:p>
            <a:pPr algn="ctr"/>
            <a:r>
              <a:rPr lang="en-US" sz="2400" dirty="0" err="1" smtClean="0"/>
              <a:t>Stochasticity</a:t>
            </a:r>
            <a:endParaRPr lang="en-US" sz="2400" dirty="0" smtClean="0"/>
          </a:p>
          <a:p>
            <a:pPr algn="ctr"/>
            <a:r>
              <a:rPr lang="en-US" sz="2400" i="1" dirty="0" smtClean="0"/>
              <a:t>R = 1.03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20672" y="4004189"/>
            <a:ext cx="253792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With Demographic</a:t>
            </a:r>
          </a:p>
          <a:p>
            <a:pPr algn="ctr"/>
            <a:r>
              <a:rPr lang="en-US" sz="2400" dirty="0" err="1" smtClean="0"/>
              <a:t>Stochasticity</a:t>
            </a:r>
            <a:endParaRPr lang="en-US" sz="2400" dirty="0" smtClean="0"/>
          </a:p>
          <a:p>
            <a:pPr algn="ctr"/>
            <a:r>
              <a:rPr lang="en-US" sz="2400" i="1" dirty="0" smtClean="0"/>
              <a:t>R = 1.03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855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is standard deviation important?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8" y="897373"/>
            <a:ext cx="4245429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6950" y="1440209"/>
            <a:ext cx="312537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Without Environmental</a:t>
            </a:r>
          </a:p>
          <a:p>
            <a:pPr algn="ctr"/>
            <a:r>
              <a:rPr lang="en-US" sz="2400" dirty="0" err="1" smtClean="0"/>
              <a:t>Stochasticity</a:t>
            </a:r>
            <a:endParaRPr lang="en-US" sz="2400" dirty="0" smtClean="0"/>
          </a:p>
          <a:p>
            <a:pPr algn="ctr"/>
            <a:r>
              <a:rPr lang="en-US" sz="2400" i="1" dirty="0" smtClean="0"/>
              <a:t>R = 1.03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68033" y="4004189"/>
            <a:ext cx="284320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With Environmental</a:t>
            </a:r>
          </a:p>
          <a:p>
            <a:pPr algn="ctr"/>
            <a:r>
              <a:rPr lang="en-US" sz="2400" dirty="0" err="1" smtClean="0"/>
              <a:t>Stochasticity</a:t>
            </a:r>
            <a:endParaRPr lang="en-US" sz="2400" dirty="0" smtClean="0"/>
          </a:p>
          <a:p>
            <a:pPr algn="ctr"/>
            <a:r>
              <a:rPr lang="en-US" sz="2400" i="1" dirty="0" smtClean="0"/>
              <a:t>R = 1.03 (SD = 0.019)</a:t>
            </a:r>
            <a:endParaRPr lang="en-US" sz="2400" i="1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58227" y="3600425"/>
            <a:ext cx="425196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ariability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2800" b="1" dirty="0" smtClean="0">
                <a:solidFill>
                  <a:srgbClr val="953735"/>
                </a:solidFill>
              </a:rPr>
              <a:t>population dynamics</a:t>
            </a:r>
            <a:endParaRPr lang="en-US" sz="2800" b="1" i="1" dirty="0" smtClean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is standard deviation important?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8" y="897373"/>
            <a:ext cx="4245429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6748" y="1440209"/>
            <a:ext cx="176577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Without</a:t>
            </a:r>
          </a:p>
          <a:p>
            <a:pPr algn="ctr"/>
            <a:r>
              <a:rPr lang="en-US" sz="2400" dirty="0" err="1" smtClean="0"/>
              <a:t>Stochasticity</a:t>
            </a:r>
            <a:endParaRPr lang="en-US" sz="2400" dirty="0" smtClean="0"/>
          </a:p>
          <a:p>
            <a:pPr algn="ctr"/>
            <a:r>
              <a:rPr lang="en-US" sz="2400" i="1" dirty="0" smtClean="0"/>
              <a:t>R = 1.03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8456" y="4004189"/>
            <a:ext cx="3362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With Both Environmental</a:t>
            </a:r>
          </a:p>
          <a:p>
            <a:pPr algn="ctr"/>
            <a:r>
              <a:rPr lang="en-US" sz="2400" dirty="0" smtClean="0"/>
              <a:t>and Demographic </a:t>
            </a:r>
          </a:p>
          <a:p>
            <a:pPr algn="ctr"/>
            <a:r>
              <a:rPr lang="en-US" sz="2400" dirty="0" err="1" smtClean="0"/>
              <a:t>Stochasticity</a:t>
            </a:r>
            <a:endParaRPr lang="en-US" sz="2400" dirty="0" smtClean="0"/>
          </a:p>
          <a:p>
            <a:pPr algn="ctr"/>
            <a:r>
              <a:rPr lang="en-US" sz="2400" i="1" dirty="0" smtClean="0"/>
              <a:t>R = 1.03 (SD = 0.019)</a:t>
            </a:r>
            <a:endParaRPr lang="en-US" sz="2400" i="1" dirty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58" y="3600425"/>
            <a:ext cx="425196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ariability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2800" b="1" dirty="0" smtClean="0">
                <a:solidFill>
                  <a:srgbClr val="953735"/>
                </a:solidFill>
              </a:rPr>
              <a:t>population dynamics</a:t>
            </a:r>
            <a:endParaRPr lang="en-US" sz="2800" b="1" i="1" dirty="0" smtClean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model?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Lots of ‘assessing’ – but ultimately we model to help us understand ecological processes and inform decisions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19809" y="1020694"/>
            <a:ext cx="3046627" cy="2573602"/>
            <a:chOff x="4845784" y="1417638"/>
            <a:chExt cx="3046627" cy="2573602"/>
          </a:xfrm>
        </p:grpSpPr>
        <p:pic>
          <p:nvPicPr>
            <p:cNvPr id="13" name="Picture 12" descr="wild-life-clearing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564" y="1417638"/>
              <a:ext cx="3031067" cy="22733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845784" y="3621908"/>
              <a:ext cx="304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management options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40076" y="3784155"/>
            <a:ext cx="2018501" cy="1837762"/>
            <a:chOff x="788516" y="3442435"/>
            <a:chExt cx="2018501" cy="1837762"/>
          </a:xfrm>
        </p:grpSpPr>
        <p:pic>
          <p:nvPicPr>
            <p:cNvPr id="16" name="Picture 15" descr="f-alnu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6" y="3442435"/>
              <a:ext cx="2018501" cy="151387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94928" y="4910865"/>
              <a:ext cx="2005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Assess invasion risk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1386" y="3293994"/>
            <a:ext cx="2586783" cy="2248512"/>
            <a:chOff x="5721590" y="2834981"/>
            <a:chExt cx="2586783" cy="224851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1590" y="2834981"/>
              <a:ext cx="2586783" cy="194008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69081" y="4714161"/>
              <a:ext cx="2291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Assess human impacts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5463" y="369312"/>
            <a:ext cx="2018501" cy="2841846"/>
            <a:chOff x="1023199" y="272670"/>
            <a:chExt cx="2018501" cy="2841846"/>
          </a:xfrm>
        </p:grpSpPr>
        <p:sp>
          <p:nvSpPr>
            <p:cNvPr id="11" name="TextBox 10"/>
            <p:cNvSpPr txBox="1"/>
            <p:nvPr/>
          </p:nvSpPr>
          <p:spPr>
            <a:xfrm>
              <a:off x="1023199" y="274518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Assess vulnerability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5715" y="272670"/>
              <a:ext cx="1653469" cy="251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89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is standard deviation important?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8" y="897373"/>
            <a:ext cx="4245429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0208" y="1778763"/>
            <a:ext cx="225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53735"/>
                </a:solidFill>
              </a:rPr>
              <a:t>Deterministic</a:t>
            </a:r>
            <a:endParaRPr lang="en-US" sz="2800" b="1" i="1" dirty="0">
              <a:solidFill>
                <a:srgbClr val="95373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7066" y="4342743"/>
            <a:ext cx="17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53735"/>
                </a:solidFill>
              </a:rPr>
              <a:t>Stochastic</a:t>
            </a:r>
            <a:endParaRPr lang="en-US" sz="2800" b="1" i="1" dirty="0">
              <a:solidFill>
                <a:srgbClr val="9537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ariability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2800" b="1" dirty="0" smtClean="0">
                <a:solidFill>
                  <a:srgbClr val="953735"/>
                </a:solidFill>
              </a:rPr>
              <a:t>population dynamics</a:t>
            </a:r>
            <a:endParaRPr lang="en-US" sz="2800" b="1" i="1" dirty="0" smtClean="0">
              <a:solidFill>
                <a:srgbClr val="953735"/>
              </a:solidFill>
            </a:endParaRP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58" y="3600425"/>
            <a:ext cx="4251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Trajectory.bmp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58" y="3600425"/>
            <a:ext cx="4251960" cy="2286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is standard deviation important?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58" y="897373"/>
            <a:ext cx="4245429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0208" y="1778763"/>
            <a:ext cx="225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53735"/>
                </a:solidFill>
              </a:rPr>
              <a:t>Deterministic</a:t>
            </a:r>
            <a:endParaRPr lang="en-US" sz="2800" b="1" i="1" dirty="0">
              <a:solidFill>
                <a:srgbClr val="95373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7066" y="4342743"/>
            <a:ext cx="17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53735"/>
                </a:solidFill>
              </a:rPr>
              <a:t>Stochastic</a:t>
            </a:r>
            <a:endParaRPr lang="en-US" sz="2800" b="1" i="1" dirty="0">
              <a:solidFill>
                <a:srgbClr val="9537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ariability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2800" b="1" dirty="0" smtClean="0">
                <a:solidFill>
                  <a:srgbClr val="953735"/>
                </a:solidFill>
              </a:rPr>
              <a:t>population dynamics</a:t>
            </a:r>
            <a:endParaRPr lang="en-US" sz="2800" b="1" i="1" dirty="0" smtClean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ampleIntExtRisk.bmp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43" y="3600425"/>
            <a:ext cx="4251960" cy="2286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is standard deviation important?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464758" y="897373"/>
            <a:ext cx="4245429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0208" y="1778763"/>
            <a:ext cx="225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53735">
                    <a:alpha val="50000"/>
                  </a:srgbClr>
                </a:solidFill>
              </a:rPr>
              <a:t>Deterministic</a:t>
            </a:r>
            <a:endParaRPr lang="en-US" sz="2800" b="1" i="1" dirty="0">
              <a:solidFill>
                <a:srgbClr val="953735">
                  <a:alpha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7066" y="4342743"/>
            <a:ext cx="17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53735"/>
                </a:solidFill>
              </a:rPr>
              <a:t>Stochastic</a:t>
            </a:r>
            <a:endParaRPr lang="en-US" sz="2800" b="1" i="1" dirty="0">
              <a:solidFill>
                <a:srgbClr val="9537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ariability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2800" b="1" dirty="0" smtClean="0">
                <a:solidFill>
                  <a:srgbClr val="953735"/>
                </a:solidFill>
              </a:rPr>
              <a:t>population dynamics</a:t>
            </a:r>
            <a:endParaRPr lang="en-US" sz="2800" b="1" i="1" dirty="0" smtClean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ampleIntExplRisk.bmp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27" y="3600425"/>
            <a:ext cx="4251960" cy="2286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Why is standard deviation important?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7066" y="4342743"/>
            <a:ext cx="17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53735"/>
                </a:solidFill>
              </a:rPr>
              <a:t>Stochastic</a:t>
            </a:r>
            <a:endParaRPr lang="en-US" sz="2800" b="1" i="1" dirty="0">
              <a:solidFill>
                <a:srgbClr val="9537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ariability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2800" b="1" dirty="0" smtClean="0">
                <a:solidFill>
                  <a:srgbClr val="953735"/>
                </a:solidFill>
              </a:rPr>
              <a:t>population dynamics</a:t>
            </a:r>
            <a:endParaRPr lang="en-US" sz="2800" b="1" i="1" dirty="0" smtClean="0">
              <a:solidFill>
                <a:srgbClr val="95373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464758" y="897373"/>
            <a:ext cx="4245429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0208" y="1778763"/>
            <a:ext cx="225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53735">
                    <a:alpha val="50000"/>
                  </a:srgbClr>
                </a:solidFill>
              </a:rPr>
              <a:t>Deterministic</a:t>
            </a:r>
            <a:endParaRPr lang="en-US" sz="2800" b="1" i="1" dirty="0">
              <a:solidFill>
                <a:srgbClr val="953735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0089" y="1949425"/>
            <a:ext cx="8242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ariability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can have great impacts on </a:t>
            </a:r>
            <a:r>
              <a:rPr lang="en-US" sz="3600" b="1" dirty="0" smtClean="0">
                <a:solidFill>
                  <a:srgbClr val="953735"/>
                </a:solidFill>
              </a:rPr>
              <a:t>population dynamics</a:t>
            </a:r>
            <a:endParaRPr lang="en-US" sz="3600" b="1" i="1" dirty="0" smtClean="0">
              <a:solidFill>
                <a:srgbClr val="95373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089" y="3498825"/>
            <a:ext cx="8242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This does </a:t>
            </a:r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mean that models are inherently uncertain</a:t>
            </a:r>
            <a:endParaRPr lang="en-US" sz="3600" i="1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9" y="4891219"/>
            <a:ext cx="824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Ecology </a:t>
            </a:r>
            <a:r>
              <a:rPr lang="en-US" sz="3600" dirty="0" smtClean="0">
                <a:solidFill>
                  <a:srgbClr val="000000"/>
                </a:solidFill>
              </a:rPr>
              <a:t>complicates model outcomes</a:t>
            </a:r>
            <a:endParaRPr lang="en-US" sz="3600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4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Stage (Age)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Incorporating the effects of age 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6667" y="3208863"/>
            <a:ext cx="2227693" cy="58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 Matters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87523" y="2170285"/>
            <a:ext cx="1487507" cy="58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Survival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5219" y="4247441"/>
            <a:ext cx="2452114" cy="58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Reproduction</a:t>
            </a:r>
          </a:p>
        </p:txBody>
      </p:sp>
      <p:cxnSp>
        <p:nvCxnSpPr>
          <p:cNvPr id="10" name="Straight Arrow Connector 9"/>
          <p:cNvCxnSpPr>
            <a:stCxn id="2" idx="3"/>
            <a:endCxn id="11" idx="1"/>
          </p:cNvCxnSpPr>
          <p:nvPr/>
        </p:nvCxnSpPr>
        <p:spPr>
          <a:xfrm>
            <a:off x="4014360" y="3501251"/>
            <a:ext cx="890859" cy="103857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  <a:endCxn id="7" idx="1"/>
          </p:cNvCxnSpPr>
          <p:nvPr/>
        </p:nvCxnSpPr>
        <p:spPr>
          <a:xfrm flipV="1">
            <a:off x="4014360" y="2462673"/>
            <a:ext cx="1373163" cy="103857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Stage (Age)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93" y="1548675"/>
            <a:ext cx="2227693" cy="58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 Matters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46" y="1548675"/>
            <a:ext cx="2462389" cy="1851717"/>
          </a:xfrm>
          <a:prstGeom prst="rect">
            <a:avLst/>
          </a:prstGeom>
        </p:spPr>
      </p:pic>
      <p:pic>
        <p:nvPicPr>
          <p:cNvPr id="16" name="Picture 15" descr="f-aln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46" y="3922889"/>
            <a:ext cx="2462389" cy="18467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307669" y="1841533"/>
            <a:ext cx="1567118" cy="1266000"/>
            <a:chOff x="6307669" y="1933222"/>
            <a:chExt cx="1567118" cy="1266000"/>
          </a:xfrm>
        </p:grpSpPr>
        <p:sp>
          <p:nvSpPr>
            <p:cNvPr id="3" name="TextBox 2"/>
            <p:cNvSpPr txBox="1"/>
            <p:nvPr/>
          </p:nvSpPr>
          <p:spPr>
            <a:xfrm>
              <a:off x="6307669" y="1933222"/>
              <a:ext cx="11155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/>
                <a:t>S</a:t>
              </a:r>
              <a:r>
                <a:rPr lang="en-US" sz="2400" b="1" i="1" baseline="-25000" dirty="0" err="1"/>
                <a:t>S</a:t>
              </a:r>
              <a:r>
                <a:rPr lang="en-US" sz="2400" b="1" i="1" baseline="-25000" dirty="0" err="1" smtClean="0"/>
                <a:t>eedling</a:t>
              </a:r>
              <a:endParaRPr lang="en-US" sz="2400" b="1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7669" y="2737557"/>
              <a:ext cx="1567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/>
                <a:t>F</a:t>
              </a:r>
              <a:r>
                <a:rPr lang="en-US" sz="2400" b="1" i="1" baseline="-25000" dirty="0" err="1" smtClean="0"/>
                <a:t>seedling</a:t>
              </a:r>
              <a:r>
                <a:rPr lang="en-US" sz="2400" b="1" i="1" dirty="0" smtClean="0"/>
                <a:t> = 0</a:t>
              </a:r>
              <a:endParaRPr lang="en-US" sz="2400" b="1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7669" y="4206230"/>
            <a:ext cx="1699616" cy="1280110"/>
            <a:chOff x="6307669" y="4289778"/>
            <a:chExt cx="1699616" cy="1280110"/>
          </a:xfrm>
        </p:grpSpPr>
        <p:sp>
          <p:nvSpPr>
            <p:cNvPr id="4" name="TextBox 3"/>
            <p:cNvSpPr txBox="1"/>
            <p:nvPr/>
          </p:nvSpPr>
          <p:spPr>
            <a:xfrm>
              <a:off x="6307669" y="4289778"/>
              <a:ext cx="85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Adult</a:t>
              </a:r>
              <a:endParaRPr lang="en-US" sz="2400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07669" y="5108223"/>
              <a:ext cx="16996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/>
                <a:t>F</a:t>
              </a:r>
              <a:r>
                <a:rPr lang="en-US" sz="2400" b="1" i="1" baseline="-25000" dirty="0" err="1" smtClean="0"/>
                <a:t>adult</a:t>
              </a:r>
              <a:r>
                <a:rPr lang="en-US" sz="2400" b="1" i="1" dirty="0"/>
                <a:t> </a:t>
              </a:r>
              <a:r>
                <a:rPr lang="en-US" sz="2400" b="1" i="1" dirty="0" smtClean="0"/>
                <a:t>= 22.5</a:t>
              </a:r>
              <a:endParaRPr lang="en-US" sz="2400" b="1" i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Incorporating the effects of age 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</p:spTree>
    <p:extLst>
      <p:ext uri="{BB962C8B-B14F-4D97-AF65-F5344CB8AC3E}">
        <p14:creationId xmlns:p14="http://schemas.microsoft.com/office/powerpoint/2010/main" val="1902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Stage (Age)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93" y="1548675"/>
            <a:ext cx="2227693" cy="58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 Matters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83746" y="1548675"/>
            <a:ext cx="2474976" cy="4221006"/>
            <a:chOff x="3383746" y="1548675"/>
            <a:chExt cx="2474976" cy="4221006"/>
          </a:xfrm>
        </p:grpSpPr>
        <p:pic>
          <p:nvPicPr>
            <p:cNvPr id="10" name="Picture 9" descr="f-aluns-seed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46" y="1548675"/>
              <a:ext cx="2474976" cy="1856232"/>
            </a:xfrm>
            <a:prstGeom prst="rect">
              <a:avLst/>
            </a:prstGeom>
          </p:spPr>
        </p:pic>
        <p:pic>
          <p:nvPicPr>
            <p:cNvPr id="16" name="Picture 15" descr="f-alnus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46" y="3922889"/>
              <a:ext cx="2462389" cy="1846792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167756" y="2505016"/>
            <a:ext cx="2764539" cy="230832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Age Distribution</a:t>
            </a:r>
            <a:endParaRPr lang="en-US" sz="2400" dirty="0" smtClean="0"/>
          </a:p>
          <a:p>
            <a:pPr algn="ctr"/>
            <a:r>
              <a:rPr lang="en-US" sz="2400" dirty="0" smtClean="0"/>
              <a:t>The number of individuals in in each age category can vary (e.g. seeds vs. seedlings vs. adults)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Incorporating the effects of age 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</p:spTree>
    <p:extLst>
      <p:ext uri="{BB962C8B-B14F-4D97-AF65-F5344CB8AC3E}">
        <p14:creationId xmlns:p14="http://schemas.microsoft.com/office/powerpoint/2010/main" val="346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(Age)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Incorporating the effects of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stage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50418" y="3144280"/>
            <a:ext cx="6243164" cy="646331"/>
            <a:chOff x="967848" y="3144280"/>
            <a:chExt cx="6243164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967848" y="3144280"/>
              <a:ext cx="898804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Age</a:t>
              </a:r>
              <a:endParaRPr lang="en-US" sz="3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71638" y="3144280"/>
              <a:ext cx="121958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953735"/>
                  </a:solidFill>
                </a:rPr>
                <a:t>Stage</a:t>
              </a:r>
              <a:endParaRPr lang="en-US" sz="3600" dirty="0">
                <a:solidFill>
                  <a:srgbClr val="953735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6203" y="3144280"/>
              <a:ext cx="914809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Size</a:t>
              </a:r>
              <a:endParaRPr lang="en-US" sz="3600" dirty="0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2179941" y="3225129"/>
              <a:ext cx="978408" cy="484632"/>
            </a:xfrm>
            <a:prstGeom prst="rightArrow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004507" y="3225129"/>
              <a:ext cx="978408" cy="484632"/>
            </a:xfrm>
            <a:prstGeom prst="rightArrow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4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5"/>
            <a:ext cx="8670003" cy="1145443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There are different types of models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2350911"/>
            <a:ext cx="2501900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1334" y="2958279"/>
            <a:ext cx="2226992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Individual Based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50765" y="2356555"/>
            <a:ext cx="178321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Very Flexible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52444" y="3271924"/>
            <a:ext cx="2779852" cy="1569660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Can Incorporate Many Realistic Factors (e.g. Genetics, Behavior)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886425"/>
            <a:ext cx="824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Why they’re good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278" y="2736390"/>
            <a:ext cx="6787445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OK, what does one of these models look like?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Incorporating the effects of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stage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</p:spTree>
    <p:extLst>
      <p:ext uri="{BB962C8B-B14F-4D97-AF65-F5344CB8AC3E}">
        <p14:creationId xmlns:p14="http://schemas.microsoft.com/office/powerpoint/2010/main" val="36700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4509"/>
            <a:ext cx="9144000" cy="349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9927" y="5318668"/>
            <a:ext cx="294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Davis et al. 2011 J. Appl. Ecol.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698722" cy="400110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Incorporating the effects of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stage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</p:spTree>
    <p:extLst>
      <p:ext uri="{BB962C8B-B14F-4D97-AF65-F5344CB8AC3E}">
        <p14:creationId xmlns:p14="http://schemas.microsoft.com/office/powerpoint/2010/main" val="4143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698722" cy="400110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989927" y="5163447"/>
            <a:ext cx="294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Davis et al. 2011 J. Appl. Ecol.</a:t>
            </a:r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1411110" y="2938637"/>
            <a:ext cx="1143000" cy="1143000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SBa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3983566" y="2938637"/>
            <a:ext cx="1143000" cy="1143000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Sdl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6556022" y="2938637"/>
            <a:ext cx="1143000" cy="1143000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79634" y="3267821"/>
            <a:ext cx="978408" cy="48463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52090" y="3267821"/>
            <a:ext cx="978408" cy="48463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 flipH="1">
            <a:off x="1763888" y="4095748"/>
            <a:ext cx="5489221" cy="772586"/>
          </a:xfrm>
          <a:prstGeom prst="curvedUp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V="1">
            <a:off x="620888" y="2963333"/>
            <a:ext cx="860777" cy="1086556"/>
          </a:xfrm>
          <a:prstGeom prst="curvedRigh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4968" y="2647834"/>
            <a:ext cx="1188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/>
              <a:t>F</a:t>
            </a:r>
            <a:r>
              <a:rPr lang="en-US" sz="3200" b="1" i="1" baseline="-25000" dirty="0" err="1" smtClean="0"/>
              <a:t>Emerg</a:t>
            </a:r>
            <a:endParaRPr lang="en-US" sz="32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96221" y="2647834"/>
            <a:ext cx="5577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S</a:t>
            </a:r>
            <a:r>
              <a:rPr lang="en-US" sz="3200" b="1" i="1" baseline="-25000" dirty="0" smtClean="0"/>
              <a:t>t</a:t>
            </a:r>
            <a:endParaRPr lang="en-US" sz="32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61212" y="4932614"/>
            <a:ext cx="7517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/>
              <a:t>S</a:t>
            </a:r>
            <a:r>
              <a:rPr lang="en-US" sz="3200" b="1" i="1" baseline="-25000" dirty="0" err="1" smtClean="0"/>
              <a:t>pp</a:t>
            </a:r>
            <a:endParaRPr lang="en-US" sz="32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3294" y="3864915"/>
            <a:ext cx="5902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S</a:t>
            </a:r>
            <a:r>
              <a:rPr lang="en-US" sz="3200" b="1" i="1" baseline="-25000" dirty="0"/>
              <a:t>S</a:t>
            </a:r>
            <a:endParaRPr lang="en-US" sz="3200" b="1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Incorporating the effects of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stage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</p:spTree>
    <p:extLst>
      <p:ext uri="{BB962C8B-B14F-4D97-AF65-F5344CB8AC3E}">
        <p14:creationId xmlns:p14="http://schemas.microsoft.com/office/powerpoint/2010/main" val="40345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7" grpId="0" animBg="1"/>
      <p:bldP spid="11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85055"/>
              </p:ext>
            </p:extLst>
          </p:nvPr>
        </p:nvGraphicFramePr>
        <p:xfrm>
          <a:off x="205847" y="2488012"/>
          <a:ext cx="7287152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376"/>
                <a:gridCol w="2342444"/>
                <a:gridCol w="2681111"/>
                <a:gridCol w="1044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 err="1" smtClean="0"/>
                        <a:t>F</a:t>
                      </a:r>
                      <a:r>
                        <a:rPr lang="en-US" sz="2400" b="1" i="1" baseline="-25000" dirty="0" err="1" smtClean="0"/>
                        <a:t>Emerg</a:t>
                      </a:r>
                      <a:endParaRPr 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Seed emergence</a:t>
                      </a:r>
                      <a:r>
                        <a:rPr lang="en-US" baseline="0" dirty="0" smtClean="0"/>
                        <a:t> from Fall (Autumn) </a:t>
                      </a:r>
                      <a:r>
                        <a:rPr lang="en-US" baseline="0" dirty="0" err="1" smtClean="0"/>
                        <a:t>seedbank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of emergence from marked plots (Fig 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0.024 ± 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S</a:t>
                      </a:r>
                      <a:r>
                        <a:rPr lang="en-US" sz="2400" b="1" i="1" baseline="-25000" dirty="0" smtClean="0"/>
                        <a:t>S</a:t>
                      </a:r>
                      <a:endParaRPr 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Seed survival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Unclear, assumed three</a:t>
                      </a:r>
                      <a:r>
                        <a:rPr lang="en-US" baseline="0" dirty="0" smtClean="0"/>
                        <a:t> values in 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 ± 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baseline="0" dirty="0" smtClean="0"/>
                        <a:t>S</a:t>
                      </a:r>
                      <a:r>
                        <a:rPr lang="en-US" sz="2400" b="1" i="1" baseline="-25000" dirty="0" smtClean="0"/>
                        <a:t>t</a:t>
                      </a:r>
                      <a:endParaRPr lang="en-US" sz="2400" b="1" i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Survival from emergence</a:t>
                      </a:r>
                      <a:r>
                        <a:rPr lang="en-US" baseline="0" dirty="0" smtClean="0"/>
                        <a:t> to maturity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r>
                        <a:rPr lang="en-US" baseline="0" dirty="0" smtClean="0"/>
                        <a:t> from marked plots (</a:t>
                      </a:r>
                      <a:r>
                        <a:rPr lang="en-US" baseline="0" dirty="0" err="1" smtClean="0"/>
                        <a:t>Tbl</a:t>
                      </a:r>
                      <a:r>
                        <a:rPr lang="en-US" baseline="0" dirty="0" smtClean="0"/>
                        <a:t>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 ± 0.08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 err="1" smtClean="0"/>
                        <a:t>S</a:t>
                      </a:r>
                      <a:r>
                        <a:rPr lang="en-US" sz="2400" b="1" i="1" baseline="-25000" dirty="0" err="1" smtClean="0"/>
                        <a:t>pp</a:t>
                      </a:r>
                      <a:endParaRPr 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Seeds produced per plant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</a:t>
                      </a:r>
                      <a:r>
                        <a:rPr lang="en-US" baseline="0" dirty="0" smtClean="0"/>
                        <a:t> between seed count and biomass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64.6± 51.5*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0084" y="3767667"/>
            <a:ext cx="7372915" cy="19258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0084" y="4430888"/>
            <a:ext cx="7372915" cy="1319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747401" cy="707886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Parameter Estimation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0084" y="5023556"/>
            <a:ext cx="7372915" cy="862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Incorporating the effects of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stage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</p:spTree>
    <p:extLst>
      <p:ext uri="{BB962C8B-B14F-4D97-AF65-F5344CB8AC3E}">
        <p14:creationId xmlns:p14="http://schemas.microsoft.com/office/powerpoint/2010/main" val="31131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747401" cy="707886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Calculations and Simulation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41600" y="2810237"/>
            <a:ext cx="5438595" cy="1995418"/>
            <a:chOff x="949596" y="2810237"/>
            <a:chExt cx="5438595" cy="1995418"/>
          </a:xfrm>
        </p:grpSpPr>
        <p:sp>
          <p:nvSpPr>
            <p:cNvPr id="5" name="TextBox 4"/>
            <p:cNvSpPr txBox="1"/>
            <p:nvPr/>
          </p:nvSpPr>
          <p:spPr>
            <a:xfrm>
              <a:off x="3733578" y="2810237"/>
              <a:ext cx="2654613" cy="199541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smtClean="0"/>
                <a:t>Seed Bank (</a:t>
              </a:r>
              <a:r>
                <a:rPr lang="en-US" sz="2800" dirty="0" err="1" smtClean="0"/>
                <a:t>SBa</a:t>
              </a:r>
              <a:r>
                <a:rPr lang="en-US" sz="28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smtClean="0"/>
                <a:t>Seedlings (</a:t>
              </a:r>
              <a:r>
                <a:rPr lang="en-US" sz="2800" dirty="0" err="1" smtClean="0"/>
                <a:t>Sdl</a:t>
              </a:r>
              <a:r>
                <a:rPr lang="en-US" sz="28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smtClean="0"/>
                <a:t>Adults (A)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9596" y="3115449"/>
              <a:ext cx="18543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Total Population Size</a:t>
              </a:r>
              <a:endParaRPr lang="en-US" sz="2800" dirty="0"/>
            </a:p>
          </p:txBody>
        </p:sp>
        <p:sp>
          <p:nvSpPr>
            <p:cNvPr id="9" name="Equal 8"/>
            <p:cNvSpPr/>
            <p:nvPr/>
          </p:nvSpPr>
          <p:spPr>
            <a:xfrm>
              <a:off x="3033871" y="3589071"/>
              <a:ext cx="469808" cy="437751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3626556" y="2949222"/>
              <a:ext cx="73152" cy="1803400"/>
            </a:xfrm>
            <a:prstGeom prst="leftBracke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/>
            <p:cNvSpPr/>
            <p:nvPr/>
          </p:nvSpPr>
          <p:spPr>
            <a:xfrm flipH="1">
              <a:off x="6188040" y="2949222"/>
              <a:ext cx="73152" cy="1803400"/>
            </a:xfrm>
            <a:prstGeom prst="leftBracke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Incorporating the effects of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stage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can increase ecological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realism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254061"/>
                </a:solidFill>
              </a:rPr>
              <a:t>of our models</a:t>
            </a:r>
          </a:p>
        </p:txBody>
      </p:sp>
    </p:spTree>
    <p:extLst>
      <p:ext uri="{BB962C8B-B14F-4D97-AF65-F5344CB8AC3E}">
        <p14:creationId xmlns:p14="http://schemas.microsoft.com/office/powerpoint/2010/main" val="4244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6245" y="2826474"/>
            <a:ext cx="1492093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A(t+1)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747401" cy="707886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Calculations and Simulation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8028" y="2810237"/>
            <a:ext cx="5198718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(t) *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Emerg</a:t>
            </a:r>
            <a:endParaRPr lang="en-US" sz="2800" i="1" dirty="0" smtClean="0"/>
          </a:p>
        </p:txBody>
      </p:sp>
      <p:sp>
        <p:nvSpPr>
          <p:cNvPr id="12" name="Equal 11"/>
          <p:cNvSpPr/>
          <p:nvPr/>
        </p:nvSpPr>
        <p:spPr>
          <a:xfrm>
            <a:off x="2525875" y="3589071"/>
            <a:ext cx="469808" cy="437751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748982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2220226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3040410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7537293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2078585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SBa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>
            <a:off x="4260858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Sdl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6443130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239535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21808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/>
          <p:cNvSpPr/>
          <p:nvPr/>
        </p:nvSpPr>
        <p:spPr>
          <a:xfrm flipH="1">
            <a:off x="2377855" y="6013983"/>
            <a:ext cx="4656630" cy="615144"/>
          </a:xfrm>
          <a:prstGeom prst="curvedUp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flipV="1">
            <a:off x="1408222" y="5112339"/>
            <a:ext cx="730217" cy="865131"/>
          </a:xfrm>
          <a:prstGeom prst="curvedRigh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711" y="4861134"/>
            <a:ext cx="81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Emerg</a:t>
            </a:r>
            <a:endParaRPr lang="en-US" sz="20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44077" y="4861134"/>
            <a:ext cx="41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 smtClean="0"/>
              <a:t>t</a:t>
            </a:r>
            <a:endParaRPr lang="en-US" sz="20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57450" y="6062994"/>
            <a:ext cx="54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pp</a:t>
            </a:r>
            <a:endParaRPr lang="en-US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20035" y="5830191"/>
            <a:ext cx="43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/>
              <a:t>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9315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1" grpId="0"/>
      <p:bldP spid="32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6245" y="2826474"/>
            <a:ext cx="1492093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A(t+1)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747401" cy="707886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Calculations and Simulation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8028" y="2810237"/>
            <a:ext cx="5198718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>
                <a:solidFill>
                  <a:schemeClr val="bg1">
                    <a:lumMod val="75000"/>
                  </a:schemeClr>
                </a:solidFill>
              </a:rPr>
              <a:t>SBa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(t) * </a:t>
            </a:r>
            <a:r>
              <a:rPr lang="en-US" sz="2800" i="1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sz="2800" i="1" baseline="-25000" dirty="0" err="1" smtClean="0">
                <a:solidFill>
                  <a:schemeClr val="bg1">
                    <a:lumMod val="75000"/>
                  </a:schemeClr>
                </a:solidFill>
              </a:rPr>
              <a:t>Emerg</a:t>
            </a:r>
            <a:endParaRPr lang="en-US" sz="28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(t) * S</a:t>
            </a:r>
            <a:r>
              <a:rPr lang="en-US" sz="2800" i="1" baseline="-25000" dirty="0" smtClean="0"/>
              <a:t>t</a:t>
            </a:r>
            <a:endParaRPr lang="en-US" sz="2800" i="1" dirty="0" smtClean="0"/>
          </a:p>
        </p:txBody>
      </p:sp>
      <p:sp>
        <p:nvSpPr>
          <p:cNvPr id="12" name="Equal 11"/>
          <p:cNvSpPr/>
          <p:nvPr/>
        </p:nvSpPr>
        <p:spPr>
          <a:xfrm>
            <a:off x="2525875" y="3589071"/>
            <a:ext cx="469808" cy="437751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748982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2220226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3040410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7537293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2078585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SBa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4260858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Sdl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6443130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239535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21808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flipH="1">
            <a:off x="2377855" y="6013983"/>
            <a:ext cx="4656630" cy="615144"/>
          </a:xfrm>
          <a:prstGeom prst="curvedUp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V="1">
            <a:off x="1408222" y="5112339"/>
            <a:ext cx="730217" cy="865131"/>
          </a:xfrm>
          <a:prstGeom prst="curvedRigh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7711" y="4861134"/>
            <a:ext cx="81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Emerg</a:t>
            </a:r>
            <a:endParaRPr lang="en-US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44077" y="4861134"/>
            <a:ext cx="41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 smtClean="0"/>
              <a:t>t</a:t>
            </a:r>
            <a:endParaRPr lang="en-US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7450" y="6062994"/>
            <a:ext cx="54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pp</a:t>
            </a:r>
            <a:endParaRPr lang="en-US" sz="20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20035" y="5830191"/>
            <a:ext cx="43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/>
              <a:t>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7933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5" grpId="0" animBg="1"/>
      <p:bldP spid="26" grpId="0" animBg="1"/>
      <p:bldP spid="27" grpId="0"/>
      <p:bldP spid="29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6245" y="2826474"/>
            <a:ext cx="1492093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A(t+1)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747401" cy="707886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Calculations and Simulation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8028" y="2810237"/>
            <a:ext cx="5198718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/>
              <a:t>A(t) *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pp</a:t>
            </a: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>
                <a:solidFill>
                  <a:srgbClr val="BFBFBF"/>
                </a:solidFill>
              </a:rPr>
              <a:t>SBa</a:t>
            </a:r>
            <a:r>
              <a:rPr lang="en-US" sz="2800" i="1" dirty="0" smtClean="0">
                <a:solidFill>
                  <a:srgbClr val="BFBFBF"/>
                </a:solidFill>
              </a:rPr>
              <a:t>(t) * </a:t>
            </a:r>
            <a:r>
              <a:rPr lang="en-US" sz="2800" i="1" dirty="0" err="1" smtClean="0">
                <a:solidFill>
                  <a:srgbClr val="BFBFBF"/>
                </a:solidFill>
              </a:rPr>
              <a:t>F</a:t>
            </a:r>
            <a:r>
              <a:rPr lang="en-US" sz="2800" i="1" baseline="-25000" dirty="0" err="1" smtClean="0">
                <a:solidFill>
                  <a:srgbClr val="BFBFBF"/>
                </a:solidFill>
              </a:rPr>
              <a:t>Emerg</a:t>
            </a:r>
            <a:endParaRPr lang="en-US" sz="2800" i="1" dirty="0" smtClean="0">
              <a:solidFill>
                <a:srgbClr val="BFBFB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i="1" dirty="0" err="1" smtClean="0">
                <a:solidFill>
                  <a:srgbClr val="BFBFBF"/>
                </a:solidFill>
              </a:rPr>
              <a:t>Sdl</a:t>
            </a:r>
            <a:r>
              <a:rPr lang="en-US" sz="2800" i="1" dirty="0" smtClean="0">
                <a:solidFill>
                  <a:srgbClr val="BFBFBF"/>
                </a:solidFill>
              </a:rPr>
              <a:t>(t) * S</a:t>
            </a:r>
            <a:r>
              <a:rPr lang="en-US" sz="2800" i="1" baseline="-25000" dirty="0" smtClean="0">
                <a:solidFill>
                  <a:srgbClr val="BFBFBF"/>
                </a:solidFill>
              </a:rPr>
              <a:t>t</a:t>
            </a:r>
            <a:endParaRPr lang="en-US" sz="2800" i="1" dirty="0" smtClean="0">
              <a:solidFill>
                <a:srgbClr val="BFBFBF"/>
              </a:solidFill>
            </a:endParaRPr>
          </a:p>
        </p:txBody>
      </p:sp>
      <p:sp>
        <p:nvSpPr>
          <p:cNvPr id="12" name="Equal 11"/>
          <p:cNvSpPr/>
          <p:nvPr/>
        </p:nvSpPr>
        <p:spPr>
          <a:xfrm>
            <a:off x="2525875" y="3589071"/>
            <a:ext cx="469808" cy="437751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748982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2220226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3040410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7537293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2078585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SBa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4260858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Sdl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6443130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239535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21808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flipH="1">
            <a:off x="2377855" y="6013983"/>
            <a:ext cx="4656630" cy="615144"/>
          </a:xfrm>
          <a:prstGeom prst="curvedUp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V="1">
            <a:off x="1408222" y="5112339"/>
            <a:ext cx="730217" cy="865131"/>
          </a:xfrm>
          <a:prstGeom prst="curvedRigh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7711" y="4861134"/>
            <a:ext cx="81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Emerg</a:t>
            </a:r>
            <a:endParaRPr lang="en-US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44077" y="4861134"/>
            <a:ext cx="41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 smtClean="0"/>
              <a:t>t</a:t>
            </a:r>
            <a:endParaRPr lang="en-US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7450" y="6062994"/>
            <a:ext cx="54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pp</a:t>
            </a:r>
            <a:endParaRPr lang="en-US" sz="20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20035" y="5830191"/>
            <a:ext cx="43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/>
              <a:t>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5552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 animBg="1"/>
      <p:bldP spid="27" grpId="0"/>
      <p:bldP spid="28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6245" y="2826474"/>
            <a:ext cx="1492093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A(t+1)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747401" cy="707886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Calculations and Simulation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8028" y="2810237"/>
            <a:ext cx="5198718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>
                <a:solidFill>
                  <a:srgbClr val="BFBFBF"/>
                </a:solidFill>
              </a:rPr>
              <a:t>A(t) * </a:t>
            </a:r>
            <a:r>
              <a:rPr lang="en-US" sz="2800" i="1" dirty="0" err="1" smtClean="0">
                <a:solidFill>
                  <a:srgbClr val="BFBFBF"/>
                </a:solidFill>
              </a:rPr>
              <a:t>S</a:t>
            </a:r>
            <a:r>
              <a:rPr lang="en-US" sz="2800" i="1" baseline="-25000" dirty="0" err="1" smtClean="0">
                <a:solidFill>
                  <a:srgbClr val="BFBFBF"/>
                </a:solidFill>
              </a:rPr>
              <a:t>pp</a:t>
            </a:r>
            <a:r>
              <a:rPr lang="en-US" sz="2800" i="1" dirty="0" smtClean="0">
                <a:solidFill>
                  <a:srgbClr val="BFBFBF"/>
                </a:solidFill>
              </a:rPr>
              <a:t> </a:t>
            </a:r>
            <a:r>
              <a:rPr lang="en-US" sz="2800" i="1" dirty="0" smtClean="0"/>
              <a:t>+ </a:t>
            </a:r>
            <a:r>
              <a:rPr lang="en-US" sz="2800" i="1" dirty="0" err="1"/>
              <a:t>SBa</a:t>
            </a:r>
            <a:r>
              <a:rPr lang="en-US" sz="2800" i="1" dirty="0"/>
              <a:t>(t) * (1-F</a:t>
            </a:r>
            <a:r>
              <a:rPr lang="en-US" sz="2800" i="1" baseline="-25000" dirty="0"/>
              <a:t>emerg</a:t>
            </a:r>
            <a:r>
              <a:rPr lang="en-US" sz="2800" i="1" dirty="0"/>
              <a:t>)</a:t>
            </a:r>
            <a:r>
              <a:rPr lang="en-US" sz="2800" i="1" dirty="0" smtClean="0"/>
              <a:t>S</a:t>
            </a:r>
            <a:r>
              <a:rPr lang="en-US" sz="2800" i="1" baseline="-25000" dirty="0" smtClean="0"/>
              <a:t>S</a:t>
            </a: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>
                <a:solidFill>
                  <a:srgbClr val="BFBFBF"/>
                </a:solidFill>
              </a:rPr>
              <a:t>SBa</a:t>
            </a:r>
            <a:r>
              <a:rPr lang="en-US" sz="2800" i="1" dirty="0" smtClean="0">
                <a:solidFill>
                  <a:srgbClr val="BFBFBF"/>
                </a:solidFill>
              </a:rPr>
              <a:t>(t) * </a:t>
            </a:r>
            <a:r>
              <a:rPr lang="en-US" sz="2800" i="1" dirty="0" err="1" smtClean="0">
                <a:solidFill>
                  <a:srgbClr val="BFBFBF"/>
                </a:solidFill>
              </a:rPr>
              <a:t>F</a:t>
            </a:r>
            <a:r>
              <a:rPr lang="en-US" sz="2800" i="1" baseline="-25000" dirty="0" err="1" smtClean="0">
                <a:solidFill>
                  <a:srgbClr val="BFBFBF"/>
                </a:solidFill>
              </a:rPr>
              <a:t>Emerg</a:t>
            </a:r>
            <a:endParaRPr lang="en-US" sz="2800" i="1" dirty="0" smtClean="0">
              <a:solidFill>
                <a:srgbClr val="BFBFB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i="1" dirty="0" err="1" smtClean="0">
                <a:solidFill>
                  <a:srgbClr val="BFBFBF"/>
                </a:solidFill>
              </a:rPr>
              <a:t>Sdl</a:t>
            </a:r>
            <a:r>
              <a:rPr lang="en-US" sz="2800" i="1" dirty="0" smtClean="0">
                <a:solidFill>
                  <a:srgbClr val="BFBFBF"/>
                </a:solidFill>
              </a:rPr>
              <a:t>(t) * S</a:t>
            </a:r>
            <a:r>
              <a:rPr lang="en-US" sz="2800" i="1" baseline="-25000" dirty="0" smtClean="0">
                <a:solidFill>
                  <a:srgbClr val="BFBFBF"/>
                </a:solidFill>
              </a:rPr>
              <a:t>t</a:t>
            </a:r>
            <a:endParaRPr lang="en-US" sz="2800" i="1" dirty="0" smtClean="0">
              <a:solidFill>
                <a:srgbClr val="BFBFBF"/>
              </a:solidFill>
            </a:endParaRPr>
          </a:p>
        </p:txBody>
      </p:sp>
      <p:sp>
        <p:nvSpPr>
          <p:cNvPr id="12" name="Equal 11"/>
          <p:cNvSpPr/>
          <p:nvPr/>
        </p:nvSpPr>
        <p:spPr>
          <a:xfrm>
            <a:off x="2525875" y="3589071"/>
            <a:ext cx="469808" cy="437751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748982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2220226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3040410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7537293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2078585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SBa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4260858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Sdl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6443130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239535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21808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flipH="1">
            <a:off x="2377855" y="6013983"/>
            <a:ext cx="4656630" cy="615144"/>
          </a:xfrm>
          <a:prstGeom prst="curvedUp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V="1">
            <a:off x="1408222" y="5112339"/>
            <a:ext cx="730217" cy="865131"/>
          </a:xfrm>
          <a:prstGeom prst="curvedRigh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7711" y="4861134"/>
            <a:ext cx="81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Emerg</a:t>
            </a:r>
            <a:endParaRPr lang="en-US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44077" y="4861134"/>
            <a:ext cx="41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 smtClean="0"/>
              <a:t>t</a:t>
            </a:r>
            <a:endParaRPr lang="en-US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7450" y="6062994"/>
            <a:ext cx="54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pp</a:t>
            </a:r>
            <a:endParaRPr lang="en-US" sz="20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20035" y="5830191"/>
            <a:ext cx="43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/>
              <a:t>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1296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6245" y="2826474"/>
            <a:ext cx="1492093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A(t+1)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747401" cy="707886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Calculations and Simulation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8028" y="2810237"/>
            <a:ext cx="5198718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/>
              <a:t>A(t) *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pp</a:t>
            </a:r>
            <a:r>
              <a:rPr lang="en-US" sz="2800" i="1" dirty="0" smtClean="0"/>
              <a:t> + </a:t>
            </a:r>
            <a:r>
              <a:rPr lang="en-US" sz="2800" i="1" dirty="0" err="1"/>
              <a:t>SBa</a:t>
            </a:r>
            <a:r>
              <a:rPr lang="en-US" sz="2800" i="1" dirty="0"/>
              <a:t>(t) * (1-F</a:t>
            </a:r>
            <a:r>
              <a:rPr lang="en-US" sz="2800" i="1" baseline="-25000" dirty="0"/>
              <a:t>emerg</a:t>
            </a:r>
            <a:r>
              <a:rPr lang="en-US" sz="2800" i="1" dirty="0"/>
              <a:t>)</a:t>
            </a:r>
            <a:r>
              <a:rPr lang="en-US" sz="2800" i="1" dirty="0" smtClean="0"/>
              <a:t>S</a:t>
            </a:r>
            <a:r>
              <a:rPr lang="en-US" sz="2800" i="1" baseline="-25000" dirty="0" smtClean="0"/>
              <a:t>S</a:t>
            </a: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(t) *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Emerg</a:t>
            </a: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(t) * S</a:t>
            </a:r>
            <a:r>
              <a:rPr lang="en-US" sz="2800" i="1" baseline="-25000" dirty="0" smtClean="0"/>
              <a:t>t</a:t>
            </a:r>
            <a:endParaRPr lang="en-US" sz="2800" i="1" dirty="0" smtClean="0"/>
          </a:p>
        </p:txBody>
      </p:sp>
      <p:sp>
        <p:nvSpPr>
          <p:cNvPr id="12" name="Equal 11"/>
          <p:cNvSpPr/>
          <p:nvPr/>
        </p:nvSpPr>
        <p:spPr>
          <a:xfrm>
            <a:off x="2525875" y="3589071"/>
            <a:ext cx="469808" cy="437751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748982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2220226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3040410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7537293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2078585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SBa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4260858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Sdl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6443130" y="5092675"/>
            <a:ext cx="969633" cy="910073"/>
          </a:xfrm>
          <a:prstGeom prst="ellipse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239535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21808" y="5354776"/>
            <a:ext cx="830006" cy="38587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flipH="1">
            <a:off x="2377855" y="6013983"/>
            <a:ext cx="4656630" cy="615144"/>
          </a:xfrm>
          <a:prstGeom prst="curvedUp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V="1">
            <a:off x="1408222" y="5112339"/>
            <a:ext cx="730217" cy="865131"/>
          </a:xfrm>
          <a:prstGeom prst="curvedRigh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7711" y="4861134"/>
            <a:ext cx="81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Emerg</a:t>
            </a:r>
            <a:endParaRPr lang="en-US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44077" y="4861134"/>
            <a:ext cx="41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 smtClean="0"/>
              <a:t>t</a:t>
            </a:r>
            <a:endParaRPr lang="en-US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7450" y="6062994"/>
            <a:ext cx="54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pp</a:t>
            </a:r>
            <a:endParaRPr lang="en-US" sz="20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20035" y="5830191"/>
            <a:ext cx="43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r>
              <a:rPr lang="en-US" sz="2000" i="1" baseline="-25000" dirty="0"/>
              <a:t>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980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2350911"/>
            <a:ext cx="2501900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1334" y="2958279"/>
            <a:ext cx="2226992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Individual Based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01314" y="2356555"/>
            <a:ext cx="208212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Intensive!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52444" y="3340774"/>
            <a:ext cx="277985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Very sensitive to assumptions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2444" y="4694324"/>
            <a:ext cx="2779852" cy="1200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Easy to make numerical and logical mistakes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886425"/>
            <a:ext cx="824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Why they’re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not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so good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62293" y="110445"/>
            <a:ext cx="8670003" cy="1145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smtClean="0">
                <a:solidFill>
                  <a:schemeClr val="accent3">
                    <a:lumMod val="50000"/>
                  </a:schemeClr>
                </a:solidFill>
              </a:rPr>
              <a:t>There are different types of models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6245" y="2826474"/>
            <a:ext cx="1492093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(t+1)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A(t+1)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84" y="1538109"/>
            <a:ext cx="4747401" cy="707886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Stage structured model for </a:t>
            </a:r>
            <a:r>
              <a:rPr lang="en-US" sz="2000" i="1" dirty="0" err="1" smtClean="0"/>
              <a:t>Camelina</a:t>
            </a:r>
            <a:r>
              <a:rPr lang="en-US" sz="2000" i="1" dirty="0" smtClean="0"/>
              <a:t> sativa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Calculations and Simulation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12" name="Equal 11"/>
          <p:cNvSpPr/>
          <p:nvPr/>
        </p:nvSpPr>
        <p:spPr>
          <a:xfrm>
            <a:off x="2525875" y="3589071"/>
            <a:ext cx="469808" cy="437751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748982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2220226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6519218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7537293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5794" y="2826474"/>
            <a:ext cx="1092426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SBa</a:t>
            </a:r>
            <a:r>
              <a:rPr lang="en-US" sz="2800" i="1" dirty="0" smtClean="0"/>
              <a:t>(t)</a:t>
            </a:r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Sdl</a:t>
            </a:r>
            <a:r>
              <a:rPr lang="en-US" sz="2800" i="1" dirty="0" smtClean="0"/>
              <a:t>(t)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5686" y="2826474"/>
            <a:ext cx="3010869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s</a:t>
            </a:r>
            <a:r>
              <a:rPr lang="en-US" sz="2800" i="1" dirty="0" smtClean="0"/>
              <a:t>			0		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pp</a:t>
            </a: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emerg</a:t>
            </a:r>
            <a:r>
              <a:rPr lang="en-US" sz="2800" i="1" dirty="0" smtClean="0"/>
              <a:t>		0		0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0			S</a:t>
            </a:r>
            <a:r>
              <a:rPr lang="en-US" sz="2800" i="1" baseline="-25000" dirty="0" smtClean="0"/>
              <a:t>t</a:t>
            </a:r>
            <a:r>
              <a:rPr lang="en-US" sz="2800" i="1" dirty="0" smtClean="0"/>
              <a:t>		0</a:t>
            </a:r>
          </a:p>
        </p:txBody>
      </p:sp>
      <p:sp>
        <p:nvSpPr>
          <p:cNvPr id="33" name="Left Bracket 32"/>
          <p:cNvSpPr/>
          <p:nvPr/>
        </p:nvSpPr>
        <p:spPr>
          <a:xfrm>
            <a:off x="3082534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/>
          <p:cNvSpPr/>
          <p:nvPr/>
        </p:nvSpPr>
        <p:spPr>
          <a:xfrm flipH="1">
            <a:off x="6083848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4074" y="2826474"/>
            <a:ext cx="3311984" cy="2197082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70953" y="5094114"/>
            <a:ext cx="191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Stage Matrix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This type of demographic model is often called a </a:t>
            </a:r>
            <a:r>
              <a:rPr lang="en-US" sz="2800" b="1" i="1" dirty="0" smtClean="0">
                <a:solidFill>
                  <a:srgbClr val="953735"/>
                </a:solidFill>
              </a:rPr>
              <a:t>matrix model</a:t>
            </a:r>
            <a:r>
              <a:rPr lang="en-US" sz="2800" dirty="0" smtClean="0">
                <a:solidFill>
                  <a:srgbClr val="254061"/>
                </a:solidFill>
              </a:rPr>
              <a:t>, or a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matrix projection model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1686" y="2483556"/>
            <a:ext cx="240084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Next year (t+1)</a:t>
            </a:r>
          </a:p>
          <a:p>
            <a:pPr algn="ctr">
              <a:lnSpc>
                <a:spcPct val="150000"/>
              </a:lnSpc>
            </a:pPr>
            <a:r>
              <a:rPr lang="en-US" sz="2400" i="1" dirty="0" err="1" smtClean="0"/>
              <a:t>SBa</a:t>
            </a:r>
            <a:endParaRPr lang="en-US" sz="2400" i="1" dirty="0" smtClean="0"/>
          </a:p>
          <a:p>
            <a:pPr algn="ctr">
              <a:lnSpc>
                <a:spcPct val="150000"/>
              </a:lnSpc>
            </a:pPr>
            <a:r>
              <a:rPr lang="en-US" sz="2400" i="1" dirty="0" err="1" smtClean="0"/>
              <a:t>Sdl</a:t>
            </a:r>
            <a:endParaRPr lang="en-US" sz="2400" i="1" dirty="0" smtClean="0"/>
          </a:p>
          <a:p>
            <a:pPr algn="ctr">
              <a:lnSpc>
                <a:spcPct val="150000"/>
              </a:lnSpc>
            </a:pPr>
            <a:r>
              <a:rPr lang="en-US" sz="2400" i="1" dirty="0" smtClean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5686" y="2826474"/>
            <a:ext cx="3010869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s</a:t>
            </a:r>
            <a:r>
              <a:rPr lang="en-US" sz="2800" i="1" dirty="0" smtClean="0"/>
              <a:t>			0		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pp</a:t>
            </a: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emerg</a:t>
            </a:r>
            <a:r>
              <a:rPr lang="en-US" sz="2800" i="1" dirty="0" smtClean="0"/>
              <a:t>		0		0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0			S</a:t>
            </a:r>
            <a:r>
              <a:rPr lang="en-US" sz="2800" i="1" baseline="-25000" dirty="0" smtClean="0"/>
              <a:t>t</a:t>
            </a:r>
            <a:r>
              <a:rPr lang="en-US" sz="2800" i="1" dirty="0" smtClean="0"/>
              <a:t>		0</a:t>
            </a:r>
          </a:p>
        </p:txBody>
      </p:sp>
      <p:sp>
        <p:nvSpPr>
          <p:cNvPr id="33" name="Left Bracket 32"/>
          <p:cNvSpPr/>
          <p:nvPr/>
        </p:nvSpPr>
        <p:spPr>
          <a:xfrm>
            <a:off x="3082534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/>
          <p:cNvSpPr/>
          <p:nvPr/>
        </p:nvSpPr>
        <p:spPr>
          <a:xfrm flipH="1">
            <a:off x="6083848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This type of demographic model is often called a </a:t>
            </a:r>
            <a:r>
              <a:rPr lang="en-US" sz="2800" b="1" i="1" dirty="0" smtClean="0">
                <a:solidFill>
                  <a:srgbClr val="953735"/>
                </a:solidFill>
              </a:rPr>
              <a:t>matrix model</a:t>
            </a:r>
            <a:r>
              <a:rPr lang="en-US" sz="2800" dirty="0" smtClean="0">
                <a:solidFill>
                  <a:srgbClr val="254061"/>
                </a:solidFill>
              </a:rPr>
              <a:t>, or a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matrix projection model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334" y="2413001"/>
            <a:ext cx="640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SBa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59111" y="2413001"/>
            <a:ext cx="55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Sdl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03333" y="24130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41899" y="1909002"/>
            <a:ext cx="211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year (t)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974074" y="2413001"/>
            <a:ext cx="1174593" cy="2511777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441899" y="2874666"/>
            <a:ext cx="0" cy="526112"/>
          </a:xfrm>
          <a:prstGeom prst="line">
            <a:avLst/>
          </a:prstGeom>
          <a:ln w="381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29556" y="3400778"/>
            <a:ext cx="1212343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37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/>
      <p:bldP spid="3" grpId="0"/>
      <p:bldP spid="5" grpId="0"/>
      <p:bldP spid="7" grpId="0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1201887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953735"/>
                </a:solidFill>
              </a:rPr>
              <a:t>Stage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structured models</a:t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- adding ecological realism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02" y="1396999"/>
            <a:ext cx="1183922" cy="17855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1686" y="2483556"/>
            <a:ext cx="240084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Next year (t+1)</a:t>
            </a:r>
          </a:p>
          <a:p>
            <a:pPr algn="ctr">
              <a:lnSpc>
                <a:spcPct val="150000"/>
              </a:lnSpc>
            </a:pPr>
            <a:r>
              <a:rPr lang="en-US" sz="2400" i="1" dirty="0" err="1" smtClean="0"/>
              <a:t>SBa</a:t>
            </a:r>
            <a:endParaRPr lang="en-US" sz="2400" i="1" dirty="0" smtClean="0"/>
          </a:p>
          <a:p>
            <a:pPr algn="ctr">
              <a:lnSpc>
                <a:spcPct val="150000"/>
              </a:lnSpc>
            </a:pPr>
            <a:r>
              <a:rPr lang="en-US" sz="2400" i="1" dirty="0" err="1" smtClean="0"/>
              <a:t>Sdl</a:t>
            </a:r>
            <a:endParaRPr lang="en-US" sz="2400" i="1" dirty="0" smtClean="0"/>
          </a:p>
          <a:p>
            <a:pPr algn="ctr">
              <a:lnSpc>
                <a:spcPct val="150000"/>
              </a:lnSpc>
            </a:pPr>
            <a:r>
              <a:rPr lang="en-US" sz="2400" i="1" dirty="0" smtClean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5686" y="2826474"/>
            <a:ext cx="3010869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 smtClean="0">
                <a:solidFill>
                  <a:srgbClr val="953735"/>
                </a:solidFill>
              </a:rPr>
              <a:t>S</a:t>
            </a:r>
            <a:r>
              <a:rPr lang="en-US" sz="2800" i="1" baseline="-25000" dirty="0" err="1" smtClean="0">
                <a:solidFill>
                  <a:srgbClr val="953735"/>
                </a:solidFill>
              </a:rPr>
              <a:t>s</a:t>
            </a:r>
            <a:r>
              <a:rPr lang="en-US" sz="2800" i="1" dirty="0" smtClean="0"/>
              <a:t>			0		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pp</a:t>
            </a:r>
            <a:endParaRPr lang="en-US" sz="2800" i="1" dirty="0" smtClean="0"/>
          </a:p>
          <a:p>
            <a:pPr>
              <a:lnSpc>
                <a:spcPct val="150000"/>
              </a:lnSpc>
            </a:pP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emerg</a:t>
            </a:r>
            <a:r>
              <a:rPr lang="en-US" sz="2800" i="1" dirty="0" smtClean="0"/>
              <a:t>		0		0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0			S</a:t>
            </a:r>
            <a:r>
              <a:rPr lang="en-US" sz="2800" i="1" baseline="-25000" dirty="0" smtClean="0"/>
              <a:t>t</a:t>
            </a:r>
            <a:r>
              <a:rPr lang="en-US" sz="2800" i="1" dirty="0" smtClean="0"/>
              <a:t>		0</a:t>
            </a:r>
          </a:p>
        </p:txBody>
      </p:sp>
      <p:sp>
        <p:nvSpPr>
          <p:cNvPr id="33" name="Left Bracket 32"/>
          <p:cNvSpPr/>
          <p:nvPr/>
        </p:nvSpPr>
        <p:spPr>
          <a:xfrm>
            <a:off x="3082534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/>
          <p:cNvSpPr/>
          <p:nvPr/>
        </p:nvSpPr>
        <p:spPr>
          <a:xfrm flipH="1">
            <a:off x="6083848" y="3018492"/>
            <a:ext cx="73152" cy="1803400"/>
          </a:xfrm>
          <a:prstGeom prst="leftBracke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54061"/>
                </a:solidFill>
              </a:rPr>
              <a:t>This type of demographic model is often called a </a:t>
            </a:r>
            <a:r>
              <a:rPr lang="en-US" sz="2800" b="1" i="1" dirty="0" smtClean="0">
                <a:solidFill>
                  <a:srgbClr val="953735"/>
                </a:solidFill>
              </a:rPr>
              <a:t>matrix model</a:t>
            </a:r>
            <a:r>
              <a:rPr lang="en-US" sz="2800" dirty="0" smtClean="0">
                <a:solidFill>
                  <a:srgbClr val="254061"/>
                </a:solidFill>
              </a:rPr>
              <a:t>, or a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matrix projection model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334" y="2413001"/>
            <a:ext cx="640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SBa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59111" y="2413001"/>
            <a:ext cx="55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Sdl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03333" y="24130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41899" y="1909002"/>
            <a:ext cx="211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year (t)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974074" y="2413001"/>
            <a:ext cx="1174593" cy="2511777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2356555"/>
            <a:ext cx="2505456" cy="1682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1334" y="2859502"/>
            <a:ext cx="2102555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Age- or Stage- Based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82192" y="2356555"/>
            <a:ext cx="272036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Flexible and realistic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82192" y="3687422"/>
            <a:ext cx="2779852" cy="830997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Few implicit assumptions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886425"/>
            <a:ext cx="824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Why they’re good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62293" y="110445"/>
            <a:ext cx="8670003" cy="1145443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There are different types of models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4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2356555"/>
            <a:ext cx="2505456" cy="1682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1334" y="2859502"/>
            <a:ext cx="2102555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Age- or Stage- Based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03403" y="2356555"/>
            <a:ext cx="1980680" cy="461665"/>
          </a:xfrm>
          <a:prstGeom prst="rect">
            <a:avLst/>
          </a:prstGeom>
          <a:solidFill>
            <a:srgbClr val="D9969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Date intensive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03817" y="3376977"/>
            <a:ext cx="2779852" cy="830997"/>
          </a:xfrm>
          <a:prstGeom prst="rect">
            <a:avLst/>
          </a:prstGeom>
          <a:solidFill>
            <a:srgbClr val="D996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Numerical errors possible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886425"/>
            <a:ext cx="824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Why they’re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good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3262" y="4630043"/>
            <a:ext cx="2920963" cy="1569660"/>
          </a:xfrm>
          <a:prstGeom prst="rect">
            <a:avLst/>
          </a:prstGeom>
          <a:solidFill>
            <a:srgbClr val="D996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Difficult to add individual characteristics (e.g. genetics or behavior)</a:t>
            </a:r>
            <a:endParaRPr lang="en-US" sz="240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62293" y="110445"/>
            <a:ext cx="8670003" cy="1145443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There are different types of models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simple model of population growth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8048" y="2329488"/>
            <a:ext cx="2070731" cy="20705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Population size this year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7069" y="2329488"/>
            <a:ext cx="3065227" cy="2070500"/>
            <a:chOff x="5867069" y="2329488"/>
            <a:chExt cx="3065227" cy="2070500"/>
          </a:xfrm>
        </p:grpSpPr>
        <p:sp>
          <p:nvSpPr>
            <p:cNvPr id="19" name="Oval 18"/>
            <p:cNvSpPr/>
            <p:nvPr/>
          </p:nvSpPr>
          <p:spPr>
            <a:xfrm>
              <a:off x="6861565" y="2329488"/>
              <a:ext cx="2070731" cy="207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Population size next year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Equal 19"/>
            <p:cNvSpPr/>
            <p:nvPr/>
          </p:nvSpPr>
          <p:spPr>
            <a:xfrm>
              <a:off x="5867069" y="2907538"/>
              <a:ext cx="914400" cy="9144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0515" y="774022"/>
            <a:ext cx="2294341" cy="1371600"/>
            <a:chOff x="2290515" y="774022"/>
            <a:chExt cx="2294341" cy="1371600"/>
          </a:xfrm>
        </p:grpSpPr>
        <p:sp>
          <p:nvSpPr>
            <p:cNvPr id="21" name="Oval 20"/>
            <p:cNvSpPr/>
            <p:nvPr/>
          </p:nvSpPr>
          <p:spPr>
            <a:xfrm>
              <a:off x="3213256" y="774022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Births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2290515" y="1002622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90515" y="3313910"/>
            <a:ext cx="2294341" cy="1371600"/>
            <a:chOff x="2290515" y="3313910"/>
            <a:chExt cx="2294341" cy="1371600"/>
          </a:xfrm>
        </p:grpSpPr>
        <p:sp>
          <p:nvSpPr>
            <p:cNvPr id="23" name="Oval 22"/>
            <p:cNvSpPr/>
            <p:nvPr/>
          </p:nvSpPr>
          <p:spPr>
            <a:xfrm>
              <a:off x="3213256" y="3313910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Immigrants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2290515" y="3542510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51401" y="2043966"/>
            <a:ext cx="2286000" cy="1371600"/>
            <a:chOff x="3251401" y="2043966"/>
            <a:chExt cx="2286000" cy="1371600"/>
          </a:xfrm>
        </p:grpSpPr>
        <p:sp>
          <p:nvSpPr>
            <p:cNvPr id="22" name="Oval 21"/>
            <p:cNvSpPr/>
            <p:nvPr/>
          </p:nvSpPr>
          <p:spPr>
            <a:xfrm>
              <a:off x="4165801" y="2043966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Deaths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251401" y="2272566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51401" y="4583855"/>
            <a:ext cx="2286000" cy="1371600"/>
            <a:chOff x="3251401" y="4583855"/>
            <a:chExt cx="2286000" cy="1371600"/>
          </a:xfrm>
        </p:grpSpPr>
        <p:sp>
          <p:nvSpPr>
            <p:cNvPr id="24" name="Oval 23"/>
            <p:cNvSpPr/>
            <p:nvPr/>
          </p:nvSpPr>
          <p:spPr>
            <a:xfrm>
              <a:off x="4165801" y="4583855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Emigrants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3251401" y="4812455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293" y="110446"/>
            <a:ext cx="8670003" cy="786927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 simple model of population growth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886425"/>
            <a:ext cx="824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Written as:</a:t>
            </a:r>
          </a:p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	N(t+1) = N(t) + B – D + I - E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8048" y="2329488"/>
            <a:ext cx="2070731" cy="20705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N(t+1)</a:t>
            </a:r>
            <a:endParaRPr lang="en-US" sz="2000" b="1" dirty="0">
              <a:solidFill>
                <a:srgbClr val="0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7069" y="2329488"/>
            <a:ext cx="3065227" cy="2070500"/>
            <a:chOff x="5867069" y="2329488"/>
            <a:chExt cx="3065227" cy="2070500"/>
          </a:xfrm>
        </p:grpSpPr>
        <p:sp>
          <p:nvSpPr>
            <p:cNvPr id="19" name="Oval 18"/>
            <p:cNvSpPr/>
            <p:nvPr/>
          </p:nvSpPr>
          <p:spPr>
            <a:xfrm>
              <a:off x="6861565" y="2329488"/>
              <a:ext cx="2070731" cy="20705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N(t)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Equal 19"/>
            <p:cNvSpPr/>
            <p:nvPr/>
          </p:nvSpPr>
          <p:spPr>
            <a:xfrm>
              <a:off x="5867069" y="2907538"/>
              <a:ext cx="914400" cy="9144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0515" y="774022"/>
            <a:ext cx="2294341" cy="1371600"/>
            <a:chOff x="2290515" y="774022"/>
            <a:chExt cx="2294341" cy="1371600"/>
          </a:xfrm>
        </p:grpSpPr>
        <p:sp>
          <p:nvSpPr>
            <p:cNvPr id="21" name="Oval 20"/>
            <p:cNvSpPr/>
            <p:nvPr/>
          </p:nvSpPr>
          <p:spPr>
            <a:xfrm>
              <a:off x="3213256" y="774022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2290515" y="1002622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90515" y="3313910"/>
            <a:ext cx="2294341" cy="1371600"/>
            <a:chOff x="2290515" y="3313910"/>
            <a:chExt cx="2294341" cy="1371600"/>
          </a:xfrm>
        </p:grpSpPr>
        <p:sp>
          <p:nvSpPr>
            <p:cNvPr id="23" name="Oval 22"/>
            <p:cNvSpPr/>
            <p:nvPr/>
          </p:nvSpPr>
          <p:spPr>
            <a:xfrm>
              <a:off x="3213256" y="3313910"/>
              <a:ext cx="1371600" cy="1371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2290515" y="3542510"/>
              <a:ext cx="914400" cy="9144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51401" y="2043966"/>
            <a:ext cx="2286000" cy="1371600"/>
            <a:chOff x="3251401" y="2043966"/>
            <a:chExt cx="2286000" cy="1371600"/>
          </a:xfrm>
        </p:grpSpPr>
        <p:sp>
          <p:nvSpPr>
            <p:cNvPr id="22" name="Oval 21"/>
            <p:cNvSpPr/>
            <p:nvPr/>
          </p:nvSpPr>
          <p:spPr>
            <a:xfrm>
              <a:off x="4165801" y="2043966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251401" y="2272566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51401" y="4583855"/>
            <a:ext cx="2286000" cy="1371600"/>
            <a:chOff x="3251401" y="4583855"/>
            <a:chExt cx="2286000" cy="1371600"/>
          </a:xfrm>
        </p:grpSpPr>
        <p:sp>
          <p:nvSpPr>
            <p:cNvPr id="24" name="Oval 23"/>
            <p:cNvSpPr/>
            <p:nvPr/>
          </p:nvSpPr>
          <p:spPr>
            <a:xfrm>
              <a:off x="4165801" y="4583855"/>
              <a:ext cx="1371600" cy="1371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3251401" y="4812455"/>
              <a:ext cx="914400" cy="9144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39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2173</Words>
  <Application>Microsoft Macintosh PowerPoint</Application>
  <PresentationFormat>On-screen Show (4:3)</PresentationFormat>
  <Paragraphs>571</Paragraphs>
  <Slides>52</Slides>
  <Notes>48</Notes>
  <HiddenSlides>2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Arial</vt:lpstr>
      <vt:lpstr>Office Theme</vt:lpstr>
      <vt:lpstr>Equation</vt:lpstr>
      <vt:lpstr>Using R, simulations, and (a little) statistics to predict population viability</vt:lpstr>
      <vt:lpstr>Demographic modeling</vt:lpstr>
      <vt:lpstr>Why model?</vt:lpstr>
      <vt:lpstr>There are different types of models</vt:lpstr>
      <vt:lpstr>PowerPoint Presentation</vt:lpstr>
      <vt:lpstr>There are different types of models</vt:lpstr>
      <vt:lpstr>There are different types of models</vt:lpstr>
      <vt:lpstr>A simple model of population growth</vt:lpstr>
      <vt:lpstr>A simple model of population growth</vt:lpstr>
      <vt:lpstr>A very simple model of population growth</vt:lpstr>
      <vt:lpstr>A very simple model of population growth</vt:lpstr>
      <vt:lpstr>PowerPoint Presentation</vt:lpstr>
      <vt:lpstr>PowerPoint Presentation</vt:lpstr>
      <vt:lpstr>PowerPoint Presentation</vt:lpstr>
      <vt:lpstr>A slide of algebra</vt:lpstr>
      <vt:lpstr>Another slide of algebra</vt:lpstr>
      <vt:lpstr>Multiple time steps – geometric growth</vt:lpstr>
      <vt:lpstr>Multiple time steps</vt:lpstr>
      <vt:lpstr>Exponential growth</vt:lpstr>
      <vt:lpstr>Estimating R</vt:lpstr>
      <vt:lpstr>Estimating R</vt:lpstr>
      <vt:lpstr>Estimating R</vt:lpstr>
      <vt:lpstr>Estimating R</vt:lpstr>
      <vt:lpstr>Estimating R</vt:lpstr>
      <vt:lpstr>Estimating R</vt:lpstr>
      <vt:lpstr>Why is standard deviation important?</vt:lpstr>
      <vt:lpstr>Why is standard deviation important?</vt:lpstr>
      <vt:lpstr>Why is standard deviation important?</vt:lpstr>
      <vt:lpstr>Why is standard deviation important?</vt:lpstr>
      <vt:lpstr>Why is standard deviation important?</vt:lpstr>
      <vt:lpstr>Why is standard deviation important?</vt:lpstr>
      <vt:lpstr>Why is standard deviation important?</vt:lpstr>
      <vt:lpstr>Why is standard deviation important?</vt:lpstr>
      <vt:lpstr>PowerPoint Presentation</vt:lpstr>
      <vt:lpstr>PowerPoint Presentation</vt:lpstr>
      <vt:lpstr>Stage (Age) structured models - adding ecological realism</vt:lpstr>
      <vt:lpstr>Stage (Age) structured models - adding ecological realism</vt:lpstr>
      <vt:lpstr>Stage (Age) structured models - adding ecological realism</vt:lpstr>
      <vt:lpstr>Stage (Age)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  <vt:lpstr>Stage structured models - adding ecological realism</vt:lpstr>
    </vt:vector>
  </TitlesOfParts>
  <Manager/>
  <Company>Stony Brook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Modeling: A Primer</dc:title>
  <dc:subject/>
  <dc:creator>MATTHEW AIELLO-LAMMENS</dc:creator>
  <cp:keywords/>
  <dc:description/>
  <cp:lastModifiedBy>Matthew Lammens</cp:lastModifiedBy>
  <cp:revision>177</cp:revision>
  <dcterms:created xsi:type="dcterms:W3CDTF">2012-02-26T21:33:26Z</dcterms:created>
  <dcterms:modified xsi:type="dcterms:W3CDTF">2016-10-22T02:38:40Z</dcterms:modified>
  <cp:category/>
</cp:coreProperties>
</file>