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90" r:id="rId3"/>
    <p:sldId id="291" r:id="rId4"/>
    <p:sldId id="259" r:id="rId5"/>
    <p:sldId id="292" r:id="rId6"/>
    <p:sldId id="293" r:id="rId7"/>
    <p:sldId id="278" r:id="rId8"/>
    <p:sldId id="279" r:id="rId9"/>
    <p:sldId id="280" r:id="rId10"/>
    <p:sldId id="281" r:id="rId11"/>
    <p:sldId id="294" r:id="rId12"/>
    <p:sldId id="295" r:id="rId13"/>
    <p:sldId id="296" r:id="rId14"/>
    <p:sldId id="297" r:id="rId15"/>
    <p:sldId id="29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20" d="100"/>
          <a:sy n="120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EA22F-2F69-7C4E-A8BF-9B99A5176FE3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5F1C9-0995-774D-A688-504461049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2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9cf3816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9cf3816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9cf3816c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9cf3816c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40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9cf3816c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39cf3816c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725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9cf3816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39cf3816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971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9cf3816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39cf3816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271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9cf3816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9cf3816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7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9cf3816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9cf3816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19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b5d909973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b5d909973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118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9cf3816c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9cf3816c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87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9cf3816c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9cf3816c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33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5aea0a9a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5aea0a9a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91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aea0a9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aea0a9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64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5aea0a9a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5aea0a9a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663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5aea0a9a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5aea0a9a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85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7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42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5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0571F-D9F8-724C-899D-5C7D10F0A36E}" type="datetimeFigureOut">
              <a:rPr lang="en-US" smtClean="0"/>
              <a:t>4/27/20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6E0A-E490-BD42-A87C-C48E13179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1DF9-0F78-4E4F-B952-41099836B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Diagnostics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30455-F647-D940-B589-E761294BD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0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 flipH="1">
            <a:off x="2175600" y="1242150"/>
            <a:ext cx="6511200" cy="51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Right skew - Points bend up and to the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left of the line.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Left skew - Points bend down and to the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right of the line.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Short tails (narrower than the normal distribution) - Points follow an S shaped-curve.</a:t>
            </a: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Long tails (wider than the normal distribution) - Points start below the line, bend to follow it, and end above it.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457200" y="16538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Normal probability plot and skewness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7" y="1421650"/>
            <a:ext cx="1316975" cy="486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432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body" idx="1"/>
          </p:nvPr>
        </p:nvSpPr>
        <p:spPr>
          <a:xfrm flipH="1">
            <a:off x="4983300" y="1305775"/>
            <a:ext cx="37035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variability of points around the least squares line should be roughly constant.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implies that the variability of residuals around the 0 line should be roughly constant as well.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Also called </a:t>
            </a:r>
            <a:r>
              <a:rPr lang="en" sz="1900" i="1">
                <a:solidFill>
                  <a:schemeClr val="accent1"/>
                </a:solidFill>
              </a:rPr>
              <a:t>homoscedasticity</a:t>
            </a:r>
            <a:r>
              <a:rPr lang="en" sz="1900"/>
              <a:t>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Check using a histogram or normal probability plot of residuals.</a:t>
            </a:r>
            <a:endParaRPr sz="1900"/>
          </a:p>
        </p:txBody>
      </p:sp>
      <p:sp>
        <p:nvSpPr>
          <p:cNvPr id="305" name="Google Shape;305;p5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Conditions: (3) Constant variability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306" name="Google Shape;3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407425"/>
            <a:ext cx="4391025" cy="451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7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>
            <a:spLocks noGrp="1"/>
          </p:cNvSpPr>
          <p:nvPr>
            <p:ph type="body" idx="1"/>
          </p:nvPr>
        </p:nvSpPr>
        <p:spPr>
          <a:xfrm flipH="1">
            <a:off x="456900" y="1305775"/>
            <a:ext cx="37599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Constant variability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Linear relationship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312" name="Google Shape;312;p5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313" name="Google Shape;3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88" y="1360700"/>
            <a:ext cx="4314825" cy="520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42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>
            <a:spLocks noGrp="1"/>
          </p:cNvSpPr>
          <p:nvPr>
            <p:ph type="body" idx="1"/>
          </p:nvPr>
        </p:nvSpPr>
        <p:spPr>
          <a:xfrm flipH="1">
            <a:off x="456900" y="1305775"/>
            <a:ext cx="37599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Constant variability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Linear relationship</a:t>
            </a:r>
            <a:endParaRPr sz="2200" i="1">
              <a:solidFill>
                <a:srgbClr val="FF99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319" name="Google Shape;319;p5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320" name="Google Shape;32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88" y="1360700"/>
            <a:ext cx="4314825" cy="520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32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>
            <a:spLocks noGrp="1"/>
          </p:cNvSpPr>
          <p:nvPr>
            <p:ph type="body" idx="1"/>
          </p:nvPr>
        </p:nvSpPr>
        <p:spPr>
          <a:xfrm flipH="1">
            <a:off x="457150" y="1305775"/>
            <a:ext cx="34617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Constant variability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Linear relationship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326" name="Google Shape;326;p5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327" name="Google Shape;32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838" y="1305775"/>
            <a:ext cx="4333875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22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>
            <a:spLocks noGrp="1"/>
          </p:cNvSpPr>
          <p:nvPr>
            <p:ph type="body" idx="1"/>
          </p:nvPr>
        </p:nvSpPr>
        <p:spPr>
          <a:xfrm flipH="1">
            <a:off x="457150" y="1305775"/>
            <a:ext cx="34617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Constant variability</a:t>
            </a:r>
            <a:endParaRPr sz="2200" i="1">
              <a:solidFill>
                <a:srgbClr val="FF99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Linear relationship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333" name="Google Shape;333;p5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334" name="Google Shape;33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838" y="1305775"/>
            <a:ext cx="4333875" cy="523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19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Conditions for the least squares line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277" name="Google Shape;277;p49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Linearity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Nearly 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Constant variability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17860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The relationship between the explanatory and the response variable should be linear.</a:t>
            </a:r>
            <a:endParaRPr sz="1900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Methods for fitting a model to non-linear relationships exist, and will be covered in a different video</a:t>
            </a:r>
            <a:r>
              <a:rPr lang="en" sz="1900"/>
              <a:t>. </a:t>
            </a:r>
            <a:endParaRPr sz="1900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Check using a scatterplot of the data, or a </a:t>
            </a:r>
            <a:r>
              <a:rPr lang="en" sz="1900" i="1" dirty="0">
                <a:solidFill>
                  <a:schemeClr val="accent1"/>
                </a:solidFill>
              </a:rPr>
              <a:t>residuals plot</a:t>
            </a:r>
            <a:r>
              <a:rPr lang="en" sz="1900" dirty="0"/>
              <a:t>.</a:t>
            </a:r>
            <a:endParaRPr sz="1900" dirty="0"/>
          </a:p>
        </p:txBody>
      </p:sp>
      <p:sp>
        <p:nvSpPr>
          <p:cNvPr id="283" name="Google Shape;283;p5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Conditions: (1) Linearity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84" name="Google Shape;2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175" y="3706924"/>
            <a:ext cx="5607074" cy="2812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62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accent1"/>
                </a:solidFill>
              </a:rPr>
              <a:t>Response variable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/>
              <a:t> </a:t>
            </a:r>
            <a:r>
              <a:rPr lang="en" sz="2200" i="1" dirty="0"/>
              <a:t>% in poverty</a:t>
            </a:r>
            <a:endParaRPr sz="2200" i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accent1"/>
                </a:solidFill>
              </a:rPr>
              <a:t>Explanatory variable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/>
              <a:t> </a:t>
            </a:r>
            <a:r>
              <a:rPr lang="en" sz="2200" i="1" dirty="0"/>
              <a:t>% HS grad</a:t>
            </a:r>
            <a:endParaRPr sz="2200" i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accent1"/>
                </a:solidFill>
              </a:rPr>
              <a:t>Relationship</a:t>
            </a:r>
            <a:endParaRPr sz="2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 dirty="0"/>
              <a:t> linear, negative,</a:t>
            </a:r>
            <a:br>
              <a:rPr lang="en" sz="2200" i="1" dirty="0"/>
            </a:br>
            <a:r>
              <a:rPr lang="en" sz="2200" i="1" dirty="0"/>
              <a:t> moderately strong</a:t>
            </a:r>
            <a:endParaRPr sz="2200" i="1" dirty="0"/>
          </a:p>
        </p:txBody>
      </p:sp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 i="1">
                <a:solidFill>
                  <a:schemeClr val="accent1"/>
                </a:solidFill>
              </a:rPr>
              <a:t>scatterplot</a:t>
            </a:r>
            <a:r>
              <a:rPr lang="en" sz="2200" i="1"/>
              <a:t> </a:t>
            </a:r>
            <a:r>
              <a:rPr lang="en" sz="2200"/>
              <a:t>below shows the relationship between HS graduation rate in all 50 US states and DC </a:t>
            </a:r>
            <a:r>
              <a:rPr lang="en" sz="2200" u="sng"/>
              <a:t>and</a:t>
            </a:r>
            <a:r>
              <a:rPr lang="en" sz="2200"/>
              <a:t>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4" name="Google Shape;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8"/>
          <p:cNvSpPr/>
          <p:nvPr/>
        </p:nvSpPr>
        <p:spPr>
          <a:xfrm>
            <a:off x="2105400" y="4753700"/>
            <a:ext cx="274200" cy="2742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8"/>
          <p:cNvSpPr txBox="1"/>
          <p:nvPr/>
        </p:nvSpPr>
        <p:spPr>
          <a:xfrm>
            <a:off x="2105400" y="5040850"/>
            <a:ext cx="4764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895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Anatomy of a residuals plot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90" name="Google Shape;2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" y="1412498"/>
            <a:ext cx="3749600" cy="4211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523" y="1412498"/>
            <a:ext cx="4538075" cy="22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3525" y="3654025"/>
            <a:ext cx="4634850" cy="242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323620"/>
            <a:ext cx="82296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Conditions: (2) Nearly normal residuals</a:t>
            </a:r>
            <a:endParaRPr sz="3000" baseline="30000">
              <a:solidFill>
                <a:schemeClr val="accent1"/>
              </a:solidFill>
            </a:endParaRPr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The residuals should be nearly normal.</a:t>
            </a:r>
            <a:endParaRPr sz="1900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This condition may not be satisfied when there are unusual observations that don't follow the trend of the rest of the data.</a:t>
            </a:r>
            <a:endParaRPr sz="1900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Check using a histogram or normal probability (Q-Q) plot of residuals.</a:t>
            </a:r>
            <a:endParaRPr sz="1900" dirty="0"/>
          </a:p>
        </p:txBody>
      </p:sp>
      <p:pic>
        <p:nvPicPr>
          <p:cNvPr id="299" name="Google Shape;29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75574"/>
            <a:ext cx="8229601" cy="3341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2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Normal probability plot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 flipH="1">
            <a:off x="457200" y="1305775"/>
            <a:ext cx="82296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A histogram and </a:t>
            </a:r>
            <a:r>
              <a:rPr lang="en" sz="2300" i="1">
                <a:solidFill>
                  <a:schemeClr val="accent1"/>
                </a:solidFill>
              </a:rPr>
              <a:t>normal probability plot</a:t>
            </a:r>
            <a:r>
              <a:rPr lang="en" sz="2300">
                <a:solidFill>
                  <a:srgbClr val="000000"/>
                </a:solidFill>
              </a:rPr>
              <a:t> of a sample of 100 male heights.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427649"/>
            <a:ext cx="7927624" cy="333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1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Anatomy of a normal probability plot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 flipH="1">
            <a:off x="457200" y="1305775"/>
            <a:ext cx="8229600" cy="47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Data are plotted on the y-axis of a normal probability plot, and theoretical quantiles (following a normal distribution) on the x-axis.</a:t>
            </a:r>
            <a:endParaRPr sz="2300">
              <a:solidFill>
                <a:srgbClr val="000000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If there is a linear relationship in the plot, then the data follow a nearly normal distribution.</a:t>
            </a:r>
            <a:endParaRPr sz="2300">
              <a:solidFill>
                <a:srgbClr val="000000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Constructing a normal probability plot </a:t>
            </a:r>
            <a:r>
              <a:rPr lang="en" sz="2300" u="sng">
                <a:solidFill>
                  <a:srgbClr val="000000"/>
                </a:solidFill>
              </a:rPr>
              <a:t>requires calculating percentiles and corresponding z-scores for each observation</a:t>
            </a:r>
            <a:r>
              <a:rPr lang="en" sz="2300">
                <a:solidFill>
                  <a:srgbClr val="000000"/>
                </a:solidFill>
              </a:rPr>
              <a:t>, which is tedious. Therefore we generally rely on software when making these plots.</a:t>
            </a:r>
            <a:endParaRPr sz="2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3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 flipH="1">
            <a:off x="457200" y="1242150"/>
            <a:ext cx="82296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Below is a histogram and normal probability plot for the NBA heights from the 2008-2009 season. Do these data appear to follow a normal distribution?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451150"/>
            <a:ext cx="7687674" cy="31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6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530</Words>
  <Application>Microsoft Macintosh PowerPoint</Application>
  <PresentationFormat>On-screen Show (4:3)</PresentationFormat>
  <Paragraphs>73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Linear Regression Diagnostics</vt:lpstr>
      <vt:lpstr>Conditions for the least squares line</vt:lpstr>
      <vt:lpstr>Conditions: (1) Linearity</vt:lpstr>
      <vt:lpstr>Poverty vs. HS graduate rate</vt:lpstr>
      <vt:lpstr>Anatomy of a residuals plot</vt:lpstr>
      <vt:lpstr>Conditions: (2) Nearly normal residuals</vt:lpstr>
      <vt:lpstr>Normal probability plot</vt:lpstr>
      <vt:lpstr>Anatomy of a normal probability plot</vt:lpstr>
      <vt:lpstr>Practice</vt:lpstr>
      <vt:lpstr>Normal probability plot and skewness</vt:lpstr>
      <vt:lpstr>Conditions: (3) Constant variability</vt:lpstr>
      <vt:lpstr>Checking conditions</vt:lpstr>
      <vt:lpstr>Checking conditions</vt:lpstr>
      <vt:lpstr>Checking conditions</vt:lpstr>
      <vt:lpstr>Checking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Aiello-Lammens, Matthew E.</dc:creator>
  <cp:lastModifiedBy>Aiello-Lammens, Matthew E.</cp:lastModifiedBy>
  <cp:revision>3</cp:revision>
  <dcterms:created xsi:type="dcterms:W3CDTF">2020-04-27T15:28:49Z</dcterms:created>
  <dcterms:modified xsi:type="dcterms:W3CDTF">2020-04-27T16:32:03Z</dcterms:modified>
</cp:coreProperties>
</file>