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2" r:id="rId2"/>
    <p:sldId id="293" r:id="rId3"/>
    <p:sldId id="294" r:id="rId4"/>
    <p:sldId id="295" r:id="rId5"/>
    <p:sldId id="29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6"/>
    <p:restoredTop sz="94687"/>
  </p:normalViewPr>
  <p:slideViewPr>
    <p:cSldViewPr snapToGrid="0" snapToObjects="1">
      <p:cViewPr varScale="1">
        <p:scale>
          <a:sx n="84" d="100"/>
          <a:sy n="84" d="100"/>
        </p:scale>
        <p:origin x="19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A1CE-3593-7945-8F6A-C68B5EA28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276B2-1EA3-9846-B000-E4478ED75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CBAC8-5368-2A4D-A5D2-E98964621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BA8E-0BE9-2643-983D-01F6B913D4E4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ADE37-27B2-F34B-9D06-B426D0AB1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902A3-9CF9-F64C-9E88-24A632BB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E886-8F3A-534E-B4B6-C20746861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63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1B43-B716-784D-ABB8-CA306CF3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4052C-6BDE-CE4A-8A56-B0FA8DEAC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6D082-559C-4F48-8351-6E02D70A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BA8E-0BE9-2643-983D-01F6B913D4E4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077ED-68E9-AE41-8677-E896D0F36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8FEB4-F323-BE4B-A85D-0111334E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E886-8F3A-534E-B4B6-C20746861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3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496EA-1C47-B846-9142-D44C48CB6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4EC79-7400-FF45-8253-1DBFEE76C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1CAB4-838B-7D4A-A7D2-A1E1476B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BA8E-0BE9-2643-983D-01F6B913D4E4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E4391-5007-424F-94AC-F6A87048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5A02C-B36B-AC41-B4AC-1BD9E113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E886-8F3A-534E-B4B6-C20746861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5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CE16-3E1F-684E-A2FF-4D60049C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2DAE2-9BBD-204E-80F0-D1EE7B1AD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B27FA-1E19-C04A-B1AE-79145CCC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BA8E-0BE9-2643-983D-01F6B913D4E4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C2FDA-2408-804A-B3D7-153E9685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97A10-5300-AF4D-B663-00E61ECA5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E886-8F3A-534E-B4B6-C20746861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ACC2-900E-474A-835C-BC864594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E41A2-A17B-9C47-BF0E-52A00D94C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8F193-1B37-FA42-A80F-3A20478F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BA8E-0BE9-2643-983D-01F6B913D4E4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A6923-8B74-9F4E-9635-59E98130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6AA9D-1F29-D14F-9F11-3043488F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E886-8F3A-534E-B4B6-C20746861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315B-BB83-B24D-A666-6144E76D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E9AC6-614C-7C48-A844-7EBDE334D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F5F41-19EC-A145-A321-081A26046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F1FFD-385C-BE4C-BCBA-395C2F0E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BA8E-0BE9-2643-983D-01F6B913D4E4}" type="datetimeFigureOut">
              <a:rPr lang="en-US" smtClean="0"/>
              <a:t>8/10/19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68FCC-A7B0-AF44-A477-B2BC462A9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48944-7508-C64C-86EE-00E8BD76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E886-8F3A-534E-B4B6-C20746861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3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68B5-9FC6-0B4F-8166-F8F629F56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2485D-0CD3-9545-A786-E8BBB956C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0742B-2543-574A-9053-636CA41FB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F6754-BC66-EE42-94E6-BDBB0E937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445F6-4225-644A-B673-4D33E8340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53B47-3C76-8C44-A57C-2AB9A6EDA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BA8E-0BE9-2643-983D-01F6B913D4E4}" type="datetimeFigureOut">
              <a:rPr lang="en-US" smtClean="0"/>
              <a:t>8/10/19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9EAFE-2B90-9F47-AFC6-C0963EB4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AC56D9-68D8-6B4E-AF86-06506ABD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E886-8F3A-534E-B4B6-C20746861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4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0C4A-4ACE-B048-AEB4-D914BD13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21867-767A-ED4E-A3CF-B9F56576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BA8E-0BE9-2643-983D-01F6B913D4E4}" type="datetimeFigureOut">
              <a:rPr lang="en-US" smtClean="0"/>
              <a:t>8/10/19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3D4AF-7E18-C143-A26D-A712CB24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D108D-A510-5842-91DD-114FDAB5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E886-8F3A-534E-B4B6-C20746861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2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12DDF-593A-7E4D-A1B3-5E6503D04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BA8E-0BE9-2643-983D-01F6B913D4E4}" type="datetimeFigureOut">
              <a:rPr lang="en-US" smtClean="0"/>
              <a:t>8/10/19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B4592-6ACA-C54B-BFF6-E6308863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492D3-99E4-E746-9FB0-F9001B0F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E886-8F3A-534E-B4B6-C20746861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3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AABE-5D37-FE44-B58F-C090F9370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987AD-0A12-D442-9E04-B8C6DD59C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126EB-D608-B847-92D7-315CBEC68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399C9-1368-504D-A5F6-54EEE87E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BA8E-0BE9-2643-983D-01F6B913D4E4}" type="datetimeFigureOut">
              <a:rPr lang="en-US" smtClean="0"/>
              <a:t>8/10/19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11E1C-8BE0-764A-8271-768C1D64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0D535-3015-A441-829F-A9B88D14F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E886-8F3A-534E-B4B6-C20746861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2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33088-E581-C54F-BA6F-C66F9F60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4B1866-336A-944E-809E-592F63FE8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0C036-26D5-764C-9D0B-DDC9571E0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9D4D4-1617-D14E-8637-8B40039D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BA8E-0BE9-2643-983D-01F6B913D4E4}" type="datetimeFigureOut">
              <a:rPr lang="en-US" smtClean="0"/>
              <a:t>8/10/19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4EBCC-8396-4948-9560-6BD56B1B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194EE-1B93-D149-9D82-39000B5E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E886-8F3A-534E-B4B6-C20746861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7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A43E03-C94B-0141-ABB4-E404D440A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20798-619B-614B-9F77-698B4C9FB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61DFE-22D6-3948-9ADC-634BE887D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9BA8E-0BE9-2643-983D-01F6B913D4E4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B55D9-7712-4E49-BFE7-379FB2D76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2ACA4-72DA-6A48-AE7A-60B988DD3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9E886-8F3A-534E-B4B6-C20746861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8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3147" y="463138"/>
            <a:ext cx="7193121" cy="3800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43147" y="843148"/>
            <a:ext cx="7193120" cy="105695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Backwards Design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5703B5-6836-624D-99B0-68AED559A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869" y="0"/>
            <a:ext cx="4318581" cy="685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4AFE41-0C70-D14D-8C71-CDA9588CF734}"/>
              </a:ext>
            </a:extLst>
          </p:cNvPr>
          <p:cNvSpPr txBox="1">
            <a:spLocks/>
          </p:cNvSpPr>
          <p:nvPr/>
        </p:nvSpPr>
        <p:spPr>
          <a:xfrm>
            <a:off x="843147" y="2042161"/>
            <a:ext cx="7221200" cy="43958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lnSpc>
                <a:spcPct val="100000"/>
              </a:lnSpc>
              <a:buFont typeface="+mj-lt"/>
              <a:buAutoNum type="arabicPeriod"/>
            </a:pPr>
            <a:r>
              <a:rPr lang="en-US" sz="3600" b="1" dirty="0"/>
              <a:t>Identify desired learning outcomes</a:t>
            </a:r>
            <a:r>
              <a:rPr lang="en-US" sz="3600" dirty="0"/>
              <a:t> – what do you want students to learn?</a:t>
            </a:r>
          </a:p>
          <a:p>
            <a:pPr marL="514350" indent="-514350" algn="l">
              <a:lnSpc>
                <a:spcPct val="100000"/>
              </a:lnSpc>
              <a:buFont typeface="+mj-lt"/>
              <a:buAutoNum type="arabicPeriod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Determine acceptable evidence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 – How will you assess whether they are learning?</a:t>
            </a:r>
          </a:p>
          <a:p>
            <a:pPr marL="514350" indent="-514350" algn="l">
              <a:lnSpc>
                <a:spcPct val="100000"/>
              </a:lnSpc>
              <a:buFont typeface="+mj-lt"/>
              <a:buAutoNum type="arabicPeriod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Plan activities and instructional resources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 – What will you and the students need for students to learn?</a:t>
            </a:r>
          </a:p>
          <a:p>
            <a:pPr marL="514350" indent="-514350" algn="l"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DA674A-9ACF-0F4C-B2CB-F20C2D3962DD}"/>
              </a:ext>
            </a:extLst>
          </p:cNvPr>
          <p:cNvSpPr txBox="1"/>
          <p:nvPr/>
        </p:nvSpPr>
        <p:spPr>
          <a:xfrm>
            <a:off x="30480" y="6461760"/>
            <a:ext cx="528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Wiggens</a:t>
            </a:r>
            <a:r>
              <a:rPr lang="en-US" dirty="0"/>
              <a:t> and </a:t>
            </a:r>
            <a:r>
              <a:rPr lang="en-US" dirty="0" err="1"/>
              <a:t>McTighe</a:t>
            </a:r>
            <a:r>
              <a:rPr lang="en-US" dirty="0"/>
              <a:t>, 2005, </a:t>
            </a:r>
            <a:r>
              <a:rPr lang="en-US" i="1" dirty="0"/>
              <a:t>Understanding by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6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5703B5-6836-624D-99B0-68AED559A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702"/>
          <a:stretch/>
        </p:blipFill>
        <p:spPr>
          <a:xfrm>
            <a:off x="7883869" y="0"/>
            <a:ext cx="4318581" cy="2695074"/>
          </a:xfrm>
          <a:prstGeom prst="rect">
            <a:avLst/>
          </a:prstGeom>
        </p:spPr>
      </p:pic>
      <p:sp>
        <p:nvSpPr>
          <p:cNvPr id="8" name="Diagonal Stripe 7">
            <a:extLst>
              <a:ext uri="{FF2B5EF4-FFF2-40B4-BE49-F238E27FC236}">
                <a16:creationId xmlns:a16="http://schemas.microsoft.com/office/drawing/2014/main" id="{2F0868AA-66A7-4B4B-8091-122786D649DC}"/>
              </a:ext>
            </a:extLst>
          </p:cNvPr>
          <p:cNvSpPr/>
          <p:nvPr/>
        </p:nvSpPr>
        <p:spPr>
          <a:xfrm>
            <a:off x="8734925" y="1851980"/>
            <a:ext cx="1973179" cy="1901873"/>
          </a:xfrm>
          <a:prstGeom prst="diagStripe">
            <a:avLst>
              <a:gd name="adj" fmla="val 266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524EA33-C091-5C44-8AE5-1E50F5A224BC}"/>
              </a:ext>
            </a:extLst>
          </p:cNvPr>
          <p:cNvGrpSpPr/>
          <p:nvPr/>
        </p:nvGrpSpPr>
        <p:grpSpPr>
          <a:xfrm>
            <a:off x="217840" y="133288"/>
            <a:ext cx="8443733" cy="2430821"/>
            <a:chOff x="814994" y="1371158"/>
            <a:chExt cx="8443733" cy="2430821"/>
          </a:xfrm>
        </p:grpSpPr>
        <p:sp>
          <p:nvSpPr>
            <p:cNvPr id="9" name="Cloud Callout 8">
              <a:extLst>
                <a:ext uri="{FF2B5EF4-FFF2-40B4-BE49-F238E27FC236}">
                  <a16:creationId xmlns:a16="http://schemas.microsoft.com/office/drawing/2014/main" id="{3F53CF2E-E9F5-6E42-B1BC-0E77BE23734C}"/>
                </a:ext>
              </a:extLst>
            </p:cNvPr>
            <p:cNvSpPr/>
            <p:nvPr/>
          </p:nvSpPr>
          <p:spPr>
            <a:xfrm>
              <a:off x="814994" y="1371158"/>
              <a:ext cx="2454442" cy="2181727"/>
            </a:xfrm>
            <a:prstGeom prst="cloud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Think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B9D9817-EB7C-924D-A489-29DAF701416E}"/>
                </a:ext>
              </a:extLst>
            </p:cNvPr>
            <p:cNvGrpSpPr/>
            <p:nvPr/>
          </p:nvGrpSpPr>
          <p:grpSpPr>
            <a:xfrm>
              <a:off x="3421836" y="1612231"/>
              <a:ext cx="3007895" cy="2189748"/>
              <a:chOff x="3632299" y="1491916"/>
              <a:chExt cx="3007895" cy="2189748"/>
            </a:xfrm>
          </p:grpSpPr>
          <p:sp>
            <p:nvSpPr>
              <p:cNvPr id="14" name="Rounded Rectangular Callout 13">
                <a:extLst>
                  <a:ext uri="{FF2B5EF4-FFF2-40B4-BE49-F238E27FC236}">
                    <a16:creationId xmlns:a16="http://schemas.microsoft.com/office/drawing/2014/main" id="{0921DA0E-2551-7140-87DE-103C9FE1F645}"/>
                  </a:ext>
                </a:extLst>
              </p:cNvPr>
              <p:cNvSpPr/>
              <p:nvPr/>
            </p:nvSpPr>
            <p:spPr>
              <a:xfrm>
                <a:off x="4089499" y="1949116"/>
                <a:ext cx="2550695" cy="1732548"/>
              </a:xfrm>
              <a:prstGeom prst="wedgeRoundRectCallout">
                <a:avLst>
                  <a:gd name="adj1" fmla="val 29167"/>
                  <a:gd name="adj2" fmla="val 80556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ular Callout 12">
                <a:extLst>
                  <a:ext uri="{FF2B5EF4-FFF2-40B4-BE49-F238E27FC236}">
                    <a16:creationId xmlns:a16="http://schemas.microsoft.com/office/drawing/2014/main" id="{B4BC6070-F804-704A-A58D-A6852686D645}"/>
                  </a:ext>
                </a:extLst>
              </p:cNvPr>
              <p:cNvSpPr/>
              <p:nvPr/>
            </p:nvSpPr>
            <p:spPr>
              <a:xfrm>
                <a:off x="3937099" y="1796716"/>
                <a:ext cx="2550695" cy="1732548"/>
              </a:xfrm>
              <a:prstGeom prst="wedgeRoundRectCallout">
                <a:avLst>
                  <a:gd name="adj1" fmla="val -40644"/>
                  <a:gd name="adj2" fmla="val 72223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ounded Rectangular Callout 11">
                <a:extLst>
                  <a:ext uri="{FF2B5EF4-FFF2-40B4-BE49-F238E27FC236}">
                    <a16:creationId xmlns:a16="http://schemas.microsoft.com/office/drawing/2014/main" id="{7E695069-79C1-0A44-A635-7434739E44B5}"/>
                  </a:ext>
                </a:extLst>
              </p:cNvPr>
              <p:cNvSpPr/>
              <p:nvPr/>
            </p:nvSpPr>
            <p:spPr>
              <a:xfrm>
                <a:off x="3784699" y="1644316"/>
                <a:ext cx="2550695" cy="1732548"/>
              </a:xfrm>
              <a:prstGeom prst="wedgeRoundRectCallout">
                <a:avLst>
                  <a:gd name="adj1" fmla="val 36714"/>
                  <a:gd name="adj2" fmla="val 77778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ular Callout 10">
                <a:extLst>
                  <a:ext uri="{FF2B5EF4-FFF2-40B4-BE49-F238E27FC236}">
                    <a16:creationId xmlns:a16="http://schemas.microsoft.com/office/drawing/2014/main" id="{5E9C25EF-8D51-A44D-866C-33EBEE2F729F}"/>
                  </a:ext>
                </a:extLst>
              </p:cNvPr>
              <p:cNvSpPr/>
              <p:nvPr/>
            </p:nvSpPr>
            <p:spPr>
              <a:xfrm>
                <a:off x="3632299" y="1491916"/>
                <a:ext cx="2550695" cy="1732548"/>
              </a:xfrm>
              <a:prstGeom prst="wedgeRoundRectCallout">
                <a:avLst>
                  <a:gd name="adj1" fmla="val -38758"/>
                  <a:gd name="adj2" fmla="val 80556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>
                    <a:solidFill>
                      <a:schemeClr val="tx1"/>
                    </a:solidFill>
                  </a:rPr>
                  <a:t>Group</a:t>
                </a:r>
              </a:p>
            </p:txBody>
          </p:sp>
        </p:grpSp>
        <p:sp>
          <p:nvSpPr>
            <p:cNvPr id="17" name="Vertical Scroll 16">
              <a:extLst>
                <a:ext uri="{FF2B5EF4-FFF2-40B4-BE49-F238E27FC236}">
                  <a16:creationId xmlns:a16="http://schemas.microsoft.com/office/drawing/2014/main" id="{E5922EF2-67F0-9743-ADD7-D0FCA8C03C9A}"/>
                </a:ext>
              </a:extLst>
            </p:cNvPr>
            <p:cNvSpPr/>
            <p:nvPr/>
          </p:nvSpPr>
          <p:spPr>
            <a:xfrm>
              <a:off x="6568521" y="1443347"/>
              <a:ext cx="2690206" cy="2037348"/>
            </a:xfrm>
            <a:prstGeom prst="verticalScroll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Share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DC4394B-DB6E-1A46-8366-B778CD806470}"/>
              </a:ext>
            </a:extLst>
          </p:cNvPr>
          <p:cNvSpPr txBox="1"/>
          <p:nvPr/>
        </p:nvSpPr>
        <p:spPr>
          <a:xfrm>
            <a:off x="217840" y="3181150"/>
            <a:ext cx="113493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What are the core competencies of data science?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What is one data science learning goal for students in your course?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Why is data science important for students in biology and environmental science?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What is your most important barrier to teaching data science in your courses?</a:t>
            </a:r>
          </a:p>
        </p:txBody>
      </p:sp>
    </p:spTree>
    <p:extLst>
      <p:ext uri="{BB962C8B-B14F-4D97-AF65-F5344CB8AC3E}">
        <p14:creationId xmlns:p14="http://schemas.microsoft.com/office/powerpoint/2010/main" val="128245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5703B5-6836-624D-99B0-68AED559A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702"/>
          <a:stretch/>
        </p:blipFill>
        <p:spPr>
          <a:xfrm>
            <a:off x="7883869" y="0"/>
            <a:ext cx="4318581" cy="2695074"/>
          </a:xfrm>
          <a:prstGeom prst="rect">
            <a:avLst/>
          </a:prstGeom>
        </p:spPr>
      </p:pic>
      <p:sp>
        <p:nvSpPr>
          <p:cNvPr id="8" name="Diagonal Stripe 7">
            <a:extLst>
              <a:ext uri="{FF2B5EF4-FFF2-40B4-BE49-F238E27FC236}">
                <a16:creationId xmlns:a16="http://schemas.microsoft.com/office/drawing/2014/main" id="{2F0868AA-66A7-4B4B-8091-122786D649DC}"/>
              </a:ext>
            </a:extLst>
          </p:cNvPr>
          <p:cNvSpPr/>
          <p:nvPr/>
        </p:nvSpPr>
        <p:spPr>
          <a:xfrm>
            <a:off x="8734925" y="1851980"/>
            <a:ext cx="1973179" cy="1901873"/>
          </a:xfrm>
          <a:prstGeom prst="diagStripe">
            <a:avLst>
              <a:gd name="adj" fmla="val 266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524EA33-C091-5C44-8AE5-1E50F5A224BC}"/>
              </a:ext>
            </a:extLst>
          </p:cNvPr>
          <p:cNvGrpSpPr/>
          <p:nvPr/>
        </p:nvGrpSpPr>
        <p:grpSpPr>
          <a:xfrm>
            <a:off x="217840" y="133288"/>
            <a:ext cx="8443733" cy="2430821"/>
            <a:chOff x="814994" y="1371158"/>
            <a:chExt cx="8443733" cy="2430821"/>
          </a:xfrm>
        </p:grpSpPr>
        <p:sp>
          <p:nvSpPr>
            <p:cNvPr id="9" name="Cloud Callout 8">
              <a:extLst>
                <a:ext uri="{FF2B5EF4-FFF2-40B4-BE49-F238E27FC236}">
                  <a16:creationId xmlns:a16="http://schemas.microsoft.com/office/drawing/2014/main" id="{3F53CF2E-E9F5-6E42-B1BC-0E77BE23734C}"/>
                </a:ext>
              </a:extLst>
            </p:cNvPr>
            <p:cNvSpPr/>
            <p:nvPr/>
          </p:nvSpPr>
          <p:spPr>
            <a:xfrm>
              <a:off x="814994" y="1371158"/>
              <a:ext cx="2454442" cy="2181727"/>
            </a:xfrm>
            <a:prstGeom prst="cloud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Think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B9D9817-EB7C-924D-A489-29DAF701416E}"/>
                </a:ext>
              </a:extLst>
            </p:cNvPr>
            <p:cNvGrpSpPr/>
            <p:nvPr/>
          </p:nvGrpSpPr>
          <p:grpSpPr>
            <a:xfrm>
              <a:off x="3421836" y="1612231"/>
              <a:ext cx="3007895" cy="2189748"/>
              <a:chOff x="3632299" y="1491916"/>
              <a:chExt cx="3007895" cy="2189748"/>
            </a:xfrm>
          </p:grpSpPr>
          <p:sp>
            <p:nvSpPr>
              <p:cNvPr id="14" name="Rounded Rectangular Callout 13">
                <a:extLst>
                  <a:ext uri="{FF2B5EF4-FFF2-40B4-BE49-F238E27FC236}">
                    <a16:creationId xmlns:a16="http://schemas.microsoft.com/office/drawing/2014/main" id="{0921DA0E-2551-7140-87DE-103C9FE1F645}"/>
                  </a:ext>
                </a:extLst>
              </p:cNvPr>
              <p:cNvSpPr/>
              <p:nvPr/>
            </p:nvSpPr>
            <p:spPr>
              <a:xfrm>
                <a:off x="4089499" y="1949116"/>
                <a:ext cx="2550695" cy="1732548"/>
              </a:xfrm>
              <a:prstGeom prst="wedgeRoundRectCallout">
                <a:avLst>
                  <a:gd name="adj1" fmla="val 29167"/>
                  <a:gd name="adj2" fmla="val 80556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3" name="Rounded Rectangular Callout 12">
                <a:extLst>
                  <a:ext uri="{FF2B5EF4-FFF2-40B4-BE49-F238E27FC236}">
                    <a16:creationId xmlns:a16="http://schemas.microsoft.com/office/drawing/2014/main" id="{B4BC6070-F804-704A-A58D-A6852686D645}"/>
                  </a:ext>
                </a:extLst>
              </p:cNvPr>
              <p:cNvSpPr/>
              <p:nvPr/>
            </p:nvSpPr>
            <p:spPr>
              <a:xfrm>
                <a:off x="3937099" y="1796716"/>
                <a:ext cx="2550695" cy="1732548"/>
              </a:xfrm>
              <a:prstGeom prst="wedgeRoundRectCallout">
                <a:avLst>
                  <a:gd name="adj1" fmla="val -40644"/>
                  <a:gd name="adj2" fmla="val 72223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2" name="Rounded Rectangular Callout 11">
                <a:extLst>
                  <a:ext uri="{FF2B5EF4-FFF2-40B4-BE49-F238E27FC236}">
                    <a16:creationId xmlns:a16="http://schemas.microsoft.com/office/drawing/2014/main" id="{7E695069-79C1-0A44-A635-7434739E44B5}"/>
                  </a:ext>
                </a:extLst>
              </p:cNvPr>
              <p:cNvSpPr/>
              <p:nvPr/>
            </p:nvSpPr>
            <p:spPr>
              <a:xfrm>
                <a:off x="3784699" y="1644316"/>
                <a:ext cx="2550695" cy="1732548"/>
              </a:xfrm>
              <a:prstGeom prst="wedgeRoundRectCallout">
                <a:avLst>
                  <a:gd name="adj1" fmla="val 36714"/>
                  <a:gd name="adj2" fmla="val 77778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1" name="Rounded Rectangular Callout 10">
                <a:extLst>
                  <a:ext uri="{FF2B5EF4-FFF2-40B4-BE49-F238E27FC236}">
                    <a16:creationId xmlns:a16="http://schemas.microsoft.com/office/drawing/2014/main" id="{5E9C25EF-8D51-A44D-866C-33EBEE2F729F}"/>
                  </a:ext>
                </a:extLst>
              </p:cNvPr>
              <p:cNvSpPr/>
              <p:nvPr/>
            </p:nvSpPr>
            <p:spPr>
              <a:xfrm>
                <a:off x="3632299" y="1491916"/>
                <a:ext cx="2550695" cy="1732548"/>
              </a:xfrm>
              <a:prstGeom prst="wedgeRoundRectCallout">
                <a:avLst>
                  <a:gd name="adj1" fmla="val -38758"/>
                  <a:gd name="adj2" fmla="val 80556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>
                    <a:solidFill>
                      <a:schemeClr val="bg2"/>
                    </a:solidFill>
                  </a:rPr>
                  <a:t>Group</a:t>
                </a:r>
              </a:p>
            </p:txBody>
          </p:sp>
        </p:grpSp>
        <p:sp>
          <p:nvSpPr>
            <p:cNvPr id="17" name="Vertical Scroll 16">
              <a:extLst>
                <a:ext uri="{FF2B5EF4-FFF2-40B4-BE49-F238E27FC236}">
                  <a16:creationId xmlns:a16="http://schemas.microsoft.com/office/drawing/2014/main" id="{E5922EF2-67F0-9743-ADD7-D0FCA8C03C9A}"/>
                </a:ext>
              </a:extLst>
            </p:cNvPr>
            <p:cNvSpPr/>
            <p:nvPr/>
          </p:nvSpPr>
          <p:spPr>
            <a:xfrm>
              <a:off x="6568521" y="1443347"/>
              <a:ext cx="2690206" cy="2037348"/>
            </a:xfrm>
            <a:prstGeom prst="verticalScroll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2"/>
                  </a:solidFill>
                </a:rPr>
                <a:t>Share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DC4394B-DB6E-1A46-8366-B778CD806470}"/>
              </a:ext>
            </a:extLst>
          </p:cNvPr>
          <p:cNvSpPr txBox="1"/>
          <p:nvPr/>
        </p:nvSpPr>
        <p:spPr>
          <a:xfrm>
            <a:off x="217840" y="3181150"/>
            <a:ext cx="113493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What are the core competencies of data science?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What is one data science learning goal for students in your course?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Why is data science important for students in biology and environmental science?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What is your most important barrier to teaching data science in your courses?</a:t>
            </a:r>
          </a:p>
        </p:txBody>
      </p:sp>
    </p:spTree>
    <p:extLst>
      <p:ext uri="{BB962C8B-B14F-4D97-AF65-F5344CB8AC3E}">
        <p14:creationId xmlns:p14="http://schemas.microsoft.com/office/powerpoint/2010/main" val="64576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5703B5-6836-624D-99B0-68AED559A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702"/>
          <a:stretch/>
        </p:blipFill>
        <p:spPr>
          <a:xfrm>
            <a:off x="7883869" y="0"/>
            <a:ext cx="4318581" cy="2695074"/>
          </a:xfrm>
          <a:prstGeom prst="rect">
            <a:avLst/>
          </a:prstGeom>
        </p:spPr>
      </p:pic>
      <p:sp>
        <p:nvSpPr>
          <p:cNvPr id="8" name="Diagonal Stripe 7">
            <a:extLst>
              <a:ext uri="{FF2B5EF4-FFF2-40B4-BE49-F238E27FC236}">
                <a16:creationId xmlns:a16="http://schemas.microsoft.com/office/drawing/2014/main" id="{2F0868AA-66A7-4B4B-8091-122786D649DC}"/>
              </a:ext>
            </a:extLst>
          </p:cNvPr>
          <p:cNvSpPr/>
          <p:nvPr/>
        </p:nvSpPr>
        <p:spPr>
          <a:xfrm>
            <a:off x="8734925" y="1851980"/>
            <a:ext cx="1973179" cy="1901873"/>
          </a:xfrm>
          <a:prstGeom prst="diagStripe">
            <a:avLst>
              <a:gd name="adj" fmla="val 266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524EA33-C091-5C44-8AE5-1E50F5A224BC}"/>
              </a:ext>
            </a:extLst>
          </p:cNvPr>
          <p:cNvGrpSpPr/>
          <p:nvPr/>
        </p:nvGrpSpPr>
        <p:grpSpPr>
          <a:xfrm>
            <a:off x="217840" y="133288"/>
            <a:ext cx="8443733" cy="2430821"/>
            <a:chOff x="814994" y="1371158"/>
            <a:chExt cx="8443733" cy="2430821"/>
          </a:xfrm>
        </p:grpSpPr>
        <p:sp>
          <p:nvSpPr>
            <p:cNvPr id="9" name="Cloud Callout 8">
              <a:extLst>
                <a:ext uri="{FF2B5EF4-FFF2-40B4-BE49-F238E27FC236}">
                  <a16:creationId xmlns:a16="http://schemas.microsoft.com/office/drawing/2014/main" id="{3F53CF2E-E9F5-6E42-B1BC-0E77BE23734C}"/>
                </a:ext>
              </a:extLst>
            </p:cNvPr>
            <p:cNvSpPr/>
            <p:nvPr/>
          </p:nvSpPr>
          <p:spPr>
            <a:xfrm>
              <a:off x="814994" y="1371158"/>
              <a:ext cx="2454442" cy="2181727"/>
            </a:xfrm>
            <a:prstGeom prst="cloudCallou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2"/>
                  </a:solidFill>
                </a:rPr>
                <a:t>Think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B9D9817-EB7C-924D-A489-29DAF701416E}"/>
                </a:ext>
              </a:extLst>
            </p:cNvPr>
            <p:cNvGrpSpPr/>
            <p:nvPr/>
          </p:nvGrpSpPr>
          <p:grpSpPr>
            <a:xfrm>
              <a:off x="3421836" y="1612231"/>
              <a:ext cx="3007895" cy="2189748"/>
              <a:chOff x="3632299" y="1491916"/>
              <a:chExt cx="3007895" cy="2189748"/>
            </a:xfrm>
          </p:grpSpPr>
          <p:sp>
            <p:nvSpPr>
              <p:cNvPr id="14" name="Rounded Rectangular Callout 13">
                <a:extLst>
                  <a:ext uri="{FF2B5EF4-FFF2-40B4-BE49-F238E27FC236}">
                    <a16:creationId xmlns:a16="http://schemas.microsoft.com/office/drawing/2014/main" id="{0921DA0E-2551-7140-87DE-103C9FE1F645}"/>
                  </a:ext>
                </a:extLst>
              </p:cNvPr>
              <p:cNvSpPr/>
              <p:nvPr/>
            </p:nvSpPr>
            <p:spPr>
              <a:xfrm>
                <a:off x="4089499" y="1949116"/>
                <a:ext cx="2550695" cy="1732548"/>
              </a:xfrm>
              <a:prstGeom prst="wedgeRoundRectCallout">
                <a:avLst>
                  <a:gd name="adj1" fmla="val 29167"/>
                  <a:gd name="adj2" fmla="val 80556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ular Callout 12">
                <a:extLst>
                  <a:ext uri="{FF2B5EF4-FFF2-40B4-BE49-F238E27FC236}">
                    <a16:creationId xmlns:a16="http://schemas.microsoft.com/office/drawing/2014/main" id="{B4BC6070-F804-704A-A58D-A6852686D645}"/>
                  </a:ext>
                </a:extLst>
              </p:cNvPr>
              <p:cNvSpPr/>
              <p:nvPr/>
            </p:nvSpPr>
            <p:spPr>
              <a:xfrm>
                <a:off x="3937099" y="1796716"/>
                <a:ext cx="2550695" cy="1732548"/>
              </a:xfrm>
              <a:prstGeom prst="wedgeRoundRectCallout">
                <a:avLst>
                  <a:gd name="adj1" fmla="val -40644"/>
                  <a:gd name="adj2" fmla="val 72223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ounded Rectangular Callout 11">
                <a:extLst>
                  <a:ext uri="{FF2B5EF4-FFF2-40B4-BE49-F238E27FC236}">
                    <a16:creationId xmlns:a16="http://schemas.microsoft.com/office/drawing/2014/main" id="{7E695069-79C1-0A44-A635-7434739E44B5}"/>
                  </a:ext>
                </a:extLst>
              </p:cNvPr>
              <p:cNvSpPr/>
              <p:nvPr/>
            </p:nvSpPr>
            <p:spPr>
              <a:xfrm>
                <a:off x="3784699" y="1644316"/>
                <a:ext cx="2550695" cy="1732548"/>
              </a:xfrm>
              <a:prstGeom prst="wedgeRoundRectCallout">
                <a:avLst>
                  <a:gd name="adj1" fmla="val 36714"/>
                  <a:gd name="adj2" fmla="val 77778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ular Callout 10">
                <a:extLst>
                  <a:ext uri="{FF2B5EF4-FFF2-40B4-BE49-F238E27FC236}">
                    <a16:creationId xmlns:a16="http://schemas.microsoft.com/office/drawing/2014/main" id="{5E9C25EF-8D51-A44D-866C-33EBEE2F729F}"/>
                  </a:ext>
                </a:extLst>
              </p:cNvPr>
              <p:cNvSpPr/>
              <p:nvPr/>
            </p:nvSpPr>
            <p:spPr>
              <a:xfrm>
                <a:off x="3632299" y="1491916"/>
                <a:ext cx="2550695" cy="1732548"/>
              </a:xfrm>
              <a:prstGeom prst="wedgeRoundRectCallout">
                <a:avLst>
                  <a:gd name="adj1" fmla="val -38758"/>
                  <a:gd name="adj2" fmla="val 80556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>
                    <a:solidFill>
                      <a:schemeClr val="tx1"/>
                    </a:solidFill>
                  </a:rPr>
                  <a:t>Group</a:t>
                </a:r>
              </a:p>
            </p:txBody>
          </p:sp>
        </p:grpSp>
        <p:sp>
          <p:nvSpPr>
            <p:cNvPr id="17" name="Vertical Scroll 16">
              <a:extLst>
                <a:ext uri="{FF2B5EF4-FFF2-40B4-BE49-F238E27FC236}">
                  <a16:creationId xmlns:a16="http://schemas.microsoft.com/office/drawing/2014/main" id="{E5922EF2-67F0-9743-ADD7-D0FCA8C03C9A}"/>
                </a:ext>
              </a:extLst>
            </p:cNvPr>
            <p:cNvSpPr/>
            <p:nvPr/>
          </p:nvSpPr>
          <p:spPr>
            <a:xfrm>
              <a:off x="6568521" y="1443347"/>
              <a:ext cx="2690206" cy="2037348"/>
            </a:xfrm>
            <a:prstGeom prst="verticalScroll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2"/>
                  </a:solidFill>
                </a:rPr>
                <a:t>Share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DC4394B-DB6E-1A46-8366-B778CD806470}"/>
              </a:ext>
            </a:extLst>
          </p:cNvPr>
          <p:cNvSpPr txBox="1"/>
          <p:nvPr/>
        </p:nvSpPr>
        <p:spPr>
          <a:xfrm>
            <a:off x="217840" y="3181150"/>
            <a:ext cx="113493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What are the core competencies of data science?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What is one data science learning goal for students in your course?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Why is data science important for students in biology and environmental science?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What is your most important barrier to teaching data science in your courses?</a:t>
            </a:r>
          </a:p>
        </p:txBody>
      </p:sp>
    </p:spTree>
    <p:extLst>
      <p:ext uri="{BB962C8B-B14F-4D97-AF65-F5344CB8AC3E}">
        <p14:creationId xmlns:p14="http://schemas.microsoft.com/office/powerpoint/2010/main" val="60061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5703B5-6836-624D-99B0-68AED559A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702"/>
          <a:stretch/>
        </p:blipFill>
        <p:spPr>
          <a:xfrm>
            <a:off x="7883869" y="0"/>
            <a:ext cx="4318581" cy="2695074"/>
          </a:xfrm>
          <a:prstGeom prst="rect">
            <a:avLst/>
          </a:prstGeom>
        </p:spPr>
      </p:pic>
      <p:sp>
        <p:nvSpPr>
          <p:cNvPr id="8" name="Diagonal Stripe 7">
            <a:extLst>
              <a:ext uri="{FF2B5EF4-FFF2-40B4-BE49-F238E27FC236}">
                <a16:creationId xmlns:a16="http://schemas.microsoft.com/office/drawing/2014/main" id="{2F0868AA-66A7-4B4B-8091-122786D649DC}"/>
              </a:ext>
            </a:extLst>
          </p:cNvPr>
          <p:cNvSpPr/>
          <p:nvPr/>
        </p:nvSpPr>
        <p:spPr>
          <a:xfrm>
            <a:off x="8734925" y="1851980"/>
            <a:ext cx="1973179" cy="1901873"/>
          </a:xfrm>
          <a:prstGeom prst="diagStripe">
            <a:avLst>
              <a:gd name="adj" fmla="val 266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524EA33-C091-5C44-8AE5-1E50F5A224BC}"/>
              </a:ext>
            </a:extLst>
          </p:cNvPr>
          <p:cNvGrpSpPr/>
          <p:nvPr/>
        </p:nvGrpSpPr>
        <p:grpSpPr>
          <a:xfrm>
            <a:off x="217840" y="133288"/>
            <a:ext cx="8443733" cy="2430821"/>
            <a:chOff x="814994" y="1371158"/>
            <a:chExt cx="8443733" cy="2430821"/>
          </a:xfrm>
        </p:grpSpPr>
        <p:sp>
          <p:nvSpPr>
            <p:cNvPr id="9" name="Cloud Callout 8">
              <a:extLst>
                <a:ext uri="{FF2B5EF4-FFF2-40B4-BE49-F238E27FC236}">
                  <a16:creationId xmlns:a16="http://schemas.microsoft.com/office/drawing/2014/main" id="{3F53CF2E-E9F5-6E42-B1BC-0E77BE23734C}"/>
                </a:ext>
              </a:extLst>
            </p:cNvPr>
            <p:cNvSpPr/>
            <p:nvPr/>
          </p:nvSpPr>
          <p:spPr>
            <a:xfrm>
              <a:off x="814994" y="1371158"/>
              <a:ext cx="2454442" cy="2181727"/>
            </a:xfrm>
            <a:prstGeom prst="cloudCallou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2"/>
                  </a:solidFill>
                </a:rPr>
                <a:t>Think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B9D9817-EB7C-924D-A489-29DAF701416E}"/>
                </a:ext>
              </a:extLst>
            </p:cNvPr>
            <p:cNvGrpSpPr/>
            <p:nvPr/>
          </p:nvGrpSpPr>
          <p:grpSpPr>
            <a:xfrm>
              <a:off x="3421836" y="1612231"/>
              <a:ext cx="3007895" cy="2189748"/>
              <a:chOff x="3632299" y="1491916"/>
              <a:chExt cx="3007895" cy="2189748"/>
            </a:xfrm>
          </p:grpSpPr>
          <p:sp>
            <p:nvSpPr>
              <p:cNvPr id="14" name="Rounded Rectangular Callout 13">
                <a:extLst>
                  <a:ext uri="{FF2B5EF4-FFF2-40B4-BE49-F238E27FC236}">
                    <a16:creationId xmlns:a16="http://schemas.microsoft.com/office/drawing/2014/main" id="{0921DA0E-2551-7140-87DE-103C9FE1F645}"/>
                  </a:ext>
                </a:extLst>
              </p:cNvPr>
              <p:cNvSpPr/>
              <p:nvPr/>
            </p:nvSpPr>
            <p:spPr>
              <a:xfrm>
                <a:off x="4089499" y="1949116"/>
                <a:ext cx="2550695" cy="1732548"/>
              </a:xfrm>
              <a:prstGeom prst="wedgeRoundRectCallout">
                <a:avLst>
                  <a:gd name="adj1" fmla="val 29167"/>
                  <a:gd name="adj2" fmla="val 80556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ular Callout 12">
                <a:extLst>
                  <a:ext uri="{FF2B5EF4-FFF2-40B4-BE49-F238E27FC236}">
                    <a16:creationId xmlns:a16="http://schemas.microsoft.com/office/drawing/2014/main" id="{B4BC6070-F804-704A-A58D-A6852686D645}"/>
                  </a:ext>
                </a:extLst>
              </p:cNvPr>
              <p:cNvSpPr/>
              <p:nvPr/>
            </p:nvSpPr>
            <p:spPr>
              <a:xfrm>
                <a:off x="3937099" y="1796716"/>
                <a:ext cx="2550695" cy="1732548"/>
              </a:xfrm>
              <a:prstGeom prst="wedgeRoundRectCallout">
                <a:avLst>
                  <a:gd name="adj1" fmla="val -40644"/>
                  <a:gd name="adj2" fmla="val 72223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ounded Rectangular Callout 11">
                <a:extLst>
                  <a:ext uri="{FF2B5EF4-FFF2-40B4-BE49-F238E27FC236}">
                    <a16:creationId xmlns:a16="http://schemas.microsoft.com/office/drawing/2014/main" id="{7E695069-79C1-0A44-A635-7434739E44B5}"/>
                  </a:ext>
                </a:extLst>
              </p:cNvPr>
              <p:cNvSpPr/>
              <p:nvPr/>
            </p:nvSpPr>
            <p:spPr>
              <a:xfrm>
                <a:off x="3784699" y="1644316"/>
                <a:ext cx="2550695" cy="1732548"/>
              </a:xfrm>
              <a:prstGeom prst="wedgeRoundRectCallout">
                <a:avLst>
                  <a:gd name="adj1" fmla="val 36714"/>
                  <a:gd name="adj2" fmla="val 77778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ular Callout 10">
                <a:extLst>
                  <a:ext uri="{FF2B5EF4-FFF2-40B4-BE49-F238E27FC236}">
                    <a16:creationId xmlns:a16="http://schemas.microsoft.com/office/drawing/2014/main" id="{5E9C25EF-8D51-A44D-866C-33EBEE2F729F}"/>
                  </a:ext>
                </a:extLst>
              </p:cNvPr>
              <p:cNvSpPr/>
              <p:nvPr/>
            </p:nvSpPr>
            <p:spPr>
              <a:xfrm>
                <a:off x="3632299" y="1491916"/>
                <a:ext cx="2550695" cy="1732548"/>
              </a:xfrm>
              <a:prstGeom prst="wedgeRoundRectCallout">
                <a:avLst>
                  <a:gd name="adj1" fmla="val -38758"/>
                  <a:gd name="adj2" fmla="val 80556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>
                    <a:solidFill>
                      <a:schemeClr val="bg2"/>
                    </a:solidFill>
                  </a:rPr>
                  <a:t>Group</a:t>
                </a:r>
              </a:p>
            </p:txBody>
          </p:sp>
        </p:grpSp>
        <p:sp>
          <p:nvSpPr>
            <p:cNvPr id="17" name="Vertical Scroll 16">
              <a:extLst>
                <a:ext uri="{FF2B5EF4-FFF2-40B4-BE49-F238E27FC236}">
                  <a16:creationId xmlns:a16="http://schemas.microsoft.com/office/drawing/2014/main" id="{E5922EF2-67F0-9743-ADD7-D0FCA8C03C9A}"/>
                </a:ext>
              </a:extLst>
            </p:cNvPr>
            <p:cNvSpPr/>
            <p:nvPr/>
          </p:nvSpPr>
          <p:spPr>
            <a:xfrm>
              <a:off x="6568521" y="1443347"/>
              <a:ext cx="2690206" cy="2037348"/>
            </a:xfrm>
            <a:prstGeom prst="verticalScroll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Share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DC4394B-DB6E-1A46-8366-B778CD806470}"/>
              </a:ext>
            </a:extLst>
          </p:cNvPr>
          <p:cNvSpPr txBox="1"/>
          <p:nvPr/>
        </p:nvSpPr>
        <p:spPr>
          <a:xfrm>
            <a:off x="217840" y="3181150"/>
            <a:ext cx="113493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What are the core competencies of data science?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What is one data science learning goal for students in your course?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Why is data science important for students in biology and environmental science?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What is your most important barrier to teaching data science in your courses?</a:t>
            </a:r>
          </a:p>
        </p:txBody>
      </p:sp>
    </p:spTree>
    <p:extLst>
      <p:ext uri="{BB962C8B-B14F-4D97-AF65-F5344CB8AC3E}">
        <p14:creationId xmlns:p14="http://schemas.microsoft.com/office/powerpoint/2010/main" val="19536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263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Backwards Design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Backwards Design</dc:title>
  <dc:creator>Microsoft Office User</dc:creator>
  <cp:lastModifiedBy>Microsoft Office User</cp:lastModifiedBy>
  <cp:revision>1</cp:revision>
  <dcterms:created xsi:type="dcterms:W3CDTF">2019-08-11T02:26:39Z</dcterms:created>
  <dcterms:modified xsi:type="dcterms:W3CDTF">2019-08-11T02:28:00Z</dcterms:modified>
</cp:coreProperties>
</file>