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56" r:id="rId3"/>
    <p:sldId id="266" r:id="rId4"/>
    <p:sldId id="280" r:id="rId5"/>
    <p:sldId id="279" r:id="rId6"/>
    <p:sldId id="264" r:id="rId7"/>
    <p:sldId id="261" r:id="rId8"/>
    <p:sldId id="265" r:id="rId9"/>
    <p:sldId id="281" r:id="rId10"/>
    <p:sldId id="268" r:id="rId11"/>
    <p:sldId id="282" r:id="rId12"/>
    <p:sldId id="28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98DB"/>
    <a:srgbClr val="628B9A"/>
    <a:srgbClr val="6C7299"/>
    <a:srgbClr val="C9FAA0"/>
    <a:srgbClr val="A2E6FC"/>
    <a:srgbClr val="A6A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98"/>
    <p:restoredTop sz="94687"/>
  </p:normalViewPr>
  <p:slideViewPr>
    <p:cSldViewPr snapToGrid="0" snapToObjects="1">
      <p:cViewPr varScale="1">
        <p:scale>
          <a:sx n="79" d="100"/>
          <a:sy n="79" d="100"/>
        </p:scale>
        <p:origin x="216" y="7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D9A9-6260-4B4C-BDBD-D80F99BF9AE1}" type="datetimeFigureOut">
              <a:rPr lang="en-US" smtClean="0"/>
              <a:t>8/1/19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8900A-52D1-0C4F-82C5-BA70FB8C4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3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D9A9-6260-4B4C-BDBD-D80F99BF9AE1}" type="datetimeFigureOut">
              <a:rPr lang="en-US" smtClean="0"/>
              <a:t>8/1/19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8900A-52D1-0C4F-82C5-BA70FB8C4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9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D9A9-6260-4B4C-BDBD-D80F99BF9AE1}" type="datetimeFigureOut">
              <a:rPr lang="en-US" smtClean="0"/>
              <a:t>8/1/19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8900A-52D1-0C4F-82C5-BA70FB8C4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23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D9A9-6260-4B4C-BDBD-D80F99BF9AE1}" type="datetimeFigureOut">
              <a:rPr lang="en-US" smtClean="0"/>
              <a:t>8/1/19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8900A-52D1-0C4F-82C5-BA70FB8C4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5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D9A9-6260-4B4C-BDBD-D80F99BF9AE1}" type="datetimeFigureOut">
              <a:rPr lang="en-US" smtClean="0"/>
              <a:t>8/1/19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8900A-52D1-0C4F-82C5-BA70FB8C4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21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D9A9-6260-4B4C-BDBD-D80F99BF9AE1}" type="datetimeFigureOut">
              <a:rPr lang="en-US" smtClean="0"/>
              <a:t>8/1/19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8900A-52D1-0C4F-82C5-BA70FB8C4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57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D9A9-6260-4B4C-BDBD-D80F99BF9AE1}" type="datetimeFigureOut">
              <a:rPr lang="en-US" smtClean="0"/>
              <a:t>8/1/19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8900A-52D1-0C4F-82C5-BA70FB8C4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29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D9A9-6260-4B4C-BDBD-D80F99BF9AE1}" type="datetimeFigureOut">
              <a:rPr lang="en-US" smtClean="0"/>
              <a:t>8/1/19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8900A-52D1-0C4F-82C5-BA70FB8C4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5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D9A9-6260-4B4C-BDBD-D80F99BF9AE1}" type="datetimeFigureOut">
              <a:rPr lang="en-US" smtClean="0"/>
              <a:t>8/1/19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8900A-52D1-0C4F-82C5-BA70FB8C4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3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D9A9-6260-4B4C-BDBD-D80F99BF9AE1}" type="datetimeFigureOut">
              <a:rPr lang="en-US" smtClean="0"/>
              <a:t>8/1/19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8900A-52D1-0C4F-82C5-BA70FB8C4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4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D9A9-6260-4B4C-BDBD-D80F99BF9AE1}" type="datetimeFigureOut">
              <a:rPr lang="en-US" smtClean="0"/>
              <a:t>8/1/19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8900A-52D1-0C4F-82C5-BA70FB8C4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95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7D9A9-6260-4B4C-BDBD-D80F99BF9AE1}" type="datetimeFigureOut">
              <a:rPr lang="en-US" smtClean="0"/>
              <a:t>8/1/19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8900A-52D1-0C4F-82C5-BA70FB8C4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86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3148" y="463138"/>
            <a:ext cx="10699668" cy="3800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43148" y="1122362"/>
            <a:ext cx="10699668" cy="20181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What are the core competencies of computational data science?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And how do we get them into our biology curricula?</a:t>
            </a:r>
          </a:p>
        </p:txBody>
      </p:sp>
    </p:spTree>
    <p:extLst>
      <p:ext uri="{BB962C8B-B14F-4D97-AF65-F5344CB8AC3E}">
        <p14:creationId xmlns:p14="http://schemas.microsoft.com/office/powerpoint/2010/main" val="2531497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3148" y="463138"/>
            <a:ext cx="10699668" cy="3800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843148" y="965199"/>
            <a:ext cx="7657385" cy="118533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Bent Arrow 7"/>
          <p:cNvSpPr/>
          <p:nvPr/>
        </p:nvSpPr>
        <p:spPr>
          <a:xfrm flipV="1">
            <a:off x="2455333" y="1855407"/>
            <a:ext cx="6045200" cy="1947333"/>
          </a:xfrm>
          <a:prstGeom prst="bentArrow">
            <a:avLst>
              <a:gd name="adj1" fmla="val 30217"/>
              <a:gd name="adj2" fmla="val 32826"/>
              <a:gd name="adj3" fmla="val 31087"/>
              <a:gd name="adj4" fmla="val 43750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Bent Arrow 8"/>
          <p:cNvSpPr/>
          <p:nvPr/>
        </p:nvSpPr>
        <p:spPr>
          <a:xfrm flipV="1">
            <a:off x="4792133" y="3430205"/>
            <a:ext cx="3708400" cy="3072193"/>
          </a:xfrm>
          <a:prstGeom prst="bentArrow">
            <a:avLst>
              <a:gd name="adj1" fmla="val 19745"/>
              <a:gd name="adj2" fmla="val 20425"/>
              <a:gd name="adj3" fmla="val 20063"/>
              <a:gd name="adj4" fmla="val 43750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36134" y="1339333"/>
            <a:ext cx="5182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rPr>
              <a:t>Introductory/Core Lectures and Labs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87269" y="2949803"/>
            <a:ext cx="2990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rPr>
              <a:t>Specialized Courses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64659" y="5601431"/>
            <a:ext cx="150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rPr>
              <a:t>Research</a:t>
            </a:r>
            <a:endParaRPr lang="en-US" sz="2400" dirty="0">
              <a:solidFill>
                <a:schemeClr val="bg2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3" name="Bent Arrow 12"/>
          <p:cNvSpPr/>
          <p:nvPr/>
        </p:nvSpPr>
        <p:spPr>
          <a:xfrm>
            <a:off x="2455333" y="3918735"/>
            <a:ext cx="6045200" cy="1937659"/>
          </a:xfrm>
          <a:prstGeom prst="bentArrow">
            <a:avLst>
              <a:gd name="adj1" fmla="val 30217"/>
              <a:gd name="adj2" fmla="val 32826"/>
              <a:gd name="adj3" fmla="val 31087"/>
              <a:gd name="adj4" fmla="val 43750"/>
            </a:avLst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84068" y="4318638"/>
            <a:ext cx="5044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Helvetica" charset="0"/>
                <a:ea typeface="Helvetica" charset="0"/>
                <a:cs typeface="Helvetica" charset="0"/>
              </a:rPr>
              <a:t>Additional Math/Stat </a:t>
            </a: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or CS Courses</a:t>
            </a:r>
          </a:p>
        </p:txBody>
      </p:sp>
      <p:sp>
        <p:nvSpPr>
          <p:cNvPr id="16" name="Triangle 15"/>
          <p:cNvSpPr/>
          <p:nvPr/>
        </p:nvSpPr>
        <p:spPr>
          <a:xfrm>
            <a:off x="8669869" y="1017600"/>
            <a:ext cx="1490133" cy="5163065"/>
          </a:xfrm>
          <a:prstGeom prst="triangle">
            <a:avLst/>
          </a:prstGeom>
          <a:solidFill>
            <a:srgbClr val="4D98DB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angle 16"/>
          <p:cNvSpPr/>
          <p:nvPr/>
        </p:nvSpPr>
        <p:spPr>
          <a:xfrm rot="10800000">
            <a:off x="10039263" y="1339333"/>
            <a:ext cx="1490133" cy="5163065"/>
          </a:xfrm>
          <a:prstGeom prst="triangl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286773" y="6235477"/>
            <a:ext cx="2256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B9BD5"/>
                </a:solidFill>
              </a:rPr>
              <a:t>Power of Competency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860261" y="942594"/>
            <a:ext cx="184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Students Exposed</a:t>
            </a:r>
          </a:p>
        </p:txBody>
      </p:sp>
      <p:sp>
        <p:nvSpPr>
          <p:cNvPr id="25" name="Triangle 24"/>
          <p:cNvSpPr/>
          <p:nvPr/>
        </p:nvSpPr>
        <p:spPr>
          <a:xfrm rot="10800000">
            <a:off x="10039263" y="1339333"/>
            <a:ext cx="1490132" cy="4057538"/>
          </a:xfrm>
          <a:prstGeom prst="triangle">
            <a:avLst>
              <a:gd name="adj" fmla="val 48141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cxnSpLocks/>
            <a:stCxn id="17" idx="0"/>
            <a:endCxn id="25" idx="0"/>
          </p:cNvCxnSpPr>
          <p:nvPr/>
        </p:nvCxnSpPr>
        <p:spPr>
          <a:xfrm flipV="1">
            <a:off x="10784329" y="5396871"/>
            <a:ext cx="27702" cy="110552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09689" y="6035304"/>
            <a:ext cx="1596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"/>
                <a:cs typeface="Helvetica"/>
              </a:rPr>
              <a:t>To this?</a:t>
            </a:r>
          </a:p>
        </p:txBody>
      </p:sp>
    </p:spTree>
    <p:extLst>
      <p:ext uri="{BB962C8B-B14F-4D97-AF65-F5344CB8AC3E}">
        <p14:creationId xmlns:p14="http://schemas.microsoft.com/office/powerpoint/2010/main" val="2219252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3148" y="463138"/>
            <a:ext cx="10699668" cy="3800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843148" y="965199"/>
            <a:ext cx="7657385" cy="118533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Bent Arrow 7"/>
          <p:cNvSpPr/>
          <p:nvPr/>
        </p:nvSpPr>
        <p:spPr>
          <a:xfrm flipV="1">
            <a:off x="2455333" y="1855407"/>
            <a:ext cx="6045200" cy="1947333"/>
          </a:xfrm>
          <a:prstGeom prst="bentArrow">
            <a:avLst>
              <a:gd name="adj1" fmla="val 30217"/>
              <a:gd name="adj2" fmla="val 32826"/>
              <a:gd name="adj3" fmla="val 31087"/>
              <a:gd name="adj4" fmla="val 43750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Bent Arrow 8"/>
          <p:cNvSpPr/>
          <p:nvPr/>
        </p:nvSpPr>
        <p:spPr>
          <a:xfrm flipV="1">
            <a:off x="4792133" y="3430205"/>
            <a:ext cx="3708400" cy="3072193"/>
          </a:xfrm>
          <a:prstGeom prst="bentArrow">
            <a:avLst>
              <a:gd name="adj1" fmla="val 19745"/>
              <a:gd name="adj2" fmla="val 20425"/>
              <a:gd name="adj3" fmla="val 20063"/>
              <a:gd name="adj4" fmla="val 43750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36134" y="1339333"/>
            <a:ext cx="5182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rPr>
              <a:t>Introductory/Core Lectures and Labs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87269" y="2949803"/>
            <a:ext cx="2990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rPr>
              <a:t>Specialized Courses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64659" y="5601431"/>
            <a:ext cx="150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rPr>
              <a:t>Research</a:t>
            </a:r>
            <a:endParaRPr lang="en-US" sz="2400" dirty="0">
              <a:solidFill>
                <a:schemeClr val="bg2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3" name="Bent Arrow 12"/>
          <p:cNvSpPr/>
          <p:nvPr/>
        </p:nvSpPr>
        <p:spPr>
          <a:xfrm>
            <a:off x="2455333" y="3918735"/>
            <a:ext cx="6045200" cy="1937659"/>
          </a:xfrm>
          <a:prstGeom prst="bentArrow">
            <a:avLst>
              <a:gd name="adj1" fmla="val 30217"/>
              <a:gd name="adj2" fmla="val 32826"/>
              <a:gd name="adj3" fmla="val 31087"/>
              <a:gd name="adj4" fmla="val 43750"/>
            </a:avLst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84068" y="4318638"/>
            <a:ext cx="5044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Helvetica" charset="0"/>
                <a:ea typeface="Helvetica" charset="0"/>
                <a:cs typeface="Helvetica" charset="0"/>
              </a:rPr>
              <a:t>Additional Math/Stat </a:t>
            </a: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or CS Courses</a:t>
            </a:r>
          </a:p>
        </p:txBody>
      </p:sp>
      <p:sp>
        <p:nvSpPr>
          <p:cNvPr id="16" name="Triangle 15"/>
          <p:cNvSpPr/>
          <p:nvPr/>
        </p:nvSpPr>
        <p:spPr>
          <a:xfrm>
            <a:off x="8669869" y="1017600"/>
            <a:ext cx="1490133" cy="5163065"/>
          </a:xfrm>
          <a:prstGeom prst="triangle">
            <a:avLst/>
          </a:prstGeom>
          <a:solidFill>
            <a:srgbClr val="4D98DB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angle 16"/>
          <p:cNvSpPr/>
          <p:nvPr/>
        </p:nvSpPr>
        <p:spPr>
          <a:xfrm rot="10800000">
            <a:off x="10039263" y="1339333"/>
            <a:ext cx="1490133" cy="5163065"/>
          </a:xfrm>
          <a:prstGeom prst="triangl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286773" y="6235477"/>
            <a:ext cx="2256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B9BD5"/>
                </a:solidFill>
              </a:rPr>
              <a:t>Power of Competency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860261" y="942594"/>
            <a:ext cx="184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Students Exposed</a:t>
            </a:r>
          </a:p>
        </p:txBody>
      </p:sp>
      <p:sp>
        <p:nvSpPr>
          <p:cNvPr id="25" name="Triangle 24"/>
          <p:cNvSpPr/>
          <p:nvPr/>
        </p:nvSpPr>
        <p:spPr>
          <a:xfrm rot="10800000">
            <a:off x="10039263" y="1339333"/>
            <a:ext cx="1490132" cy="4057538"/>
          </a:xfrm>
          <a:prstGeom prst="triangle">
            <a:avLst>
              <a:gd name="adj" fmla="val 48141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cxnSpLocks/>
            <a:stCxn id="17" idx="0"/>
            <a:endCxn id="25" idx="0"/>
          </p:cNvCxnSpPr>
          <p:nvPr/>
        </p:nvCxnSpPr>
        <p:spPr>
          <a:xfrm flipV="1">
            <a:off x="10784329" y="5396871"/>
            <a:ext cx="27702" cy="110552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09689" y="6035304"/>
            <a:ext cx="56300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"/>
                <a:cs typeface="Helvetica"/>
              </a:rPr>
              <a:t>Priming: Introduce Skills Early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4121AC-64DB-F743-9EED-4D4CD53E76A3}"/>
              </a:ext>
            </a:extLst>
          </p:cNvPr>
          <p:cNvSpPr txBox="1"/>
          <p:nvPr/>
        </p:nvSpPr>
        <p:spPr>
          <a:xfrm>
            <a:off x="8669869" y="1362652"/>
            <a:ext cx="29496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Analysis/Visualization</a:t>
            </a:r>
          </a:p>
          <a:p>
            <a:r>
              <a:rPr lang="en-US" dirty="0"/>
              <a:t>Modeling</a:t>
            </a:r>
          </a:p>
          <a:p>
            <a:r>
              <a:rPr lang="en-US" dirty="0"/>
              <a:t>Software/Coding</a:t>
            </a:r>
          </a:p>
          <a:p>
            <a:r>
              <a:rPr lang="en-US" dirty="0"/>
              <a:t>Management/Processing</a:t>
            </a:r>
          </a:p>
          <a:p>
            <a:r>
              <a:rPr lang="en-US" dirty="0"/>
              <a:t>Collaboration/Reproducibility</a:t>
            </a:r>
          </a:p>
        </p:txBody>
      </p:sp>
      <p:sp>
        <p:nvSpPr>
          <p:cNvPr id="29" name="Up Arrow 28">
            <a:extLst>
              <a:ext uri="{FF2B5EF4-FFF2-40B4-BE49-F238E27FC236}">
                <a16:creationId xmlns:a16="http://schemas.microsoft.com/office/drawing/2014/main" id="{6AA7D944-25BA-5B41-BD60-AB6A1BA6BA5B}"/>
              </a:ext>
            </a:extLst>
          </p:cNvPr>
          <p:cNvSpPr/>
          <p:nvPr/>
        </p:nvSpPr>
        <p:spPr>
          <a:xfrm>
            <a:off x="9013408" y="3802740"/>
            <a:ext cx="846853" cy="2377925"/>
          </a:xfrm>
          <a:prstGeom prst="upArrow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248175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3148" y="463138"/>
            <a:ext cx="10699668" cy="3800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843148" y="965199"/>
            <a:ext cx="7657385" cy="118533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Bent Arrow 7"/>
          <p:cNvSpPr/>
          <p:nvPr/>
        </p:nvSpPr>
        <p:spPr>
          <a:xfrm flipV="1">
            <a:off x="2455333" y="1855407"/>
            <a:ext cx="6045200" cy="1947333"/>
          </a:xfrm>
          <a:prstGeom prst="bentArrow">
            <a:avLst>
              <a:gd name="adj1" fmla="val 30217"/>
              <a:gd name="adj2" fmla="val 32826"/>
              <a:gd name="adj3" fmla="val 31087"/>
              <a:gd name="adj4" fmla="val 43750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Bent Arrow 8"/>
          <p:cNvSpPr/>
          <p:nvPr/>
        </p:nvSpPr>
        <p:spPr>
          <a:xfrm flipV="1">
            <a:off x="4792133" y="3430205"/>
            <a:ext cx="3708400" cy="3072193"/>
          </a:xfrm>
          <a:prstGeom prst="bentArrow">
            <a:avLst>
              <a:gd name="adj1" fmla="val 19745"/>
              <a:gd name="adj2" fmla="val 20425"/>
              <a:gd name="adj3" fmla="val 20063"/>
              <a:gd name="adj4" fmla="val 43750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36134" y="1339333"/>
            <a:ext cx="5182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rPr>
              <a:t>Introductory/Core Lectures and Labs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87269" y="2949803"/>
            <a:ext cx="2990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rPr>
              <a:t>Specialized Courses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64659" y="5601431"/>
            <a:ext cx="150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rPr>
              <a:t>Research</a:t>
            </a:r>
            <a:endParaRPr lang="en-US" sz="2400" dirty="0">
              <a:solidFill>
                <a:schemeClr val="bg2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3" name="Bent Arrow 12"/>
          <p:cNvSpPr/>
          <p:nvPr/>
        </p:nvSpPr>
        <p:spPr>
          <a:xfrm>
            <a:off x="2455333" y="3918735"/>
            <a:ext cx="6045200" cy="1937659"/>
          </a:xfrm>
          <a:prstGeom prst="bentArrow">
            <a:avLst>
              <a:gd name="adj1" fmla="val 30217"/>
              <a:gd name="adj2" fmla="val 32826"/>
              <a:gd name="adj3" fmla="val 31087"/>
              <a:gd name="adj4" fmla="val 43750"/>
            </a:avLst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84068" y="4318638"/>
            <a:ext cx="5044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Helvetica" charset="0"/>
                <a:ea typeface="Helvetica" charset="0"/>
                <a:cs typeface="Helvetica" charset="0"/>
              </a:rPr>
              <a:t>Additional Math/Stat </a:t>
            </a: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or CS Courses</a:t>
            </a:r>
          </a:p>
        </p:txBody>
      </p:sp>
      <p:sp>
        <p:nvSpPr>
          <p:cNvPr id="16" name="Triangle 15"/>
          <p:cNvSpPr/>
          <p:nvPr/>
        </p:nvSpPr>
        <p:spPr>
          <a:xfrm>
            <a:off x="8669869" y="1017600"/>
            <a:ext cx="1490133" cy="5163065"/>
          </a:xfrm>
          <a:prstGeom prst="triangle">
            <a:avLst/>
          </a:prstGeom>
          <a:solidFill>
            <a:srgbClr val="4D98DB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angle 16"/>
          <p:cNvSpPr/>
          <p:nvPr/>
        </p:nvSpPr>
        <p:spPr>
          <a:xfrm rot="10800000">
            <a:off x="10039263" y="1339333"/>
            <a:ext cx="1490133" cy="5163065"/>
          </a:xfrm>
          <a:prstGeom prst="triangl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286773" y="6235477"/>
            <a:ext cx="2256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B9BD5"/>
                </a:solidFill>
              </a:rPr>
              <a:t>Power of Competency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860261" y="942594"/>
            <a:ext cx="184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Students Exposed</a:t>
            </a:r>
          </a:p>
        </p:txBody>
      </p:sp>
      <p:sp>
        <p:nvSpPr>
          <p:cNvPr id="25" name="Triangle 24"/>
          <p:cNvSpPr/>
          <p:nvPr/>
        </p:nvSpPr>
        <p:spPr>
          <a:xfrm rot="10800000">
            <a:off x="10039263" y="1339333"/>
            <a:ext cx="1490132" cy="4057538"/>
          </a:xfrm>
          <a:prstGeom prst="triangle">
            <a:avLst>
              <a:gd name="adj" fmla="val 48141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cxnSpLocks/>
            <a:stCxn id="17" idx="0"/>
            <a:endCxn id="25" idx="0"/>
          </p:cNvCxnSpPr>
          <p:nvPr/>
        </p:nvCxnSpPr>
        <p:spPr>
          <a:xfrm flipV="1">
            <a:off x="10784329" y="5396871"/>
            <a:ext cx="27702" cy="110552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09689" y="6035304"/>
            <a:ext cx="64492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"/>
                <a:cs typeface="Helvetica"/>
              </a:rPr>
              <a:t>Iteration: Refine and Expand Skills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4121AC-64DB-F743-9EED-4D4CD53E76A3}"/>
              </a:ext>
            </a:extLst>
          </p:cNvPr>
          <p:cNvSpPr txBox="1"/>
          <p:nvPr/>
        </p:nvSpPr>
        <p:spPr>
          <a:xfrm>
            <a:off x="8669869" y="1362652"/>
            <a:ext cx="294965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Analysis/Visualization</a:t>
            </a:r>
          </a:p>
          <a:p>
            <a:r>
              <a:rPr lang="en-US" dirty="0"/>
              <a:t>Modeling</a:t>
            </a:r>
          </a:p>
          <a:p>
            <a:r>
              <a:rPr lang="en-US" dirty="0"/>
              <a:t>Software/Coding</a:t>
            </a:r>
          </a:p>
          <a:p>
            <a:r>
              <a:rPr lang="en-US" dirty="0"/>
              <a:t>Management/Processing</a:t>
            </a:r>
          </a:p>
          <a:p>
            <a:r>
              <a:rPr lang="en-US" dirty="0"/>
              <a:t>Collaboration/Reproducibility</a:t>
            </a:r>
          </a:p>
          <a:p>
            <a:endParaRPr lang="en-US" dirty="0"/>
          </a:p>
          <a:p>
            <a:r>
              <a:rPr lang="en-US" dirty="0"/>
              <a:t>Analysis/Visualization</a:t>
            </a:r>
          </a:p>
          <a:p>
            <a:r>
              <a:rPr lang="en-US" dirty="0"/>
              <a:t>Modeling</a:t>
            </a:r>
          </a:p>
          <a:p>
            <a:r>
              <a:rPr lang="en-US" dirty="0"/>
              <a:t>Software/Coding</a:t>
            </a:r>
          </a:p>
          <a:p>
            <a:r>
              <a:rPr lang="en-US" dirty="0"/>
              <a:t>Management/Processing</a:t>
            </a:r>
          </a:p>
          <a:p>
            <a:r>
              <a:rPr lang="en-US" dirty="0"/>
              <a:t>Collaboration/Reproducibility</a:t>
            </a:r>
          </a:p>
          <a:p>
            <a:endParaRPr lang="en-US" dirty="0"/>
          </a:p>
          <a:p>
            <a:r>
              <a:rPr lang="en-US" dirty="0"/>
              <a:t>Analysis/Visualization</a:t>
            </a:r>
          </a:p>
          <a:p>
            <a:r>
              <a:rPr lang="en-US" dirty="0"/>
              <a:t>Modeling</a:t>
            </a:r>
          </a:p>
          <a:p>
            <a:r>
              <a:rPr lang="en-US" dirty="0"/>
              <a:t>Software/Coding</a:t>
            </a:r>
          </a:p>
          <a:p>
            <a:r>
              <a:rPr lang="en-US" dirty="0"/>
              <a:t>Management/Processing</a:t>
            </a:r>
          </a:p>
          <a:p>
            <a:r>
              <a:rPr lang="en-US" dirty="0"/>
              <a:t>Collaboration/Reproducibility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434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3148" y="463138"/>
            <a:ext cx="10699668" cy="3800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43148" y="1859709"/>
            <a:ext cx="11348852" cy="2387600"/>
          </a:xfrm>
        </p:spPr>
        <p:txBody>
          <a:bodyPr anchor="t">
            <a:noAutofit/>
          </a:bodyPr>
          <a:lstStyle/>
          <a:p>
            <a:pPr algn="l"/>
            <a:r>
              <a:rPr lang="en-US" sz="2800" dirty="0" err="1">
                <a:latin typeface="Courier"/>
                <a:ea typeface="Helvetica" charset="0"/>
                <a:cs typeface="Courier"/>
              </a:rPr>
              <a:t>install.packages</a:t>
            </a:r>
            <a:r>
              <a:rPr lang="en-US" sz="2800" dirty="0">
                <a:latin typeface="Courier"/>
                <a:ea typeface="Helvetica" charset="0"/>
                <a:cs typeface="Courier"/>
              </a:rPr>
              <a:t>(“</a:t>
            </a:r>
            <a:r>
              <a:rPr lang="en-US" sz="2800" dirty="0" err="1">
                <a:latin typeface="Courier"/>
                <a:ea typeface="Helvetica" charset="0"/>
                <a:cs typeface="Courier"/>
              </a:rPr>
              <a:t>TeachR</a:t>
            </a:r>
            <a:r>
              <a:rPr lang="en-US" sz="2800" dirty="0">
                <a:latin typeface="Courier"/>
                <a:ea typeface="Helvetica" charset="0"/>
                <a:cs typeface="Courier"/>
              </a:rPr>
              <a:t>”)</a:t>
            </a:r>
            <a:br>
              <a:rPr lang="en-US" sz="2800" dirty="0">
                <a:latin typeface="Courier"/>
                <a:ea typeface="Helvetica" charset="0"/>
                <a:cs typeface="Courier"/>
              </a:rPr>
            </a:br>
            <a:br>
              <a:rPr lang="en-US" sz="2800" dirty="0">
                <a:latin typeface="Courier"/>
                <a:ea typeface="Helvetica" charset="0"/>
                <a:cs typeface="Courier"/>
              </a:rPr>
            </a:br>
            <a:r>
              <a:rPr lang="en-US" sz="2800" dirty="0" err="1">
                <a:latin typeface="Courier"/>
                <a:ea typeface="Helvetica" charset="0"/>
                <a:cs typeface="Courier"/>
              </a:rPr>
              <a:t>makeExpert</a:t>
            </a:r>
            <a:r>
              <a:rPr lang="en-US" sz="2800" dirty="0">
                <a:latin typeface="Courier"/>
                <a:ea typeface="Helvetica" charset="0"/>
                <a:cs typeface="Courier"/>
              </a:rPr>
              <a:t> = function(student, tools=NULL){</a:t>
            </a:r>
            <a:br>
              <a:rPr lang="en-US" sz="2800" dirty="0">
                <a:latin typeface="Courier"/>
                <a:ea typeface="Helvetica" charset="0"/>
                <a:cs typeface="Courier"/>
              </a:rPr>
            </a:br>
            <a:r>
              <a:rPr lang="en-US" sz="2800" dirty="0">
                <a:latin typeface="Courier"/>
                <a:ea typeface="Helvetica" charset="0"/>
                <a:cs typeface="Courier"/>
              </a:rPr>
              <a:t>	expert = teach(student, tools=“</a:t>
            </a:r>
            <a:r>
              <a:rPr lang="en-US" sz="2800" dirty="0" err="1">
                <a:latin typeface="Courier"/>
                <a:ea typeface="Helvetica" charset="0"/>
                <a:cs typeface="Courier"/>
              </a:rPr>
              <a:t>AllDataScience</a:t>
            </a:r>
            <a:r>
              <a:rPr lang="en-US" sz="2800" dirty="0">
                <a:latin typeface="Courier"/>
                <a:ea typeface="Helvetica" charset="0"/>
                <a:cs typeface="Courier"/>
              </a:rPr>
              <a:t>”)</a:t>
            </a:r>
            <a:br>
              <a:rPr lang="en-US" sz="2800" dirty="0">
                <a:latin typeface="Courier"/>
                <a:ea typeface="Helvetica" charset="0"/>
                <a:cs typeface="Courier"/>
              </a:rPr>
            </a:br>
            <a:r>
              <a:rPr lang="en-US" sz="2800" dirty="0">
                <a:latin typeface="Courier"/>
                <a:ea typeface="Helvetica" charset="0"/>
                <a:cs typeface="Courier"/>
              </a:rPr>
              <a:t>	return(expert)</a:t>
            </a:r>
            <a:br>
              <a:rPr lang="en-US" sz="2800" dirty="0">
                <a:latin typeface="Courier"/>
                <a:ea typeface="Helvetica" charset="0"/>
                <a:cs typeface="Courier"/>
              </a:rPr>
            </a:br>
            <a:r>
              <a:rPr lang="en-US" sz="2800" dirty="0">
                <a:latin typeface="Courier"/>
                <a:ea typeface="Helvetica" charset="0"/>
                <a:cs typeface="Courier"/>
              </a:rPr>
              <a:t>}	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24000" y="4922838"/>
            <a:ext cx="9144000" cy="1655762"/>
          </a:xfrm>
        </p:spPr>
        <p:txBody>
          <a:bodyPr/>
          <a:lstStyle/>
          <a:p>
            <a:pPr algn="l"/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If only there were a package for that…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04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3148" y="463138"/>
            <a:ext cx="10699668" cy="3800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43148" y="1122362"/>
            <a:ext cx="10699668" cy="20181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What are the core competencies of computational data science?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485CDD1-2D71-4E40-A676-986D8076F4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02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3148" y="463138"/>
            <a:ext cx="10699668" cy="3800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43148" y="1122362"/>
            <a:ext cx="10699668" cy="20181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What are the core competencies of computational data science?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524000" y="3331711"/>
            <a:ext cx="9144000" cy="3331711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3200" dirty="0"/>
              <a:t>Data management and processing</a:t>
            </a:r>
          </a:p>
          <a:p>
            <a:pPr marL="342900" indent="-342900" algn="l">
              <a:buFont typeface="Arial"/>
              <a:buChar char="•"/>
            </a:pPr>
            <a:r>
              <a:rPr lang="en-US" sz="3200" dirty="0"/>
              <a:t>Data analysis and modelling</a:t>
            </a:r>
          </a:p>
          <a:p>
            <a:pPr marL="342900" indent="-342900" algn="l">
              <a:buFont typeface="Arial"/>
              <a:buChar char="•"/>
            </a:pPr>
            <a:r>
              <a:rPr lang="en-US" sz="3200" dirty="0"/>
              <a:t>Scientific software and coding</a:t>
            </a:r>
          </a:p>
          <a:p>
            <a:pPr marL="342900" indent="-342900" algn="l">
              <a:buFont typeface="Arial"/>
              <a:buChar char="•"/>
            </a:pPr>
            <a:r>
              <a:rPr lang="en-US" sz="3200" dirty="0"/>
              <a:t>Data visualization</a:t>
            </a:r>
          </a:p>
          <a:p>
            <a:pPr marL="342900" indent="-342900" algn="l">
              <a:buFont typeface="Arial"/>
              <a:buChar char="•"/>
            </a:pPr>
            <a:r>
              <a:rPr lang="en-US" sz="3200" dirty="0"/>
              <a:t>Digital collaboration, dissemination, and reproducibility</a:t>
            </a:r>
          </a:p>
        </p:txBody>
      </p:sp>
    </p:spTree>
    <p:extLst>
      <p:ext uri="{BB962C8B-B14F-4D97-AF65-F5344CB8AC3E}">
        <p14:creationId xmlns:p14="http://schemas.microsoft.com/office/powerpoint/2010/main" val="2054261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lh4.googleusercontent.com/BlxOQY2xuM44gUqoRZPKO-7Yypo3dWtJHcZ9jL2Xad_f_1CC4PlBw2RQUciqmzLYp2LRXCn-viRBRPYLOj3GO5zQqUmctMZ1VJ7ZpVm3oCuxNlM-TSN_RCl0BCWGmKCdzVy-zbjt">
            <a:extLst>
              <a:ext uri="{FF2B5EF4-FFF2-40B4-BE49-F238E27FC236}">
                <a16:creationId xmlns:a16="http://schemas.microsoft.com/office/drawing/2014/main" id="{8A6A3F44-6FB8-4249-8D1C-A83548058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4981" y="1579542"/>
            <a:ext cx="8861412" cy="498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71537F47-2070-427A-8E93-8262A70C5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4744"/>
            <a:ext cx="10515600" cy="1325563"/>
          </a:xfrm>
        </p:spPr>
        <p:txBody>
          <a:bodyPr/>
          <a:lstStyle/>
          <a:p>
            <a:r>
              <a:rPr lang="en-US" dirty="0"/>
              <a:t>Core computational data science skills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DB7A4D-4BF5-5D48-BD49-1BB11B93C367}"/>
              </a:ext>
            </a:extLst>
          </p:cNvPr>
          <p:cNvSpPr/>
          <p:nvPr/>
        </p:nvSpPr>
        <p:spPr>
          <a:xfrm>
            <a:off x="843148" y="463138"/>
            <a:ext cx="10699668" cy="3800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78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s://lh4.googleusercontent.com/BlxOQY2xuM44gUqoRZPKO-7Yypo3dWtJHcZ9jL2Xad_f_1CC4PlBw2RQUciqmzLYp2LRXCn-viRBRPYLOj3GO5zQqUmctMZ1VJ7ZpVm3oCuxNlM-TSN_RCl0BCWGmKCdzVy-zbjt">
            <a:extLst>
              <a:ext uri="{FF2B5EF4-FFF2-40B4-BE49-F238E27FC236}">
                <a16:creationId xmlns:a16="http://schemas.microsoft.com/office/drawing/2014/main" id="{A1EEFFE8-37D3-DF4A-8464-37F80BA2A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4981" y="1579542"/>
            <a:ext cx="8861412" cy="498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43148" y="463138"/>
            <a:ext cx="10699668" cy="3800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43148" y="1122362"/>
            <a:ext cx="10699668" cy="2018185"/>
          </a:xfrm>
        </p:spPr>
        <p:txBody>
          <a:bodyPr>
            <a:normAutofit fontScale="90000"/>
          </a:bodyPr>
          <a:lstStyle/>
          <a:p>
            <a:r>
              <a:rPr lang="en-US" dirty="0"/>
              <a:t>Where do we currently find these skills (if at all) in undergraduate biology curricula?</a:t>
            </a:r>
          </a:p>
        </p:txBody>
      </p:sp>
    </p:spTree>
    <p:extLst>
      <p:ext uri="{BB962C8B-B14F-4D97-AF65-F5344CB8AC3E}">
        <p14:creationId xmlns:p14="http://schemas.microsoft.com/office/powerpoint/2010/main" val="2644854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3148" y="463138"/>
            <a:ext cx="10699668" cy="3800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843148" y="965199"/>
            <a:ext cx="7657385" cy="118533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Bent Arrow 7"/>
          <p:cNvSpPr/>
          <p:nvPr/>
        </p:nvSpPr>
        <p:spPr>
          <a:xfrm flipV="1">
            <a:off x="2455333" y="1855407"/>
            <a:ext cx="6045200" cy="1947333"/>
          </a:xfrm>
          <a:prstGeom prst="bentArrow">
            <a:avLst>
              <a:gd name="adj1" fmla="val 30217"/>
              <a:gd name="adj2" fmla="val 32826"/>
              <a:gd name="adj3" fmla="val 31087"/>
              <a:gd name="adj4" fmla="val 43750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Bent Arrow 8"/>
          <p:cNvSpPr/>
          <p:nvPr/>
        </p:nvSpPr>
        <p:spPr>
          <a:xfrm flipV="1">
            <a:off x="4792133" y="3430205"/>
            <a:ext cx="3708400" cy="3072193"/>
          </a:xfrm>
          <a:prstGeom prst="bentArrow">
            <a:avLst>
              <a:gd name="adj1" fmla="val 19745"/>
              <a:gd name="adj2" fmla="val 20425"/>
              <a:gd name="adj3" fmla="val 20063"/>
              <a:gd name="adj4" fmla="val 43750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36134" y="1339333"/>
            <a:ext cx="5182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rPr>
              <a:t>Introductory/Core Lectures and Labs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87269" y="2949803"/>
            <a:ext cx="2990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rPr>
              <a:t>Specialized Courses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64659" y="5601431"/>
            <a:ext cx="150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rPr>
              <a:t>Research</a:t>
            </a:r>
            <a:endParaRPr lang="en-US" sz="2400" dirty="0">
              <a:solidFill>
                <a:schemeClr val="bg2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3" name="Bent Arrow 12"/>
          <p:cNvSpPr/>
          <p:nvPr/>
        </p:nvSpPr>
        <p:spPr>
          <a:xfrm>
            <a:off x="2455333" y="3918735"/>
            <a:ext cx="6045200" cy="1937659"/>
          </a:xfrm>
          <a:prstGeom prst="bentArrow">
            <a:avLst>
              <a:gd name="adj1" fmla="val 30217"/>
              <a:gd name="adj2" fmla="val 32826"/>
              <a:gd name="adj3" fmla="val 31087"/>
              <a:gd name="adj4" fmla="val 43750"/>
            </a:avLst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84068" y="4318638"/>
            <a:ext cx="5044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Helvetica" charset="0"/>
                <a:ea typeface="Helvetica" charset="0"/>
                <a:cs typeface="Helvetica" charset="0"/>
              </a:rPr>
              <a:t>Additional Math/Stat </a:t>
            </a: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or CS Courses</a:t>
            </a:r>
          </a:p>
        </p:txBody>
      </p:sp>
      <p:sp>
        <p:nvSpPr>
          <p:cNvPr id="16" name="Triangle 15"/>
          <p:cNvSpPr/>
          <p:nvPr/>
        </p:nvSpPr>
        <p:spPr>
          <a:xfrm>
            <a:off x="8669869" y="1017600"/>
            <a:ext cx="1490133" cy="5163065"/>
          </a:xfrm>
          <a:prstGeom prst="triangl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angle 16"/>
          <p:cNvSpPr/>
          <p:nvPr/>
        </p:nvSpPr>
        <p:spPr>
          <a:xfrm rot="10800000">
            <a:off x="10039263" y="1339333"/>
            <a:ext cx="1490133" cy="5163065"/>
          </a:xfrm>
          <a:prstGeom prst="triangl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286773" y="6235477"/>
            <a:ext cx="2256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B9BD5"/>
                </a:solidFill>
              </a:rPr>
              <a:t>Power of Competency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860261" y="942594"/>
            <a:ext cx="184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B9BD5"/>
                </a:solidFill>
              </a:rPr>
              <a:t>Students Exposed</a:t>
            </a:r>
          </a:p>
        </p:txBody>
      </p:sp>
      <p:sp>
        <p:nvSpPr>
          <p:cNvPr id="20" name="Triangle 19"/>
          <p:cNvSpPr/>
          <p:nvPr/>
        </p:nvSpPr>
        <p:spPr>
          <a:xfrm>
            <a:off x="8924904" y="3631487"/>
            <a:ext cx="995822" cy="2566114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20" idx="0"/>
            <a:endCxn id="16" idx="0"/>
          </p:cNvCxnSpPr>
          <p:nvPr/>
        </p:nvCxnSpPr>
        <p:spPr>
          <a:xfrm flipH="1" flipV="1">
            <a:off x="9414936" y="1017600"/>
            <a:ext cx="7879" cy="26138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riangle 24"/>
          <p:cNvSpPr/>
          <p:nvPr/>
        </p:nvSpPr>
        <p:spPr>
          <a:xfrm rot="10800000">
            <a:off x="10039263" y="1339333"/>
            <a:ext cx="1490132" cy="2579402"/>
          </a:xfrm>
          <a:prstGeom prst="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17" idx="0"/>
            <a:endCxn id="25" idx="0"/>
          </p:cNvCxnSpPr>
          <p:nvPr/>
        </p:nvCxnSpPr>
        <p:spPr>
          <a:xfrm flipV="1">
            <a:off x="10784329" y="3918735"/>
            <a:ext cx="0" cy="258366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066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3148" y="463138"/>
            <a:ext cx="10699668" cy="3800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843148" y="965199"/>
            <a:ext cx="7657385" cy="118533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Bent Arrow 7"/>
          <p:cNvSpPr/>
          <p:nvPr/>
        </p:nvSpPr>
        <p:spPr>
          <a:xfrm flipV="1">
            <a:off x="2455333" y="1855407"/>
            <a:ext cx="6045200" cy="1947333"/>
          </a:xfrm>
          <a:prstGeom prst="bentArrow">
            <a:avLst>
              <a:gd name="adj1" fmla="val 30217"/>
              <a:gd name="adj2" fmla="val 32826"/>
              <a:gd name="adj3" fmla="val 31087"/>
              <a:gd name="adj4" fmla="val 43750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Bent Arrow 8"/>
          <p:cNvSpPr/>
          <p:nvPr/>
        </p:nvSpPr>
        <p:spPr>
          <a:xfrm flipV="1">
            <a:off x="4792133" y="3430205"/>
            <a:ext cx="3708400" cy="3072193"/>
          </a:xfrm>
          <a:prstGeom prst="bentArrow">
            <a:avLst>
              <a:gd name="adj1" fmla="val 19745"/>
              <a:gd name="adj2" fmla="val 20425"/>
              <a:gd name="adj3" fmla="val 20063"/>
              <a:gd name="adj4" fmla="val 43750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36134" y="1339333"/>
            <a:ext cx="5182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rPr>
              <a:t>Introductory/Core Lectures and Labs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87269" y="2949803"/>
            <a:ext cx="2990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rPr>
              <a:t>Specialized Courses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64659" y="5601431"/>
            <a:ext cx="150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rPr>
              <a:t>Research</a:t>
            </a:r>
            <a:endParaRPr lang="en-US" sz="2400" dirty="0">
              <a:solidFill>
                <a:schemeClr val="bg2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3" name="Bent Arrow 12"/>
          <p:cNvSpPr/>
          <p:nvPr/>
        </p:nvSpPr>
        <p:spPr>
          <a:xfrm>
            <a:off x="2455333" y="3918735"/>
            <a:ext cx="6045200" cy="1937659"/>
          </a:xfrm>
          <a:prstGeom prst="bentArrow">
            <a:avLst>
              <a:gd name="adj1" fmla="val 30217"/>
              <a:gd name="adj2" fmla="val 32826"/>
              <a:gd name="adj3" fmla="val 31087"/>
              <a:gd name="adj4" fmla="val 43750"/>
            </a:avLst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84068" y="4318638"/>
            <a:ext cx="5044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Helvetica" charset="0"/>
                <a:ea typeface="Helvetica" charset="0"/>
                <a:cs typeface="Helvetica" charset="0"/>
              </a:rPr>
              <a:t>Additional Math/Stat </a:t>
            </a: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or CS Courses</a:t>
            </a:r>
          </a:p>
        </p:txBody>
      </p:sp>
      <p:sp>
        <p:nvSpPr>
          <p:cNvPr id="16" name="Triangle 15"/>
          <p:cNvSpPr/>
          <p:nvPr/>
        </p:nvSpPr>
        <p:spPr>
          <a:xfrm>
            <a:off x="8669869" y="1017600"/>
            <a:ext cx="1490133" cy="5163065"/>
          </a:xfrm>
          <a:prstGeom prst="triangl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angle 16"/>
          <p:cNvSpPr/>
          <p:nvPr/>
        </p:nvSpPr>
        <p:spPr>
          <a:xfrm rot="10800000">
            <a:off x="10039263" y="1339333"/>
            <a:ext cx="1490133" cy="5163065"/>
          </a:xfrm>
          <a:prstGeom prst="triangl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286773" y="6235477"/>
            <a:ext cx="2256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B9BD5"/>
                </a:solidFill>
              </a:rPr>
              <a:t>Power of Competency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860261" y="942594"/>
            <a:ext cx="184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Students Exposed</a:t>
            </a:r>
          </a:p>
        </p:txBody>
      </p:sp>
      <p:sp>
        <p:nvSpPr>
          <p:cNvPr id="20" name="Triangle 19"/>
          <p:cNvSpPr/>
          <p:nvPr/>
        </p:nvSpPr>
        <p:spPr>
          <a:xfrm>
            <a:off x="8924904" y="3631487"/>
            <a:ext cx="995822" cy="2566114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20" idx="0"/>
            <a:endCxn id="16" idx="0"/>
          </p:cNvCxnSpPr>
          <p:nvPr/>
        </p:nvCxnSpPr>
        <p:spPr>
          <a:xfrm flipH="1" flipV="1">
            <a:off x="9414936" y="1017600"/>
            <a:ext cx="7879" cy="26138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riangle 24"/>
          <p:cNvSpPr/>
          <p:nvPr/>
        </p:nvSpPr>
        <p:spPr>
          <a:xfrm rot="10800000">
            <a:off x="10039263" y="1339333"/>
            <a:ext cx="1490132" cy="2579402"/>
          </a:xfrm>
          <a:prstGeom prst="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17" idx="0"/>
            <a:endCxn id="25" idx="0"/>
          </p:cNvCxnSpPr>
          <p:nvPr/>
        </p:nvCxnSpPr>
        <p:spPr>
          <a:xfrm flipV="1">
            <a:off x="10784329" y="3918735"/>
            <a:ext cx="0" cy="258366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669869" y="1362652"/>
            <a:ext cx="3057055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Analysis/Visualization?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Modeling?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Software/Coding?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Management/Processing?</a:t>
            </a:r>
          </a:p>
          <a:p>
            <a:endParaRPr lang="en-US" dirty="0"/>
          </a:p>
          <a:p>
            <a:r>
              <a:rPr lang="en-US" dirty="0"/>
              <a:t>Collaboration/Reproducibility?</a:t>
            </a:r>
          </a:p>
        </p:txBody>
      </p:sp>
    </p:spTree>
    <p:extLst>
      <p:ext uri="{BB962C8B-B14F-4D97-AF65-F5344CB8AC3E}">
        <p14:creationId xmlns:p14="http://schemas.microsoft.com/office/powerpoint/2010/main" val="2191406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3148" y="463138"/>
            <a:ext cx="10699668" cy="3800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843148" y="965199"/>
            <a:ext cx="7657385" cy="118533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Bent Arrow 7"/>
          <p:cNvSpPr/>
          <p:nvPr/>
        </p:nvSpPr>
        <p:spPr>
          <a:xfrm flipV="1">
            <a:off x="2455333" y="1855407"/>
            <a:ext cx="6045200" cy="1947333"/>
          </a:xfrm>
          <a:prstGeom prst="bentArrow">
            <a:avLst>
              <a:gd name="adj1" fmla="val 30217"/>
              <a:gd name="adj2" fmla="val 32826"/>
              <a:gd name="adj3" fmla="val 31087"/>
              <a:gd name="adj4" fmla="val 43750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Bent Arrow 8"/>
          <p:cNvSpPr/>
          <p:nvPr/>
        </p:nvSpPr>
        <p:spPr>
          <a:xfrm flipV="1">
            <a:off x="4792133" y="3430205"/>
            <a:ext cx="3708400" cy="3072193"/>
          </a:xfrm>
          <a:prstGeom prst="bentArrow">
            <a:avLst>
              <a:gd name="adj1" fmla="val 19745"/>
              <a:gd name="adj2" fmla="val 20425"/>
              <a:gd name="adj3" fmla="val 20063"/>
              <a:gd name="adj4" fmla="val 43750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36134" y="1339333"/>
            <a:ext cx="5182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rPr>
              <a:t>Introductory/Core Lectures and Labs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87269" y="2949803"/>
            <a:ext cx="2990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rPr>
              <a:t>Specialized Courses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64659" y="5601431"/>
            <a:ext cx="150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rPr>
              <a:t>Research</a:t>
            </a:r>
            <a:endParaRPr lang="en-US" sz="2400" dirty="0">
              <a:solidFill>
                <a:schemeClr val="bg2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3" name="Bent Arrow 12"/>
          <p:cNvSpPr/>
          <p:nvPr/>
        </p:nvSpPr>
        <p:spPr>
          <a:xfrm>
            <a:off x="2455333" y="3918735"/>
            <a:ext cx="6045200" cy="1937659"/>
          </a:xfrm>
          <a:prstGeom prst="bentArrow">
            <a:avLst>
              <a:gd name="adj1" fmla="val 30217"/>
              <a:gd name="adj2" fmla="val 32826"/>
              <a:gd name="adj3" fmla="val 31087"/>
              <a:gd name="adj4" fmla="val 43750"/>
            </a:avLst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84068" y="4318638"/>
            <a:ext cx="5044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Helvetica" charset="0"/>
                <a:ea typeface="Helvetica" charset="0"/>
                <a:cs typeface="Helvetica" charset="0"/>
              </a:rPr>
              <a:t>Additional Math/Stat </a:t>
            </a: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or CS Courses</a:t>
            </a:r>
          </a:p>
        </p:txBody>
      </p:sp>
      <p:sp>
        <p:nvSpPr>
          <p:cNvPr id="16" name="Triangle 15"/>
          <p:cNvSpPr/>
          <p:nvPr/>
        </p:nvSpPr>
        <p:spPr>
          <a:xfrm>
            <a:off x="8669869" y="1017600"/>
            <a:ext cx="1490133" cy="5163065"/>
          </a:xfrm>
          <a:prstGeom prst="triangl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angle 16"/>
          <p:cNvSpPr/>
          <p:nvPr/>
        </p:nvSpPr>
        <p:spPr>
          <a:xfrm rot="10800000">
            <a:off x="10039263" y="1339333"/>
            <a:ext cx="1490133" cy="5163065"/>
          </a:xfrm>
          <a:prstGeom prst="triangl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286773" y="6235477"/>
            <a:ext cx="2256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B9BD5"/>
                </a:solidFill>
              </a:rPr>
              <a:t>Power of Competency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860261" y="942594"/>
            <a:ext cx="184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Students Exposed</a:t>
            </a:r>
          </a:p>
        </p:txBody>
      </p:sp>
      <p:sp>
        <p:nvSpPr>
          <p:cNvPr id="20" name="Triangle 19"/>
          <p:cNvSpPr/>
          <p:nvPr/>
        </p:nvSpPr>
        <p:spPr>
          <a:xfrm>
            <a:off x="8924904" y="3631487"/>
            <a:ext cx="995822" cy="2566114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20" idx="0"/>
            <a:endCxn id="16" idx="0"/>
          </p:cNvCxnSpPr>
          <p:nvPr/>
        </p:nvCxnSpPr>
        <p:spPr>
          <a:xfrm flipH="1" flipV="1">
            <a:off x="9414936" y="1017600"/>
            <a:ext cx="7879" cy="26138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riangle 24"/>
          <p:cNvSpPr/>
          <p:nvPr/>
        </p:nvSpPr>
        <p:spPr>
          <a:xfrm rot="10800000">
            <a:off x="10039263" y="1339333"/>
            <a:ext cx="1490132" cy="2579402"/>
          </a:xfrm>
          <a:prstGeom prst="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17" idx="0"/>
            <a:endCxn id="25" idx="0"/>
          </p:cNvCxnSpPr>
          <p:nvPr/>
        </p:nvCxnSpPr>
        <p:spPr>
          <a:xfrm flipV="1">
            <a:off x="10784329" y="3918735"/>
            <a:ext cx="0" cy="258366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81EDB3-8B14-164E-9F6E-57C41C85A847}"/>
              </a:ext>
            </a:extLst>
          </p:cNvPr>
          <p:cNvSpPr txBox="1"/>
          <p:nvPr/>
        </p:nvSpPr>
        <p:spPr>
          <a:xfrm>
            <a:off x="409689" y="6035304"/>
            <a:ext cx="470072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"/>
                <a:cs typeface="Helvetica"/>
              </a:rPr>
              <a:t>How do we go from this?</a:t>
            </a:r>
          </a:p>
        </p:txBody>
      </p:sp>
    </p:spTree>
    <p:extLst>
      <p:ext uri="{BB962C8B-B14F-4D97-AF65-F5344CB8AC3E}">
        <p14:creationId xmlns:p14="http://schemas.microsoft.com/office/powerpoint/2010/main" val="1809129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7702</TotalTime>
  <Words>316</Words>
  <Application>Microsoft Macintosh PowerPoint</Application>
  <PresentationFormat>Widescreen</PresentationFormat>
  <Paragraphs>92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</vt:lpstr>
      <vt:lpstr>Helvetica</vt:lpstr>
      <vt:lpstr>Office Theme</vt:lpstr>
      <vt:lpstr>What are the core competencies of computational data science?</vt:lpstr>
      <vt:lpstr>install.packages(“TeachR”)  makeExpert = function(student, tools=NULL){  expert = teach(student, tools=“AllDataScience”)  return(expert) } </vt:lpstr>
      <vt:lpstr>What are the core competencies of computational data science?</vt:lpstr>
      <vt:lpstr>What are the core competencies of computational data science?</vt:lpstr>
      <vt:lpstr>Core computational data science skills</vt:lpstr>
      <vt:lpstr>Where do we currently find these skills (if at all) in undergraduate biology curricula?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(Eco)informatics for everyone</dc:title>
  <dc:creator>Microsoft Office User</dc:creator>
  <cp:lastModifiedBy>Microsoft Office User</cp:lastModifiedBy>
  <cp:revision>35</cp:revision>
  <dcterms:created xsi:type="dcterms:W3CDTF">2017-01-05T15:44:57Z</dcterms:created>
  <dcterms:modified xsi:type="dcterms:W3CDTF">2019-08-05T20:10:46Z</dcterms:modified>
</cp:coreProperties>
</file>