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6" r:id="rId4"/>
    <p:sldId id="280" r:id="rId5"/>
    <p:sldId id="284" r:id="rId6"/>
    <p:sldId id="285" r:id="rId7"/>
    <p:sldId id="286" r:id="rId8"/>
    <p:sldId id="287" r:id="rId9"/>
    <p:sldId id="288" r:id="rId10"/>
    <p:sldId id="279" r:id="rId11"/>
    <p:sldId id="264" r:id="rId12"/>
    <p:sldId id="261" r:id="rId13"/>
    <p:sldId id="265" r:id="rId14"/>
    <p:sldId id="281" r:id="rId15"/>
    <p:sldId id="268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8DB"/>
    <a:srgbClr val="628B9A"/>
    <a:srgbClr val="6C7299"/>
    <a:srgbClr val="C9FAA0"/>
    <a:srgbClr val="A2E6FC"/>
    <a:srgbClr val="A6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7"/>
    <p:restoredTop sz="94687"/>
  </p:normalViewPr>
  <p:slideViewPr>
    <p:cSldViewPr snapToGrid="0" snapToObjects="1">
      <p:cViewPr varScale="1">
        <p:scale>
          <a:sx n="79" d="100"/>
          <a:sy n="79" d="100"/>
        </p:scale>
        <p:origin x="21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D9A9-6260-4B4C-BDBD-D80F99BF9AE1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the core competencies of computational data science?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And how do we get them into our biology curricula?</a:t>
            </a:r>
          </a:p>
        </p:txBody>
      </p:sp>
    </p:spTree>
    <p:extLst>
      <p:ext uri="{BB962C8B-B14F-4D97-AF65-F5344CB8AC3E}">
        <p14:creationId xmlns:p14="http://schemas.microsoft.com/office/powerpoint/2010/main" val="253149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4.googleusercontent.com/BlxOQY2xuM44gUqoRZPKO-7Yypo3dWtJHcZ9jL2Xad_f_1CC4PlBw2RQUciqmzLYp2LRXCn-viRBRPYLOj3GO5zQqUmctMZ1VJ7ZpVm3oCuxNlM-TSN_RCl0BCWGmKCdzVy-zbjt">
            <a:extLst>
              <a:ext uri="{FF2B5EF4-FFF2-40B4-BE49-F238E27FC236}">
                <a16:creationId xmlns:a16="http://schemas.microsoft.com/office/drawing/2014/main" id="{8A6A3F44-6FB8-4249-8D1C-A8354805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81" y="1579542"/>
            <a:ext cx="8861412" cy="49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1537F47-2070-427A-8E93-8262A70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44"/>
            <a:ext cx="10515600" cy="1325563"/>
          </a:xfrm>
        </p:spPr>
        <p:txBody>
          <a:bodyPr/>
          <a:lstStyle/>
          <a:p>
            <a:r>
              <a:rPr lang="en-US" dirty="0"/>
              <a:t>Core computational data science skills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7A4D-4BF5-5D48-BD49-1BB11B93C367}"/>
              </a:ext>
            </a:extLst>
          </p:cNvPr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4.googleusercontent.com/BlxOQY2xuM44gUqoRZPKO-7Yypo3dWtJHcZ9jL2Xad_f_1CC4PlBw2RQUciqmzLYp2LRXCn-viRBRPYLOj3GO5zQqUmctMZ1VJ7ZpVm3oCuxNlM-TSN_RCl0BCWGmKCdzVy-zbjt">
            <a:extLst>
              <a:ext uri="{FF2B5EF4-FFF2-40B4-BE49-F238E27FC236}">
                <a16:creationId xmlns:a16="http://schemas.microsoft.com/office/drawing/2014/main" id="{A1EEFFE8-37D3-DF4A-8464-37F80BA2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81" y="1579542"/>
            <a:ext cx="8861412" cy="49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 we currently find these skills (if at all) in undergraduate biology curricula?</a:t>
            </a:r>
          </a:p>
        </p:txBody>
      </p:sp>
    </p:spTree>
    <p:extLst>
      <p:ext uri="{BB962C8B-B14F-4D97-AF65-F5344CB8AC3E}">
        <p14:creationId xmlns:p14="http://schemas.microsoft.com/office/powerpoint/2010/main" val="264485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Students Exposed</a:t>
            </a:r>
          </a:p>
        </p:txBody>
      </p:sp>
      <p:sp>
        <p:nvSpPr>
          <p:cNvPr id="20" name="Triangle 19"/>
          <p:cNvSpPr/>
          <p:nvPr/>
        </p:nvSpPr>
        <p:spPr>
          <a:xfrm>
            <a:off x="8924904" y="3631487"/>
            <a:ext cx="995822" cy="25661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16" idx="0"/>
          </p:cNvCxnSpPr>
          <p:nvPr/>
        </p:nvCxnSpPr>
        <p:spPr>
          <a:xfrm flipH="1" flipV="1">
            <a:off x="9414936" y="1017600"/>
            <a:ext cx="7879" cy="26138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257940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5" idx="0"/>
          </p:cNvCxnSpPr>
          <p:nvPr/>
        </p:nvCxnSpPr>
        <p:spPr>
          <a:xfrm flipV="1">
            <a:off x="10784329" y="3918735"/>
            <a:ext cx="0" cy="25836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6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0" name="Triangle 19"/>
          <p:cNvSpPr/>
          <p:nvPr/>
        </p:nvSpPr>
        <p:spPr>
          <a:xfrm>
            <a:off x="8924904" y="3631487"/>
            <a:ext cx="995822" cy="25661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16" idx="0"/>
          </p:cNvCxnSpPr>
          <p:nvPr/>
        </p:nvCxnSpPr>
        <p:spPr>
          <a:xfrm flipH="1" flipV="1">
            <a:off x="9414936" y="1017600"/>
            <a:ext cx="7879" cy="26138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257940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5" idx="0"/>
          </p:cNvCxnSpPr>
          <p:nvPr/>
        </p:nvCxnSpPr>
        <p:spPr>
          <a:xfrm flipV="1">
            <a:off x="10784329" y="3918735"/>
            <a:ext cx="0" cy="25836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9869" y="1362652"/>
            <a:ext cx="30570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Analysis/Visualization?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Software/Coding?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Management/Processing?</a:t>
            </a:r>
          </a:p>
          <a:p>
            <a:endParaRPr lang="en-US" dirty="0"/>
          </a:p>
          <a:p>
            <a:r>
              <a:rPr lang="en-US" dirty="0"/>
              <a:t>Collaboration/Reproducibility?</a:t>
            </a:r>
          </a:p>
        </p:txBody>
      </p:sp>
    </p:spTree>
    <p:extLst>
      <p:ext uri="{BB962C8B-B14F-4D97-AF65-F5344CB8AC3E}">
        <p14:creationId xmlns:p14="http://schemas.microsoft.com/office/powerpoint/2010/main" val="219140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0" name="Triangle 19"/>
          <p:cNvSpPr/>
          <p:nvPr/>
        </p:nvSpPr>
        <p:spPr>
          <a:xfrm>
            <a:off x="8924904" y="3631487"/>
            <a:ext cx="995822" cy="25661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16" idx="0"/>
          </p:cNvCxnSpPr>
          <p:nvPr/>
        </p:nvCxnSpPr>
        <p:spPr>
          <a:xfrm flipH="1" flipV="1">
            <a:off x="9414936" y="1017600"/>
            <a:ext cx="7879" cy="26138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257940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5" idx="0"/>
          </p:cNvCxnSpPr>
          <p:nvPr/>
        </p:nvCxnSpPr>
        <p:spPr>
          <a:xfrm flipV="1">
            <a:off x="10784329" y="3918735"/>
            <a:ext cx="0" cy="25836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81EDB3-8B14-164E-9F6E-57C41C85A847}"/>
              </a:ext>
            </a:extLst>
          </p:cNvPr>
          <p:cNvSpPr txBox="1"/>
          <p:nvPr/>
        </p:nvSpPr>
        <p:spPr>
          <a:xfrm>
            <a:off x="409689" y="6035304"/>
            <a:ext cx="47007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How do we go from this?</a:t>
            </a:r>
          </a:p>
        </p:txBody>
      </p:sp>
    </p:spTree>
    <p:extLst>
      <p:ext uri="{BB962C8B-B14F-4D97-AF65-F5344CB8AC3E}">
        <p14:creationId xmlns:p14="http://schemas.microsoft.com/office/powerpoint/2010/main" val="180912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solidFill>
            <a:srgbClr val="4D98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4057538"/>
          </a:xfrm>
          <a:prstGeom prst="triangle">
            <a:avLst>
              <a:gd name="adj" fmla="val 481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  <a:stCxn id="17" idx="0"/>
            <a:endCxn id="25" idx="0"/>
          </p:cNvCxnSpPr>
          <p:nvPr/>
        </p:nvCxnSpPr>
        <p:spPr>
          <a:xfrm flipV="1">
            <a:off x="10784329" y="5396871"/>
            <a:ext cx="27702" cy="11055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9689" y="6035304"/>
            <a:ext cx="159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To this?</a:t>
            </a:r>
          </a:p>
        </p:txBody>
      </p:sp>
    </p:spTree>
    <p:extLst>
      <p:ext uri="{BB962C8B-B14F-4D97-AF65-F5344CB8AC3E}">
        <p14:creationId xmlns:p14="http://schemas.microsoft.com/office/powerpoint/2010/main" val="221925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solidFill>
            <a:srgbClr val="4D98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4057538"/>
          </a:xfrm>
          <a:prstGeom prst="triangle">
            <a:avLst>
              <a:gd name="adj" fmla="val 481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  <a:stCxn id="17" idx="0"/>
            <a:endCxn id="25" idx="0"/>
          </p:cNvCxnSpPr>
          <p:nvPr/>
        </p:nvCxnSpPr>
        <p:spPr>
          <a:xfrm flipV="1">
            <a:off x="10784329" y="5396871"/>
            <a:ext cx="27702" cy="11055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9689" y="6035304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Priming: Introduce Skills Early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121AC-64DB-F743-9EED-4D4CD53E76A3}"/>
              </a:ext>
            </a:extLst>
          </p:cNvPr>
          <p:cNvSpPr txBox="1"/>
          <p:nvPr/>
        </p:nvSpPr>
        <p:spPr>
          <a:xfrm>
            <a:off x="8669869" y="1362652"/>
            <a:ext cx="2949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AA7D944-25BA-5B41-BD60-AB6A1BA6BA5B}"/>
              </a:ext>
            </a:extLst>
          </p:cNvPr>
          <p:cNvSpPr/>
          <p:nvPr/>
        </p:nvSpPr>
        <p:spPr>
          <a:xfrm>
            <a:off x="9013408" y="3802740"/>
            <a:ext cx="846853" cy="2377925"/>
          </a:xfrm>
          <a:prstGeom prst="upArrow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4817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solidFill>
            <a:srgbClr val="4D98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4057538"/>
          </a:xfrm>
          <a:prstGeom prst="triangle">
            <a:avLst>
              <a:gd name="adj" fmla="val 481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  <a:stCxn id="17" idx="0"/>
            <a:endCxn id="25" idx="0"/>
          </p:cNvCxnSpPr>
          <p:nvPr/>
        </p:nvCxnSpPr>
        <p:spPr>
          <a:xfrm flipV="1">
            <a:off x="10784329" y="5396871"/>
            <a:ext cx="27702" cy="11055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9689" y="6035304"/>
            <a:ext cx="644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Iteration: Refine and Expand Skills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121AC-64DB-F743-9EED-4D4CD53E76A3}"/>
              </a:ext>
            </a:extLst>
          </p:cNvPr>
          <p:cNvSpPr txBox="1"/>
          <p:nvPr/>
        </p:nvSpPr>
        <p:spPr>
          <a:xfrm>
            <a:off x="8669869" y="1362652"/>
            <a:ext cx="29496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  <a:p>
            <a:endParaRPr lang="en-US" dirty="0"/>
          </a:p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  <a:p>
            <a:endParaRPr lang="en-US" dirty="0"/>
          </a:p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859709"/>
            <a:ext cx="11348852" cy="2387600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 err="1">
                <a:latin typeface="Courier"/>
                <a:ea typeface="Helvetica" charset="0"/>
                <a:cs typeface="Courier"/>
              </a:rPr>
              <a:t>install.packages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(“</a:t>
            </a:r>
            <a:r>
              <a:rPr lang="en-US" sz="2800" dirty="0" err="1">
                <a:latin typeface="Courier"/>
                <a:ea typeface="Helvetica" charset="0"/>
                <a:cs typeface="Courier"/>
              </a:rPr>
              <a:t>TeachR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”)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 err="1">
                <a:latin typeface="Courier"/>
                <a:ea typeface="Helvetica" charset="0"/>
                <a:cs typeface="Courier"/>
              </a:rPr>
              <a:t>makeExpert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 = function(student, tools=NULL){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>
                <a:latin typeface="Courier"/>
                <a:ea typeface="Helvetica" charset="0"/>
                <a:cs typeface="Courier"/>
              </a:rPr>
              <a:t>	expert = teach(student, tools=“</a:t>
            </a:r>
            <a:r>
              <a:rPr lang="en-US" sz="2800" dirty="0" err="1">
                <a:latin typeface="Courier"/>
                <a:ea typeface="Helvetica" charset="0"/>
                <a:cs typeface="Courier"/>
              </a:rPr>
              <a:t>AllDataScience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”)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>
                <a:latin typeface="Courier"/>
                <a:ea typeface="Helvetica" charset="0"/>
                <a:cs typeface="Courier"/>
              </a:rPr>
              <a:t>	return(expert)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>
                <a:latin typeface="Courier"/>
                <a:ea typeface="Helvetica" charset="0"/>
                <a:cs typeface="Courier"/>
              </a:rPr>
              <a:t>}	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4922838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If only there were a package for that…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the core competencies of computational data science?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85CDD1-2D71-4E40-A676-986D8076F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the core competencies of computational data science?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331711"/>
            <a:ext cx="9144000" cy="3331711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200" dirty="0"/>
              <a:t>Data management and processing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Data analysis and modelling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Scientific software and coding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Data visualization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Digital collaboration, dissemination,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0542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10166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management and processing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9700" y="2418257"/>
            <a:ext cx="9144000" cy="3331711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Introductory:</a:t>
            </a:r>
            <a:r>
              <a:rPr lang="en-US" sz="4000" dirty="0"/>
              <a:t> </a:t>
            </a:r>
            <a:r>
              <a:rPr lang="en-US" sz="4000" dirty="0" err="1"/>
              <a:t>Dataframes</a:t>
            </a:r>
            <a:r>
              <a:rPr lang="en-US" sz="4000" dirty="0"/>
              <a:t>, variable types, QAQC, file management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Intermediate:</a:t>
            </a:r>
            <a:r>
              <a:rPr lang="en-US" sz="4000" dirty="0"/>
              <a:t> Data manipulation and transformation, data subsets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Advanced:</a:t>
            </a:r>
            <a:r>
              <a:rPr lang="en-US" sz="4000" dirty="0"/>
              <a:t> Database queries, joining multiple data sets</a:t>
            </a:r>
          </a:p>
        </p:txBody>
      </p:sp>
    </p:spTree>
    <p:extLst>
      <p:ext uri="{BB962C8B-B14F-4D97-AF65-F5344CB8AC3E}">
        <p14:creationId xmlns:p14="http://schemas.microsoft.com/office/powerpoint/2010/main" val="399424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10166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analysis and modelling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9700" y="2418257"/>
            <a:ext cx="9144000" cy="3331711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Introductory:</a:t>
            </a:r>
            <a:r>
              <a:rPr lang="en-US" sz="4000" dirty="0"/>
              <a:t> Summary statistics, correlation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Intermediate:</a:t>
            </a:r>
            <a:r>
              <a:rPr lang="en-US" sz="4000" dirty="0"/>
              <a:t> Linear models, inferential statistics, confidence intervals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Advanced:</a:t>
            </a:r>
            <a:r>
              <a:rPr lang="en-US" sz="4000" dirty="0"/>
              <a:t> Model selection, multivariate analysis, simulation,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9596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10166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Scientific software and coding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9700" y="2418257"/>
            <a:ext cx="9144000" cy="3331711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Introductory:</a:t>
            </a:r>
            <a:r>
              <a:rPr lang="en-US" sz="4000" dirty="0"/>
              <a:t> Spreadsheets, scripting, working within an IDE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Intermediate:</a:t>
            </a:r>
            <a:r>
              <a:rPr lang="en-US" sz="4000" dirty="0"/>
              <a:t> Flow control (</a:t>
            </a:r>
            <a:r>
              <a:rPr lang="en-US" sz="4000" i="1" dirty="0"/>
              <a:t>for, if-else</a:t>
            </a:r>
            <a:r>
              <a:rPr lang="en-US" sz="4000" dirty="0"/>
              <a:t>), iteration,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Advanced:</a:t>
            </a:r>
            <a:r>
              <a:rPr lang="en-US" sz="4000" dirty="0"/>
              <a:t> Functions, pipelines, HPC</a:t>
            </a:r>
          </a:p>
        </p:txBody>
      </p:sp>
    </p:spTree>
    <p:extLst>
      <p:ext uri="{BB962C8B-B14F-4D97-AF65-F5344CB8AC3E}">
        <p14:creationId xmlns:p14="http://schemas.microsoft.com/office/powerpoint/2010/main" val="26053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10166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visualization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5712B37-B69B-A94E-BF1F-CFA7945F1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2418257"/>
            <a:ext cx="9144000" cy="3331711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Introductory:</a:t>
            </a:r>
            <a:r>
              <a:rPr lang="en-US" sz="4000" dirty="0"/>
              <a:t> Scatterplots, boxplots, </a:t>
            </a:r>
            <a:r>
              <a:rPr lang="en-US" sz="4000" dirty="0" err="1"/>
              <a:t>barcharts</a:t>
            </a:r>
            <a:endParaRPr lang="en-US" sz="4000" dirty="0"/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Intermediate:</a:t>
            </a:r>
            <a:r>
              <a:rPr lang="en-US" sz="4000" dirty="0"/>
              <a:t> Faceting, layering, mapping geographic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Advanced:</a:t>
            </a:r>
            <a:r>
              <a:rPr lang="en-US" sz="4000" dirty="0"/>
              <a:t> Animation, interactive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1074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1588181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Digital collaboration, dissemination, and reproducibility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AA8CC785-F9F8-CF4F-BA79-546835532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2875459"/>
            <a:ext cx="9144000" cy="3331711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Introductory:</a:t>
            </a:r>
            <a:r>
              <a:rPr lang="en-US" sz="4000" dirty="0"/>
              <a:t> R Projects, </a:t>
            </a:r>
            <a:r>
              <a:rPr lang="en-US" sz="4000" dirty="0" err="1"/>
              <a:t>Googlesheets</a:t>
            </a:r>
            <a:r>
              <a:rPr lang="en-US" sz="4000" dirty="0"/>
              <a:t>, Markdown, Slack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Intermediate: </a:t>
            </a:r>
            <a:r>
              <a:rPr lang="en-US" sz="4000" dirty="0"/>
              <a:t>Personal repositories, web publication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i="1" dirty="0"/>
              <a:t>Advanced:</a:t>
            </a:r>
            <a:r>
              <a:rPr lang="en-US" sz="4000" dirty="0"/>
              <a:t> Shared repositories,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99572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469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Helvetica</vt:lpstr>
      <vt:lpstr>Office Theme</vt:lpstr>
      <vt:lpstr>What are the core competencies of computational data science?</vt:lpstr>
      <vt:lpstr>install.packages(“TeachR”)  makeExpert = function(student, tools=NULL){  expert = teach(student, tools=“AllDataScience”)  return(expert) } </vt:lpstr>
      <vt:lpstr>What are the core competencies of computational data science?</vt:lpstr>
      <vt:lpstr>What are the core competencies of computational data science?</vt:lpstr>
      <vt:lpstr>Data management and processing</vt:lpstr>
      <vt:lpstr>Data analysis and modelling</vt:lpstr>
      <vt:lpstr>Scientific software and coding</vt:lpstr>
      <vt:lpstr>Data visualization</vt:lpstr>
      <vt:lpstr>Digital collaboration, dissemination, and reproducibility</vt:lpstr>
      <vt:lpstr>Core computational data science skills</vt:lpstr>
      <vt:lpstr>Where do we currently find these skills (if at all) in undergraduate biology curricula?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(Eco)informatics for everyone</dc:title>
  <dc:creator>Microsoft Office User</dc:creator>
  <cp:lastModifiedBy>Microsoft Office User</cp:lastModifiedBy>
  <cp:revision>39</cp:revision>
  <dcterms:created xsi:type="dcterms:W3CDTF">2017-01-05T15:44:57Z</dcterms:created>
  <dcterms:modified xsi:type="dcterms:W3CDTF">2019-08-11T01:53:15Z</dcterms:modified>
</cp:coreProperties>
</file>