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notesMasterIdLst>
    <p:notesMasterId r:id="rId25"/>
  </p:notesMasterIdLst>
  <p:handoutMasterIdLst>
    <p:handoutMasterId r:id="rId26"/>
  </p:handoutMasterIdLst>
  <p:sldIdLst>
    <p:sldId id="308" r:id="rId2"/>
    <p:sldId id="313" r:id="rId3"/>
    <p:sldId id="314" r:id="rId4"/>
    <p:sldId id="315" r:id="rId5"/>
    <p:sldId id="316" r:id="rId6"/>
    <p:sldId id="342" r:id="rId7"/>
    <p:sldId id="318" r:id="rId8"/>
    <p:sldId id="343" r:id="rId9"/>
    <p:sldId id="341" r:id="rId10"/>
    <p:sldId id="323" r:id="rId11"/>
    <p:sldId id="324" r:id="rId12"/>
    <p:sldId id="325" r:id="rId13"/>
    <p:sldId id="326" r:id="rId14"/>
    <p:sldId id="332" r:id="rId15"/>
    <p:sldId id="333" r:id="rId16"/>
    <p:sldId id="331" r:id="rId17"/>
    <p:sldId id="334" r:id="rId18"/>
    <p:sldId id="335" r:id="rId19"/>
    <p:sldId id="320" r:id="rId20"/>
    <p:sldId id="321" r:id="rId21"/>
    <p:sldId id="336" r:id="rId22"/>
    <p:sldId id="338" r:id="rId23"/>
    <p:sldId id="339" r:id="rId24"/>
  </p:sldIdLst>
  <p:sldSz cx="12192000" cy="6858000"/>
  <p:notesSz cx="6858000" cy="9144000"/>
  <p:embeddedFontLst>
    <p:embeddedFont>
      <p:font typeface="Gotham" panose="020B0604020202020204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Elson" initials="JE" lastIdx="21" clrIdx="0"/>
  <p:cmAuthor id="1" name="Apurba Nandi" initials="AN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E0"/>
    <a:srgbClr val="5C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/>
      <a:tcStyle>
        <a:tcBdr/>
        <a:fill>
          <a:solidFill>
            <a:srgbClr val="EFECE8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/>
      <a:tcStyle>
        <a:tcBdr/>
        <a:fill>
          <a:solidFill>
            <a:srgbClr val="EAF1EE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9026" autoAdjust="0"/>
  </p:normalViewPr>
  <p:slideViewPr>
    <p:cSldViewPr>
      <p:cViewPr varScale="1">
        <p:scale>
          <a:sx n="65" d="100"/>
          <a:sy n="65" d="100"/>
        </p:scale>
        <p:origin x="55" y="1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8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6076-6893-4613-88B9-31DA08AED7C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95B6-4F42-4B92-8B9E-86D704ED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1" name="Shape 4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7874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7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5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8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DA49781-9E39-4D83-B6D9-A5593D8FE98C}" type="datetimeFigureOut">
              <a:rPr lang="en-US" smtClean="0"/>
              <a:pPr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Recent Advances in Using Predictive Modeling and Other </a:t>
            </a:r>
            <a:r>
              <a:rPr lang="en-US" sz="4000" b="1" dirty="0" smtClean="0"/>
              <a:t>Techniques </a:t>
            </a:r>
            <a:r>
              <a:rPr lang="en-US" sz="4000" b="1" dirty="0"/>
              <a:t>for Effective Prevention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pPr algn="l"/>
            <a:r>
              <a:rPr lang="en-US" dirty="0"/>
              <a:t>Raj Nagaraj, Ph.D. </a:t>
            </a:r>
          </a:p>
          <a:p>
            <a:pPr algn="l"/>
            <a:r>
              <a:rPr lang="en-US" dirty="0"/>
              <a:t>Chief Technology Officer</a:t>
            </a:r>
          </a:p>
          <a:p>
            <a:pPr algn="l"/>
            <a:r>
              <a:rPr lang="en-US" dirty="0"/>
              <a:t>Deccan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7322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75" y="419100"/>
            <a:ext cx="10068050" cy="6019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37348" y="2921168"/>
            <a:ext cx="2917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Detailed Market Segment Data Vital For </a:t>
            </a:r>
            <a:r>
              <a:rPr lang="en-US" sz="2000" dirty="0" smtClean="0">
                <a:solidFill>
                  <a:schemeClr val="bg1"/>
                </a:solidFill>
              </a:rPr>
              <a:t>Predictive Modelling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2498" y="1551432"/>
            <a:ext cx="10287000" cy="381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Use historical incident data to build model that predicts future incidents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Predictive modeling for Code Enforcement by MODA – FDNY</a:t>
            </a: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7763" y="2143423"/>
            <a:ext cx="6516473" cy="387767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491"/>
          <p:cNvSpPr/>
          <p:nvPr/>
        </p:nvSpPr>
        <p:spPr>
          <a:xfrm>
            <a:off x="2294858" y="6200927"/>
            <a:ext cx="760228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rPr sz="1400" dirty="0">
                <a:solidFill>
                  <a:schemeClr val="bg1"/>
                </a:solidFill>
              </a:rPr>
              <a:t>Figure 1: Location of fires as predicted before and after the use of MODA’s model</a:t>
            </a:r>
          </a:p>
        </p:txBody>
      </p:sp>
    </p:spTree>
    <p:extLst>
      <p:ext uri="{BB962C8B-B14F-4D97-AF65-F5344CB8AC3E}">
        <p14:creationId xmlns:p14="http://schemas.microsoft.com/office/powerpoint/2010/main" val="6964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00417"/>
            <a:ext cx="11734800" cy="59684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Predictive modeling for Code Enforcement by MODA – FDNY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5649" y="1730514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Big data in the big apple: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Mayor’s office of data analytics (New York)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3072733"/>
            <a:ext cx="68580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 positive rate over 70%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the expert judgment-based model was producing less than 50% prediction accuracy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Based on the success of New York, city of London is exploring a similar Major’s office of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978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Predictive modeling for Code Enforcement (Firebird) </a:t>
            </a:r>
            <a:br>
              <a:rPr lang="en-US" sz="2400" dirty="0"/>
            </a:br>
            <a:r>
              <a:rPr lang="en-US" sz="2400" dirty="0"/>
              <a:t>by Data Science for Social Good – Atlanta Fire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600200"/>
            <a:ext cx="12420600" cy="49600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9025" y="1676400"/>
            <a:ext cx="4933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</a:rPr>
              <a:t>Firebird: Predicting Fire Risk and </a:t>
            </a:r>
          </a:p>
          <a:p>
            <a:pPr algn="ctr"/>
            <a:r>
              <a:rPr lang="en-US" sz="1900" dirty="0">
                <a:solidFill>
                  <a:schemeClr val="bg1"/>
                </a:solidFill>
              </a:rPr>
              <a:t>Prioritizing Fire Inspections in Atlanta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6500" y="28956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Joins multiple data sources to produce a list of attributes of the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Joins the property data with incident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Applied advanced machine learning (SVM, Random forest)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techniques to build the prediction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True positive rate as high as over 70%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addition, their method also help identify properties requiring inspection</a:t>
            </a:r>
          </a:p>
        </p:txBody>
      </p:sp>
    </p:spTree>
    <p:extLst>
      <p:ext uri="{BB962C8B-B14F-4D97-AF65-F5344CB8AC3E}">
        <p14:creationId xmlns:p14="http://schemas.microsoft.com/office/powerpoint/2010/main" val="38742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533400"/>
            <a:ext cx="12420600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8462" y="609600"/>
            <a:ext cx="631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mining for root cause analysis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– </a:t>
            </a:r>
            <a:r>
              <a:rPr lang="en-US" sz="2000" dirty="0">
                <a:solidFill>
                  <a:schemeClr val="bg1"/>
                </a:solidFill>
              </a:rPr>
              <a:t>Philadelphia Fire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6499" y="1905000"/>
            <a:ext cx="723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Mined the fire incident data and identified the root causes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Identified target areas for smoke alarm intervention and education programs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Utilized the root causes to develop contents for the education programs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reduction (32%) in the number of incident in the pilot areas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reduction (89%) in the number of injuries and fatalities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Several documented lives saved</a:t>
            </a:r>
          </a:p>
        </p:txBody>
      </p:sp>
    </p:spTree>
    <p:extLst>
      <p:ext uri="{BB962C8B-B14F-4D97-AF65-F5344CB8AC3E}">
        <p14:creationId xmlns:p14="http://schemas.microsoft.com/office/powerpoint/2010/main" val="30779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533400"/>
            <a:ext cx="12954000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101" y="685800"/>
            <a:ext cx="7543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Using Experian’s Mosaic consumer classification to help reduce house fires – </a:t>
            </a:r>
            <a:r>
              <a:rPr lang="en-US" sz="2000" dirty="0" err="1">
                <a:solidFill>
                  <a:schemeClr val="bg1"/>
                </a:solidFill>
              </a:rPr>
              <a:t>Cambridgeshire</a:t>
            </a:r>
            <a:r>
              <a:rPr lang="en-US" sz="2000" dirty="0">
                <a:solidFill>
                  <a:schemeClr val="bg1"/>
                </a:solidFill>
              </a:rPr>
              <a:t> Fire and Rescue, UK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6500" y="20574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Built predictive models to determine the risk of households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Identified patterns in the households fire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Identified the best locations for community safety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Tailored messages to maximize the interest in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Before intervention, one of the wards, Huntington North was ranked as the ward with the 9th highest proportion of fires per household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the intervention, Huntington North dropped to 69th highest proportion of fires</a:t>
            </a:r>
          </a:p>
        </p:txBody>
      </p:sp>
    </p:spTree>
    <p:extLst>
      <p:ext uri="{BB962C8B-B14F-4D97-AF65-F5344CB8AC3E}">
        <p14:creationId xmlns:p14="http://schemas.microsoft.com/office/powerpoint/2010/main" val="7342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27" y="1066800"/>
            <a:ext cx="815340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066800"/>
            <a:ext cx="8153400" cy="44958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64310" y="1723119"/>
            <a:ext cx="2605577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Surrey, BC, Canada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departments utilizing </a:t>
            </a:r>
            <a:r>
              <a:rPr lang="en-US" dirty="0" smtClean="0"/>
              <a:t>Predictive Modelling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629401" y="1723118"/>
            <a:ext cx="4267201" cy="460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Hampshire Fire Department, UK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0173" y="2864498"/>
            <a:ext cx="4313853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Through targeted smoke alarm intervention program, reduced fire incidents by 63.9%, increased fire confined to room of origin by 27%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9401" y="2732247"/>
            <a:ext cx="43138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Developed predictive models using lifestyle segmentation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Significantly reduced deliberate and accidental dwelling fires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Reduced fatalities to 0</a:t>
            </a:r>
          </a:p>
        </p:txBody>
      </p:sp>
    </p:spTree>
    <p:extLst>
      <p:ext uri="{BB962C8B-B14F-4D97-AF65-F5344CB8AC3E}">
        <p14:creationId xmlns:p14="http://schemas.microsoft.com/office/powerpoint/2010/main" val="19598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34" y="3905841"/>
            <a:ext cx="7110899" cy="2894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19" y="1207370"/>
            <a:ext cx="7110899" cy="28944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Departments Utilizing Ad-hoc methods for CRR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1207371"/>
            <a:ext cx="7110899" cy="289447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646171" y="1637594"/>
            <a:ext cx="3780454" cy="226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Tuscaloosa Fire and Rescue Service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863854" y="1637595"/>
            <a:ext cx="3566627" cy="30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Brighton Area Fire Authority (MI)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6270" y="2242352"/>
            <a:ext cx="40002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Community risk reduction through school partnerships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28.34 % decrease in fire incidents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Zero fire deaths in targeted areas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5952" y="2148737"/>
            <a:ext cx="4094828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Developed predictive models using lifestyle segmentation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Significantly reduced deliberate and accidental dwelling fires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Reduced fatalities to 0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643983" y="4336384"/>
            <a:ext cx="2895600" cy="30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Sandusky Fire Department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7006" y="5009868"/>
            <a:ext cx="4313853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Reduce/Eliminate cooking fires through smoke alarm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0 Cooking fires in targeted households</a:t>
            </a:r>
          </a:p>
        </p:txBody>
      </p:sp>
    </p:spTree>
    <p:extLst>
      <p:ext uri="{BB962C8B-B14F-4D97-AF65-F5344CB8AC3E}">
        <p14:creationId xmlns:p14="http://schemas.microsoft.com/office/powerpoint/2010/main" val="419602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752600"/>
            <a:ext cx="6096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491"/>
          <p:cNvSpPr/>
          <p:nvPr/>
        </p:nvSpPr>
        <p:spPr>
          <a:xfrm>
            <a:off x="2709528" y="6213673"/>
            <a:ext cx="677294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</a:t>
            </a:r>
            <a:r>
              <a:rPr sz="1400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Global concepts in residential fire – by System planning corporation</a:t>
            </a:r>
            <a:endParaRPr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81000"/>
            <a:ext cx="7652151" cy="45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Risk Scores Based on Expect Judgments</a:t>
            </a:r>
          </a:p>
        </p:txBody>
      </p:sp>
      <p:pic>
        <p:nvPicPr>
          <p:cNvPr id="6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1407886"/>
            <a:ext cx="3988310" cy="50961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: Rounded Corners 6"/>
          <p:cNvSpPr/>
          <p:nvPr/>
        </p:nvSpPr>
        <p:spPr>
          <a:xfrm>
            <a:off x="6132287" y="1600200"/>
            <a:ext cx="4888990" cy="1295400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formula for calculating the risk score of a building is developed using the relative weights of different attributes of the building.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099629" y="3347356"/>
            <a:ext cx="4888991" cy="1295400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Relative weights of the attributes are determined using the systematic pairwise comparison of the attributes by the inspectors.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132287" y="5094513"/>
            <a:ext cx="4867593" cy="1143000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widely used method called the Analytic Hierarchic process (AHP) is for the deriving the weights.</a:t>
            </a:r>
          </a:p>
        </p:txBody>
      </p:sp>
    </p:spTree>
    <p:extLst>
      <p:ext uri="{BB962C8B-B14F-4D97-AF65-F5344CB8AC3E}">
        <p14:creationId xmlns:p14="http://schemas.microsoft.com/office/powerpoint/2010/main" val="12236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77036" y="1469176"/>
            <a:ext cx="4724400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Deccan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077036" y="2247227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CRR And Predictive Modelling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1064525" y="3048000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Modelling  And Other Techniques  (PM) </a:t>
            </a:r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081585" y="3810000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And Marketing </a:t>
            </a:r>
            <a:r>
              <a:rPr lang="en-US" dirty="0"/>
              <a:t>Data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59976" y="4724400"/>
            <a:ext cx="4734636" cy="809759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/>
              <a:t>Current Prevention Programs </a:t>
            </a:r>
            <a:br>
              <a:rPr lang="en-US" dirty="0"/>
            </a:br>
            <a:r>
              <a:rPr lang="en-US" dirty="0"/>
              <a:t>Vs </a:t>
            </a:r>
            <a:r>
              <a:rPr lang="en-US" dirty="0" smtClean="0"/>
              <a:t>PM Based 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411036" y="1467578"/>
            <a:ext cx="4724400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Enforcement and </a:t>
            </a:r>
            <a:r>
              <a:rPr lang="en-US" dirty="0" smtClean="0"/>
              <a:t>PM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411036" y="2241098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Successful </a:t>
            </a:r>
            <a:r>
              <a:rPr lang="en-US" dirty="0" smtClean="0"/>
              <a:t>PM Usage</a:t>
            </a:r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6403075" y="3885275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 Based Project </a:t>
            </a:r>
            <a:r>
              <a:rPr lang="en-US" dirty="0"/>
              <a:t>Lengths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390564" y="4827443"/>
            <a:ext cx="4734636" cy="506557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Future of PM In Prevention </a:t>
            </a:r>
            <a:endParaRPr lang="en-US" dirty="0"/>
          </a:p>
        </p:txBody>
      </p:sp>
      <p:sp>
        <p:nvSpPr>
          <p:cNvPr id="16" name="Rectangle: Rounded Corners 12"/>
          <p:cNvSpPr/>
          <p:nvPr/>
        </p:nvSpPr>
        <p:spPr>
          <a:xfrm>
            <a:off x="6381900" y="3048000"/>
            <a:ext cx="4734636" cy="534325"/>
          </a:xfrm>
          <a:prstGeom prst="roundRect">
            <a:avLst/>
          </a:prstGeom>
          <a:solidFill>
            <a:schemeClr val="bg2">
              <a:alpha val="22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Deccan </a:t>
            </a:r>
            <a:r>
              <a:rPr lang="en-US" dirty="0" smtClean="0"/>
              <a:t>PM </a:t>
            </a:r>
            <a:r>
              <a:rPr lang="en-US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0157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Fires: Wired and Connected!</a:t>
            </a:r>
          </a:p>
        </p:txBody>
      </p:sp>
      <p:pic>
        <p:nvPicPr>
          <p:cNvPr id="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600" y="1365533"/>
            <a:ext cx="3299090" cy="4654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371601"/>
            <a:ext cx="3341322" cy="464830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/>
          <p:cNvSpPr/>
          <p:nvPr/>
        </p:nvSpPr>
        <p:spPr>
          <a:xfrm>
            <a:off x="580846" y="6183584"/>
            <a:ext cx="3551229" cy="310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Figure 4: Incident volume in each grid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7545" y="6154555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Figure 5: Incident likelihood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in future in each grid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111168" y="1514898"/>
            <a:ext cx="3635110" cy="1453868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the left figures, in each of the 0.1*0.1 sq. miles grids, incident volume and incident likelihood scores are plotted. 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111168" y="3429000"/>
            <a:ext cx="3635110" cy="2725555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To compute the risk (likelihood) scores of a grid, at first, the risk scores of each demographic segment is calculated, and then a weighted sum is calculated for the grid based on the demographic composition of the grid.</a:t>
            </a:r>
          </a:p>
        </p:txBody>
      </p:sp>
    </p:spTree>
    <p:extLst>
      <p:ext uri="{BB962C8B-B14F-4D97-AF65-F5344CB8AC3E}">
        <p14:creationId xmlns:p14="http://schemas.microsoft.com/office/powerpoint/2010/main" val="9691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Fires: Wired and Connected!</a:t>
            </a:r>
          </a:p>
        </p:txBody>
      </p:sp>
      <p:pic>
        <p:nvPicPr>
          <p:cNvPr id="4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600" y="1365533"/>
            <a:ext cx="3299090" cy="4654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1371601"/>
            <a:ext cx="3341322" cy="464830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/>
          <p:cNvSpPr/>
          <p:nvPr/>
        </p:nvSpPr>
        <p:spPr>
          <a:xfrm>
            <a:off x="580846" y="6183584"/>
            <a:ext cx="3551229" cy="310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Figure 4: Incident volume in each grid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7545" y="6154555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Figure 5: Incident likelihood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a typeface="Calibri"/>
                <a:cs typeface="Times New Roman"/>
              </a:rPr>
              <a:t>in future in each grid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111168" y="1514898"/>
            <a:ext cx="3635110" cy="1914102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difference between the two figures suggest that each individual in a demographic segment has not suffered an incident yet although they are equally likely to suffer in future.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136568" y="3886200"/>
            <a:ext cx="3635110" cy="1600201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Therefore, the right figure suggests where in the service area Kitchen fires are likely to happen based on the current demographic composition.</a:t>
            </a:r>
          </a:p>
        </p:txBody>
      </p:sp>
    </p:spTree>
    <p:extLst>
      <p:ext uri="{BB962C8B-B14F-4D97-AF65-F5344CB8AC3E}">
        <p14:creationId xmlns:p14="http://schemas.microsoft.com/office/powerpoint/2010/main" val="3056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9753600" cy="48853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Predictive Modelling Based CRR </a:t>
            </a:r>
            <a:r>
              <a:rPr lang="en-US" dirty="0"/>
              <a:t>Project Lengths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76600" y="2277562"/>
            <a:ext cx="225176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Risk Assessment and prioritization: 2-3 months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9684" y="1981200"/>
            <a:ext cx="25908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Development of mitigation programs and identification of delivery methods: </a:t>
            </a:r>
            <a:b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1- 2 months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0" y="4728580"/>
            <a:ext cx="214448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the programs: 3 – 12 months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11884" y="4580399"/>
            <a:ext cx="1981200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Evaluation and modification of the programs: 6 – 24 months </a:t>
            </a:r>
          </a:p>
        </p:txBody>
      </p:sp>
    </p:spTree>
    <p:extLst>
      <p:ext uri="{BB962C8B-B14F-4D97-AF65-F5344CB8AC3E}">
        <p14:creationId xmlns:p14="http://schemas.microsoft.com/office/powerpoint/2010/main" val="2709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545869"/>
            <a:ext cx="12954000" cy="5791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24101" y="533400"/>
            <a:ext cx="754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Predictive Modelling Techniques Promise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76500" y="2057400"/>
            <a:ext cx="723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There have been documented successes.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Key dependence on marketing data for targeted programs.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Tough challenge for limited $ compared to deployment initiatives.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Targeted smoke detector interventions are ripe hanging fruit.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Need dept. long term commitment to see results.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Decision-Support Software Solutions for Fire and EMS</a:t>
            </a:r>
          </a:p>
          <a:p>
            <a:r>
              <a:rPr lang="en-US" dirty="0"/>
              <a:t>Founded in 1995</a:t>
            </a:r>
          </a:p>
          <a:p>
            <a:r>
              <a:rPr lang="en-US" dirty="0"/>
              <a:t>Deccan supports roughly 50% of major North American metro departments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DECCAN</a:t>
            </a:r>
          </a:p>
        </p:txBody>
      </p:sp>
    </p:spTree>
    <p:extLst>
      <p:ext uri="{BB962C8B-B14F-4D97-AF65-F5344CB8AC3E}">
        <p14:creationId xmlns:p14="http://schemas.microsoft.com/office/powerpoint/2010/main" val="21954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DECCAN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18" y="1347716"/>
            <a:ext cx="7250164" cy="4997503"/>
          </a:xfrm>
        </p:spPr>
      </p:pic>
    </p:spTree>
    <p:extLst>
      <p:ext uri="{BB962C8B-B14F-4D97-AF65-F5344CB8AC3E}">
        <p14:creationId xmlns:p14="http://schemas.microsoft.com/office/powerpoint/2010/main" val="30581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341" y="533400"/>
            <a:ext cx="13664682" cy="6096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2200" y="2791783"/>
            <a:ext cx="7391400" cy="277081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CRR is a comprehensive framework to reduce risks in public and firefighter community and through </a:t>
            </a:r>
            <a:r>
              <a:rPr lang="en-US" sz="2400" dirty="0">
                <a:solidFill>
                  <a:schemeClr val="tx1"/>
                </a:solidFill>
              </a:rPr>
              <a:t>targeted allocation </a:t>
            </a:r>
            <a:r>
              <a:rPr lang="en-US" sz="2400" dirty="0"/>
              <a:t>of preventive and emergency resources following the </a:t>
            </a:r>
            <a:r>
              <a:rPr lang="en-US" sz="2400" dirty="0">
                <a:solidFill>
                  <a:schemeClr val="tx1"/>
                </a:solidFill>
              </a:rPr>
              <a:t>rigorous</a:t>
            </a:r>
            <a:r>
              <a:rPr lang="en-US" sz="2400" dirty="0"/>
              <a:t> and methodical identification and prioritization of the risks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Predictive Modelling &amp; Other Techniques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9296400" cy="1006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Predictive Modelling and CRR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Focused on CRR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209800" y="1844040"/>
            <a:ext cx="3505200" cy="1600200"/>
          </a:xfrm>
          <a:prstGeom prst="roundRect">
            <a:avLst/>
          </a:prstGeom>
          <a:solidFill>
            <a:schemeClr val="bg1">
              <a:lumMod val="95000"/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Vision 20/20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343400" y="3919728"/>
            <a:ext cx="3505200" cy="1600200"/>
          </a:xfrm>
          <a:prstGeom prst="roundRect">
            <a:avLst/>
          </a:prstGeom>
          <a:solidFill>
            <a:schemeClr val="bg1">
              <a:lumMod val="95000"/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sz="2000" b="1" dirty="0"/>
              <a:t>NFPA</a:t>
            </a:r>
          </a:p>
          <a:p>
            <a:pPr algn="ctr">
              <a:spcAft>
                <a:spcPts val="500"/>
              </a:spcAft>
            </a:pPr>
            <a:r>
              <a:rPr lang="en-US" sz="2000" dirty="0"/>
              <a:t>(National Fire Protection Association)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553200" y="1828800"/>
            <a:ext cx="3505200" cy="1600200"/>
          </a:xfrm>
          <a:prstGeom prst="roundRect">
            <a:avLst/>
          </a:prstGeom>
          <a:solidFill>
            <a:schemeClr val="bg1">
              <a:lumMod val="95000"/>
              <a:alpha val="3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000"/>
              </a:spcAft>
            </a:pPr>
            <a:r>
              <a:rPr lang="en-US" sz="2000" b="1" dirty="0"/>
              <a:t>CPSE</a:t>
            </a:r>
            <a:r>
              <a:rPr lang="en-US" sz="2000" dirty="0"/>
              <a:t> </a:t>
            </a:r>
          </a:p>
          <a:p>
            <a:pPr algn="ctr">
              <a:spcAft>
                <a:spcPts val="500"/>
              </a:spcAft>
            </a:pPr>
            <a:r>
              <a:rPr lang="en-US" sz="2000" dirty="0"/>
              <a:t>(Center for Public Safety Excellence)</a:t>
            </a:r>
          </a:p>
        </p:txBody>
      </p:sp>
    </p:spTree>
    <p:extLst>
      <p:ext uri="{BB962C8B-B14F-4D97-AF65-F5344CB8AC3E}">
        <p14:creationId xmlns:p14="http://schemas.microsoft.com/office/powerpoint/2010/main" val="21193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 &amp; Other Techniques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3053687" y="1641144"/>
            <a:ext cx="6066430" cy="65698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100000"/>
              <a:defRPr sz="2800">
                <a:solidFill>
                  <a:srgbClr val="404040"/>
                </a:solidFill>
              </a:defRPr>
            </a:pPr>
            <a:r>
              <a:rPr lang="en-US" sz="2200" dirty="0">
                <a:solidFill>
                  <a:schemeClr val="bg1"/>
                </a:solidFill>
              </a:rPr>
              <a:t>Ad-hoc statistical analysis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3048000" y="2611272"/>
            <a:ext cx="6066430" cy="65698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100000"/>
              <a:defRPr sz="2800">
                <a:solidFill>
                  <a:srgbClr val="404040"/>
                </a:solidFill>
              </a:defRPr>
            </a:pPr>
            <a:r>
              <a:rPr lang="en-US" sz="2200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048000" y="3657600"/>
            <a:ext cx="6066430" cy="65698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100000"/>
              <a:defRPr sz="2800">
                <a:solidFill>
                  <a:srgbClr val="404040"/>
                </a:solidFill>
              </a:defRPr>
            </a:pPr>
            <a:r>
              <a:rPr lang="en-US" sz="2200" dirty="0">
                <a:solidFill>
                  <a:schemeClr val="bg1"/>
                </a:solidFill>
              </a:rPr>
              <a:t>Risk model based on expert judgment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083257" y="4627728"/>
            <a:ext cx="6066430" cy="656983"/>
          </a:xfrm>
          <a:prstGeom prst="roundRect">
            <a:avLst/>
          </a:prstGeom>
          <a:solidFill>
            <a:schemeClr val="bg1">
              <a:lumMod val="8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1000"/>
              </a:spcBef>
              <a:buClr>
                <a:schemeClr val="accent1"/>
              </a:buClr>
              <a:buSzPct val="100000"/>
              <a:defRPr sz="2800">
                <a:solidFill>
                  <a:srgbClr val="404040"/>
                </a:solidFill>
              </a:defRPr>
            </a:pPr>
            <a:r>
              <a:rPr lang="en-US" sz="2200" dirty="0">
                <a:solidFill>
                  <a:schemeClr val="bg1"/>
                </a:solidFill>
              </a:rPr>
              <a:t>Survey of line personnel</a:t>
            </a:r>
          </a:p>
        </p:txBody>
      </p:sp>
    </p:spTree>
    <p:extLst>
      <p:ext uri="{BB962C8B-B14F-4D97-AF65-F5344CB8AC3E}">
        <p14:creationId xmlns:p14="http://schemas.microsoft.com/office/powerpoint/2010/main" val="15461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outreach programs </a:t>
            </a:r>
            <a:r>
              <a:rPr lang="en-US" dirty="0" smtClean="0"/>
              <a:t>fail to effectively:</a:t>
            </a:r>
            <a:endParaRPr lang="en-US" dirty="0"/>
          </a:p>
          <a:p>
            <a:pPr lvl="1"/>
            <a:r>
              <a:rPr lang="en-US" dirty="0" smtClean="0"/>
              <a:t>Select who for outreach programs.</a:t>
            </a:r>
            <a:endParaRPr lang="en-US" dirty="0"/>
          </a:p>
          <a:p>
            <a:pPr lvl="1"/>
            <a:r>
              <a:rPr lang="en-US" dirty="0" smtClean="0"/>
              <a:t>Compose message for maximal effectiveness.</a:t>
            </a:r>
            <a:endParaRPr lang="en-US" dirty="0"/>
          </a:p>
          <a:p>
            <a:pPr lvl="1"/>
            <a:r>
              <a:rPr lang="en-US" dirty="0" smtClean="0"/>
              <a:t>Identify where </a:t>
            </a:r>
            <a:r>
              <a:rPr lang="en-US" dirty="0"/>
              <a:t>do the selected group of people </a:t>
            </a:r>
            <a:r>
              <a:rPr lang="en-US" dirty="0" smtClean="0"/>
              <a:t>live.</a:t>
            </a:r>
            <a:endParaRPr lang="en-US" dirty="0"/>
          </a:p>
          <a:p>
            <a:pPr lvl="1"/>
            <a:r>
              <a:rPr lang="en-US" dirty="0" smtClean="0"/>
              <a:t>Maximize </a:t>
            </a:r>
            <a:r>
              <a:rPr lang="en-US" dirty="0"/>
              <a:t>the reach to </a:t>
            </a:r>
            <a:r>
              <a:rPr lang="en-US" dirty="0" smtClean="0"/>
              <a:t>selected group.</a:t>
            </a:r>
          </a:p>
          <a:p>
            <a:pPr lvl="1"/>
            <a:endParaRPr lang="en-US" dirty="0"/>
          </a:p>
          <a:p>
            <a:r>
              <a:rPr lang="en-US" dirty="0" smtClean="0"/>
              <a:t>Predictive Modelling based programs:</a:t>
            </a:r>
          </a:p>
          <a:p>
            <a:pPr lvl="1"/>
            <a:r>
              <a:rPr lang="en-US" dirty="0" smtClean="0"/>
              <a:t>Exploit all available date for the above.</a:t>
            </a:r>
          </a:p>
          <a:p>
            <a:pPr lvl="1"/>
            <a:r>
              <a:rPr lang="en-US" dirty="0" smtClean="0"/>
              <a:t>Isolate </a:t>
            </a:r>
            <a:r>
              <a:rPr lang="en-US" dirty="0"/>
              <a:t>outreach programs </a:t>
            </a:r>
            <a:r>
              <a:rPr lang="en-US" dirty="0" smtClean="0"/>
              <a:t>for measuring </a:t>
            </a:r>
            <a:r>
              <a:rPr lang="en-US" dirty="0"/>
              <a:t>effectiveness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Prevention Programs Vs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Predictive Modelling </a:t>
            </a:r>
            <a:r>
              <a:rPr lang="en-US" dirty="0"/>
              <a:t>Based </a:t>
            </a:r>
          </a:p>
        </p:txBody>
      </p:sp>
    </p:spTree>
    <p:extLst>
      <p:ext uri="{BB962C8B-B14F-4D97-AF65-F5344CB8AC3E}">
        <p14:creationId xmlns:p14="http://schemas.microsoft.com/office/powerpoint/2010/main" val="10087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</a:t>
            </a:r>
            <a:r>
              <a:rPr lang="en-US" dirty="0" smtClean="0"/>
              <a:t>same inspection </a:t>
            </a:r>
            <a:r>
              <a:rPr lang="en-US" dirty="0"/>
              <a:t>frequency across all buildings</a:t>
            </a:r>
          </a:p>
          <a:p>
            <a:r>
              <a:rPr lang="en-US" dirty="0" smtClean="0"/>
              <a:t>Not enough inspectors so some high risk missed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smtClean="0"/>
              <a:t>PM, frequency based </a:t>
            </a:r>
            <a:r>
              <a:rPr lang="en-US" dirty="0"/>
              <a:t>on risk and other criteria</a:t>
            </a:r>
          </a:p>
          <a:p>
            <a:r>
              <a:rPr lang="en-US" dirty="0"/>
              <a:t>Buildings </a:t>
            </a:r>
            <a:r>
              <a:rPr lang="en-US" dirty="0" smtClean="0"/>
              <a:t>scored </a:t>
            </a:r>
            <a:r>
              <a:rPr lang="en-US" dirty="0"/>
              <a:t>and ranked </a:t>
            </a:r>
            <a:endParaRPr lang="en-US" dirty="0" smtClean="0"/>
          </a:p>
          <a:p>
            <a:r>
              <a:rPr lang="en-US" dirty="0" smtClean="0"/>
              <a:t>With PM, opportunity for optimal </a:t>
            </a:r>
            <a:r>
              <a:rPr lang="en-US" dirty="0"/>
              <a:t>use of inspectors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Code Enforcement Vs </a:t>
            </a:r>
            <a:r>
              <a:rPr lang="en-US" dirty="0" smtClean="0"/>
              <a:t>Predictive Modelling </a:t>
            </a:r>
            <a:r>
              <a:rPr lang="en-US" dirty="0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16684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otham"/>
        <a:ea typeface=""/>
        <a:cs typeface=""/>
      </a:majorFont>
      <a:minorFont>
        <a:latin typeface="Gotha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Wisp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is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9339</TotalTime>
  <Words>1087</Words>
  <Application>Microsoft Office PowerPoint</Application>
  <PresentationFormat>Widescreen</PresentationFormat>
  <Paragraphs>154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Gotham</vt:lpstr>
      <vt:lpstr>Arial</vt:lpstr>
      <vt:lpstr>Calibri</vt:lpstr>
      <vt:lpstr>Office Theme</vt:lpstr>
      <vt:lpstr>Recent Advances in Using Predictive Modeling and Other Techniques for Effective Prevention Programs</vt:lpstr>
      <vt:lpstr>OUTLINE</vt:lpstr>
      <vt:lpstr>ABOUT DECCAN</vt:lpstr>
      <vt:lpstr>ABOUT DECCAN</vt:lpstr>
      <vt:lpstr>Predictive Modelling and CRR</vt:lpstr>
      <vt:lpstr>Organizations Focused on CRR</vt:lpstr>
      <vt:lpstr>Predictive Modelling &amp; Other Techniques</vt:lpstr>
      <vt:lpstr>Current Prevention Programs Vs  Predictive Modelling Based </vt:lpstr>
      <vt:lpstr>Current Code Enforcement Vs Predictive Modelling Based</vt:lpstr>
      <vt:lpstr>PowerPoint Presentation</vt:lpstr>
      <vt:lpstr>Predictive modeling for Code Enforcement by MODA – FDNY</vt:lpstr>
      <vt:lpstr>Predictive modeling for Code Enforcement by MODA – FDNY</vt:lpstr>
      <vt:lpstr>Predictive modeling for Code Enforcement (Firebird)  by Data Science for Social Good – Atlanta Fire</vt:lpstr>
      <vt:lpstr>PowerPoint Presentation</vt:lpstr>
      <vt:lpstr>PowerPoint Presentation</vt:lpstr>
      <vt:lpstr>Other departments utilizing Predictive Modelling</vt:lpstr>
      <vt:lpstr>Other Departments Utilizing Ad-hoc methods for CRR</vt:lpstr>
      <vt:lpstr>PowerPoint Presentation</vt:lpstr>
      <vt:lpstr>Building Risk Scores Based on Expect Judgments</vt:lpstr>
      <vt:lpstr>Kitchen Fires: Wired and Connected!</vt:lpstr>
      <vt:lpstr>Kitchen Fires: Wired and Connected!</vt:lpstr>
      <vt:lpstr>Predictive Modelling Based CRR Project Lengths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Advances in Using Predictive Modeling and Other techniques for Effective Prevention Programs  Raj Nagaraj Deccan International</dc:title>
  <dc:creator>Jonathan Elson</dc:creator>
  <cp:lastModifiedBy>Sanders, Russ</cp:lastModifiedBy>
  <cp:revision>129</cp:revision>
  <dcterms:modified xsi:type="dcterms:W3CDTF">2017-04-14T15:58:46Z</dcterms:modified>
</cp:coreProperties>
</file>