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d9555bdba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d9555bdba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d9555bdba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d9555bdba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d9555bdb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d9555bdb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d9555bdba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d9555bdba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d9555bdba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d9555bdba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d9555bdba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d9555bdba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d9555bdba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d9555bdba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d9555bdba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d9555bdba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d9555bdb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d9555bdb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d9555bdba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d9555bdba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d9555bd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d9555bd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d9555bdba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d9555bdba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d9555bdba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d9555bdba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138d4cc7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138d4cc7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138d4cc7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138d4cc7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138d4cc7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138d4cc7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138d4cc7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138d4cc7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138d4cc7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138d4cc7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138d4cc7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138d4cc7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138d4cc7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138d4cc7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d9555bdba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d9555bdba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138d4cc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138d4cc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138d4cc7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138d4cc7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138d4cc7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138d4cc7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138d4cc7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e138d4cc7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d9555bdba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d9555bdba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d9555bdba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d9555bdba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9555bdb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9555bdb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d9555bdba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d9555bdba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d9555bdba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d9555bdba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d9555bdba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d9555bdba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53.png"/><Relationship Id="rId5" Type="http://schemas.openxmlformats.org/officeDocument/2006/relationships/image" Target="../media/image49.png"/><Relationship Id="rId6" Type="http://schemas.openxmlformats.org/officeDocument/2006/relationships/image" Target="../media/image41.png"/><Relationship Id="rId7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Relationship Id="rId5" Type="http://schemas.openxmlformats.org/officeDocument/2006/relationships/image" Target="../media/image42.png"/><Relationship Id="rId6" Type="http://schemas.openxmlformats.org/officeDocument/2006/relationships/image" Target="../media/image65.png"/><Relationship Id="rId7" Type="http://schemas.openxmlformats.org/officeDocument/2006/relationships/image" Target="../media/image6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2.png"/><Relationship Id="rId4" Type="http://schemas.openxmlformats.org/officeDocument/2006/relationships/image" Target="../media/image47.png"/><Relationship Id="rId5" Type="http://schemas.openxmlformats.org/officeDocument/2006/relationships/image" Target="../media/image58.png"/><Relationship Id="rId6" Type="http://schemas.openxmlformats.org/officeDocument/2006/relationships/image" Target="../media/image48.png"/><Relationship Id="rId7" Type="http://schemas.openxmlformats.org/officeDocument/2006/relationships/image" Target="../media/image5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Relationship Id="rId5" Type="http://schemas.openxmlformats.org/officeDocument/2006/relationships/image" Target="../media/image5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6.png"/><Relationship Id="rId4" Type="http://schemas.openxmlformats.org/officeDocument/2006/relationships/image" Target="../media/image59.png"/><Relationship Id="rId5" Type="http://schemas.openxmlformats.org/officeDocument/2006/relationships/image" Target="../media/image62.png"/><Relationship Id="rId6" Type="http://schemas.openxmlformats.org/officeDocument/2006/relationships/image" Target="../media/image64.png"/><Relationship Id="rId7" Type="http://schemas.openxmlformats.org/officeDocument/2006/relationships/image" Target="../media/image6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1.png"/><Relationship Id="rId4" Type="http://schemas.openxmlformats.org/officeDocument/2006/relationships/image" Target="../media/image6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8.png"/><Relationship Id="rId4" Type="http://schemas.openxmlformats.org/officeDocument/2006/relationships/image" Target="../media/image72.png"/><Relationship Id="rId5" Type="http://schemas.openxmlformats.org/officeDocument/2006/relationships/image" Target="../media/image61.png"/><Relationship Id="rId6" Type="http://schemas.openxmlformats.org/officeDocument/2006/relationships/image" Target="../media/image74.png"/><Relationship Id="rId7" Type="http://schemas.openxmlformats.org/officeDocument/2006/relationships/image" Target="../media/image6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0.png"/><Relationship Id="rId4" Type="http://schemas.openxmlformats.org/officeDocument/2006/relationships/image" Target="../media/image73.png"/><Relationship Id="rId5" Type="http://schemas.openxmlformats.org/officeDocument/2006/relationships/image" Target="../media/image7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9.png"/><Relationship Id="rId4" Type="http://schemas.openxmlformats.org/officeDocument/2006/relationships/image" Target="../media/image7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1" Type="http://schemas.openxmlformats.org/officeDocument/2006/relationships/image" Target="../media/image8.png"/><Relationship Id="rId10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4.png"/><Relationship Id="rId5" Type="http://schemas.openxmlformats.org/officeDocument/2006/relationships/image" Target="../media/image23.png"/><Relationship Id="rId6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9225" y="600000"/>
            <a:ext cx="8520600" cy="39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</a:t>
            </a:r>
            <a:r>
              <a:rPr lang="ru"/>
              <a:t>исленные методы решения плоских задач газовой динамики. </a:t>
            </a:r>
            <a:r>
              <a:rPr lang="ru"/>
              <a:t>Р</a:t>
            </a:r>
            <a:r>
              <a:rPr lang="ru"/>
              <a:t>асчет сверхзвукового обтекания круглого цилиндра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142550" y="28100"/>
            <a:ext cx="26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</a:t>
            </a:r>
            <a:r>
              <a:rPr lang="ru"/>
              <a:t>ля определения значений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788550" y="28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после прохождения разрыва: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900" y="61513"/>
            <a:ext cx="238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50" y="428300"/>
            <a:ext cx="80295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142550" y="2433800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</a:t>
            </a:r>
            <a:r>
              <a:rPr lang="ru"/>
              <a:t>раевые условия на обтекаемом цилиндре: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325" y="2897725"/>
            <a:ext cx="32480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738" y="3342450"/>
            <a:ext cx="80105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8527200" y="3612163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(19)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1508400"/>
            <a:ext cx="85206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А</a:t>
            </a:r>
            <a:r>
              <a:rPr lang="ru" sz="3000"/>
              <a:t>ппроксимирующая система О. М. Белоцерковского на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основе метода интегральных соотношений А. А. Дородницына.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433650" y="177350"/>
            <a:ext cx="827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Разобьём всю область между цилиндром S и поверхностью разрыва ∑ на N полосок, проводя N-1 кривую с уравнениями: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792950"/>
            <a:ext cx="58293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433650" y="1606100"/>
            <a:ext cx="24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Линии равноудалены на: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725" y="1634750"/>
            <a:ext cx="82867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015875"/>
            <a:ext cx="68961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551800" y="266050"/>
            <a:ext cx="808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Проинтегрируем обе части уравнения (8) по r вдоль произвольного луча θ = const: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527100" y="1705875"/>
            <a:ext cx="808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Аналогичная операция для уравнения</a:t>
            </a:r>
            <a:r>
              <a:rPr lang="ru" sz="1600"/>
              <a:t> (9):</a:t>
            </a:r>
            <a:endParaRPr sz="1600"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447025"/>
            <a:ext cx="69913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275575"/>
            <a:ext cx="69342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344875" y="266050"/>
            <a:ext cx="52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Предыдущие 2 уравнения </a:t>
            </a:r>
            <a:r>
              <a:rPr lang="ru"/>
              <a:t>содержат интегралы вида: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13" y="729975"/>
            <a:ext cx="18573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344875" y="1725150"/>
            <a:ext cx="82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Аппроксимируя теперь любую подынтегральную функцию интерполяционным полиномом по г степени N, принимая за узлы интерполяций границы полос: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813" y="2340750"/>
            <a:ext cx="34766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344875" y="3378975"/>
            <a:ext cx="14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Коэффициенты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8350" y="3374288"/>
            <a:ext cx="6858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875" y="3965813"/>
            <a:ext cx="4356938" cy="105483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2464150" y="3399650"/>
            <a:ext cx="14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выразим как: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436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75" y="1368975"/>
            <a:ext cx="73342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00" y="73575"/>
            <a:ext cx="27813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601125" y="378300"/>
            <a:ext cx="3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</a:t>
            </a:r>
            <a:r>
              <a:rPr lang="ru"/>
              <a:t>ожем теперь вычислить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601125" y="1083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 помощью: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88" y="1483425"/>
            <a:ext cx="73628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709525" y="3024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или по: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4400" y="3474300"/>
            <a:ext cx="3157490" cy="14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0698" y="923793"/>
            <a:ext cx="2781300" cy="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5940" y="2856275"/>
            <a:ext cx="2767310" cy="61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625" y="152400"/>
            <a:ext cx="64487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88" y="162250"/>
            <a:ext cx="32480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138" y="1178475"/>
            <a:ext cx="5619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150" y="1908950"/>
            <a:ext cx="5922400" cy="29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488" y="172625"/>
            <a:ext cx="4967025" cy="47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13" y="93275"/>
            <a:ext cx="6248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250" y="1839313"/>
            <a:ext cx="28289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532075" y="1377625"/>
            <a:ext cx="56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где:</a:t>
            </a:r>
            <a:endParaRPr sz="1800"/>
          </a:p>
        </p:txBody>
      </p:sp>
      <p:sp>
        <p:nvSpPr>
          <p:cNvPr id="231" name="Google Shape;231;p32"/>
          <p:cNvSpPr txBox="1"/>
          <p:nvPr/>
        </p:nvSpPr>
        <p:spPr>
          <a:xfrm>
            <a:off x="532075" y="2171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другой стороны:</a:t>
            </a: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2496200"/>
            <a:ext cx="75057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532075" y="3382025"/>
            <a:ext cx="17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Аналогично, для 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3375" y="3405913"/>
            <a:ext cx="6953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263" y="3836100"/>
            <a:ext cx="79914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/>
        </p:nvSpPr>
        <p:spPr>
          <a:xfrm>
            <a:off x="354725" y="236500"/>
            <a:ext cx="826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Получим систему 2N(j=1, …, N) обыкновенных дифференциальных уравнений 1-го порядка, линейную относительно производных.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эта будет содержать: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525" y="1335663"/>
            <a:ext cx="17621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100" y="1345188"/>
            <a:ext cx="349567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408600" y="1773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N+1 </a:t>
            </a:r>
            <a:r>
              <a:rPr lang="ru"/>
              <a:t>функцию:</a:t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7525" y="1797475"/>
            <a:ext cx="18192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408600" y="1283200"/>
            <a:ext cx="20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2N + 1 скорости: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408600" y="2235350"/>
            <a:ext cx="14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функцию: </a:t>
            </a:r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7500" y="2264000"/>
            <a:ext cx="5619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408600" y="2808225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Всего: 3N + 3 функций</a:t>
            </a:r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5350" y="1630950"/>
            <a:ext cx="30765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/>
        </p:nvSpPr>
        <p:spPr>
          <a:xfrm>
            <a:off x="354725" y="374425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Теперь для                                                      получим: </a:t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750" y="398313"/>
            <a:ext cx="25050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575" y="907313"/>
            <a:ext cx="60388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443400" y="180200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где: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388" y="2190750"/>
            <a:ext cx="75152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100" y="714050"/>
            <a:ext cx="28003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675" y="216200"/>
            <a:ext cx="12192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/>
        </p:nvSpPr>
        <p:spPr>
          <a:xfrm>
            <a:off x="364575" y="197075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как:</a:t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364575" y="694925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То:</a:t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364575" y="1320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другой стороны: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550" y="1320375"/>
            <a:ext cx="24574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3963" y="2007150"/>
            <a:ext cx="27146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364575" y="1964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Поэтому</a:t>
            </a:r>
            <a:r>
              <a:rPr lang="ru"/>
              <a:t>:</a:t>
            </a: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2350" y="3649375"/>
            <a:ext cx="56578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/>
        </p:nvSpPr>
        <p:spPr>
          <a:xfrm>
            <a:off x="364575" y="3151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Окончательное выражение: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/>
        </p:nvSpPr>
        <p:spPr>
          <a:xfrm>
            <a:off x="433500" y="2063850"/>
            <a:ext cx="827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Таким образом мы замкнули задачу: число уравнений будет равно числу искомых функций. При этом краевые условия на теле и ударной волне удовлетворяются автоматически при любом N.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/>
        </p:nvSpPr>
        <p:spPr>
          <a:xfrm>
            <a:off x="354725" y="325175"/>
            <a:ext cx="1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оси θ = 0:</a:t>
            </a: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725375"/>
            <a:ext cx="81343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610925" y="3015150"/>
            <a:ext cx="26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Неизвестными</a:t>
            </a:r>
            <a:r>
              <a:rPr lang="ru"/>
              <a:t> оказываются: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825" y="3019988"/>
            <a:ext cx="31908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/>
        </p:nvSpPr>
        <p:spPr>
          <a:xfrm>
            <a:off x="783450" y="246325"/>
            <a:ext cx="75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привели систему к виду, решённому относительно производных:</a:t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138" y="646525"/>
            <a:ext cx="16097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350" y="1072200"/>
            <a:ext cx="10287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/>
        </p:nvSpPr>
        <p:spPr>
          <a:xfrm>
            <a:off x="783450" y="1053075"/>
            <a:ext cx="5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где:</a:t>
            </a:r>
            <a:endParaRPr/>
          </a:p>
        </p:txBody>
      </p:sp>
      <p:sp>
        <p:nvSpPr>
          <p:cNvPr id="294" name="Google Shape;294;p38"/>
          <p:cNvSpPr txBox="1"/>
          <p:nvPr/>
        </p:nvSpPr>
        <p:spPr>
          <a:xfrm>
            <a:off x="2376875" y="1053075"/>
            <a:ext cx="19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определяются через: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500" y="1072200"/>
            <a:ext cx="15049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 txBox="1"/>
          <p:nvPr/>
        </p:nvSpPr>
        <p:spPr>
          <a:xfrm>
            <a:off x="783450" y="162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Используя это, получим: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4050" y="2025350"/>
            <a:ext cx="54959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525" y="2821825"/>
            <a:ext cx="76009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/>
        </p:nvSpPr>
        <p:spPr>
          <a:xfrm>
            <a:off x="532075" y="206900"/>
            <a:ext cx="77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</a:t>
            </a:r>
            <a:r>
              <a:rPr lang="ru"/>
              <a:t>ппроксимирующую систему в нормальной форме можно записать так:</a:t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680675"/>
            <a:ext cx="52768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 txBox="1"/>
          <p:nvPr/>
        </p:nvSpPr>
        <p:spPr>
          <a:xfrm>
            <a:off x="834650" y="4256700"/>
            <a:ext cx="6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при:</a:t>
            </a:r>
            <a:endParaRPr/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850" y="4261525"/>
            <a:ext cx="11715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/>
        </p:nvSpPr>
        <p:spPr>
          <a:xfrm>
            <a:off x="2731100" y="4256700"/>
            <a:ext cx="14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должно быть:</a:t>
            </a:r>
            <a:endParaRPr/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1775" y="4261525"/>
            <a:ext cx="39719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/>
        </p:nvSpPr>
        <p:spPr>
          <a:xfrm>
            <a:off x="615900" y="472950"/>
            <a:ext cx="7912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Проведённый О. М. Белоцерковским анализ особых точек показывает, что в уравнениях (40) особенности будут типа «седла», причём во всей рассматриваемой области интегрирования существует единственное решение, голоморфное всюду и удовлетворяющее условиям как при θ = 0, так и при </a:t>
            </a:r>
            <a:endParaRPr sz="1600"/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825" y="1294000"/>
            <a:ext cx="961025" cy="2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 txBox="1"/>
          <p:nvPr/>
        </p:nvSpPr>
        <p:spPr>
          <a:xfrm>
            <a:off x="615900" y="1921400"/>
            <a:ext cx="813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Техническая трудность: в особых точках в правых частях уравнений (40) будут неопределенности типа 0/0.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450" y="152400"/>
            <a:ext cx="43591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56650" y="2017650"/>
            <a:ext cx="803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У</a:t>
            </a:r>
            <a:r>
              <a:rPr lang="ru" sz="3000"/>
              <a:t>равнения плоской вихревой стационарной задачи в полярных координатах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614363"/>
            <a:ext cx="81534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63" y="266700"/>
            <a:ext cx="547687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/>
        </p:nvSpPr>
        <p:spPr>
          <a:xfrm>
            <a:off x="251250" y="1786800"/>
            <a:ext cx="8641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Итог: к</a:t>
            </a:r>
            <a:r>
              <a:rPr lang="ru" sz="1800"/>
              <a:t>ак видим, уже расчёт по первому приближению даёт в основном правильное положение и форму ударной волны, распределение давления на теле, на волне.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Для определения величин в поле при               </a:t>
            </a:r>
            <a:r>
              <a:rPr lang="ru" sz="1800">
                <a:solidFill>
                  <a:schemeClr val="dk1"/>
                </a:solidFill>
              </a:rPr>
              <a:t>надо считать по крайней мере три приближения, в то время как при              достаточно двух.</a:t>
            </a:r>
            <a:endParaRPr sz="1800"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000" y="2705225"/>
            <a:ext cx="763975" cy="2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372" y="2997982"/>
            <a:ext cx="763975" cy="247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00" y="780925"/>
            <a:ext cx="47244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/>
        </p:nvSpPr>
        <p:spPr>
          <a:xfrm>
            <a:off x="203100" y="334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Уравнения движения: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5241450" y="334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Уравнение неразрывности: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450" y="734750"/>
            <a:ext cx="242887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5241450" y="1408800"/>
            <a:ext cx="29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</a:t>
            </a:r>
            <a:r>
              <a:rPr lang="ru"/>
              <a:t>ункция тока: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650" y="1446650"/>
            <a:ext cx="597100" cy="3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1388" y="1808988"/>
            <a:ext cx="30956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03100" y="2737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 адиабатичности: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200" y="3137325"/>
            <a:ext cx="22383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200" y="3852875"/>
            <a:ext cx="12858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4200" y="4390150"/>
            <a:ext cx="15716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241450" y="2696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Уравнение Бернулли: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400" y="3137325"/>
            <a:ext cx="36004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61400" y="4074450"/>
            <a:ext cx="26670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572000" y="10086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(1)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572000" y="1653675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(2)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7614400" y="848975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(3)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8547850" y="1918463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(4)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789100" y="3246788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(5)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033100" y="4485325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(6)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8828575" y="335625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(7)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75" y="679575"/>
            <a:ext cx="41243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25" y="1941050"/>
            <a:ext cx="28765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75" y="4255175"/>
            <a:ext cx="25908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53775" y="233150"/>
            <a:ext cx="5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Умножая (1) на pr и используя (3) получим: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13225" y="3750500"/>
            <a:ext cx="3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</a:t>
            </a:r>
            <a:r>
              <a:rPr lang="ru"/>
              <a:t>спользуя (4), получим для изменения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811725" y="3750525"/>
            <a:ext cx="21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вдоль какой-то линии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3125" y="3764863"/>
            <a:ext cx="2286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8625" y="3798200"/>
            <a:ext cx="101917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832625" y="3750500"/>
            <a:ext cx="14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соотношение: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522725" y="741413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(8)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089775" y="20478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(9)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2966375" y="4328550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(10)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63" y="1538288"/>
            <a:ext cx="63912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7962075" y="1855325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(11)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962075" y="2805850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(12)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309150" y="152400"/>
            <a:ext cx="85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</a:t>
            </a:r>
            <a:r>
              <a:rPr lang="ru"/>
              <a:t>раевые условия задачи на поверхности разрыва ∑ и на обтекаемом цилиндре S: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694500"/>
            <a:ext cx="47815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263" y="3035425"/>
            <a:ext cx="34194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7104825" y="879850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(13)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7104825" y="1781100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(14)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2631650" y="19603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Сочетая (13), (14) получим:</a:t>
            </a:r>
            <a:endParaRPr sz="16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800" y="2411600"/>
            <a:ext cx="31527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5895525" y="2597263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(15)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304125" y="223000"/>
            <a:ext cx="3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 прохождения разрыва: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25" y="531975"/>
            <a:ext cx="52197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304125" y="1672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</a:t>
            </a:r>
            <a:r>
              <a:rPr lang="ru"/>
              <a:t>а поверхности разрыва: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25" y="1955713"/>
            <a:ext cx="367665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04125" y="3209800"/>
            <a:ext cx="42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этом, если поверхность </a:t>
            </a:r>
            <a:r>
              <a:rPr lang="ru">
                <a:solidFill>
                  <a:schemeClr val="dk1"/>
                </a:solidFill>
              </a:rPr>
              <a:t>∑</a:t>
            </a:r>
            <a:r>
              <a:rPr lang="ru"/>
              <a:t> имеет уравнение: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1875" y="3690400"/>
            <a:ext cx="15811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7700" y="3576100"/>
            <a:ext cx="38671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4967700" y="3175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То: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210600" y="2371638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(16)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3091875" y="3680788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(17)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8703100" y="3680788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(18)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