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492ae0e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2492ae0e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492ae0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2492ae0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2492ae0e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2492ae0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2492ae0e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2492ae0e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2492ae0e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2492ae0e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2492ae0e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2492ae0e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2492ae0e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2492ae0e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2492ae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2492ae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2492ae0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2492ae0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2492ae0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2492ae0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2492ae0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2492ae0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2492ae0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2492ae0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492ae0e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2492ae0e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2492ae0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2492ae0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492ae0e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2492ae0e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Arquitectura de Software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38" y="2052600"/>
            <a:ext cx="2881114" cy="27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452" y="2205000"/>
            <a:ext cx="5511148" cy="2654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Arquitectura de Capas (continuación)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00" y="1017725"/>
            <a:ext cx="5990875" cy="408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Patrones de Arquitectura: Cliente Servidor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El sistema es presentado como un conjunto de servicios, donde cada uno de estos es mantenido por un servidor separado. Los clientes son usuarios de los servicios y acceden a los servidores para utilizarlos.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usan cuando la </a:t>
            </a:r>
            <a:r>
              <a:rPr lang="es" sz="1500"/>
              <a:t>información</a:t>
            </a:r>
            <a:r>
              <a:rPr lang="es" sz="1500"/>
              <a:t> </a:t>
            </a:r>
            <a:r>
              <a:rPr lang="es" sz="1500"/>
              <a:t>está</a:t>
            </a:r>
            <a:r>
              <a:rPr lang="es" sz="1500"/>
              <a:t> en bases de datos compartidas </a:t>
            </a:r>
            <a:r>
              <a:rPr lang="es" sz="1500"/>
              <a:t>tiene</a:t>
            </a:r>
            <a:r>
              <a:rPr lang="es" sz="1500"/>
              <a:t> que ser accedida desde una amplio rango de localizaciones. </a:t>
            </a:r>
            <a:r>
              <a:rPr lang="es" sz="1500"/>
              <a:t>También</a:t>
            </a:r>
            <a:r>
              <a:rPr lang="es" sz="1500"/>
              <a:t> se utiliza para </a:t>
            </a:r>
            <a:r>
              <a:rPr lang="es" sz="1500"/>
              <a:t>administrar</a:t>
            </a:r>
            <a:r>
              <a:rPr lang="es" sz="1500"/>
              <a:t> la carga del sistema, mediante la </a:t>
            </a:r>
            <a:r>
              <a:rPr lang="es" sz="1500"/>
              <a:t>replicación</a:t>
            </a:r>
            <a:r>
              <a:rPr lang="es" sz="1500"/>
              <a:t> de servidores.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Ventajas: los servidores pueden estar distribuidos en una red y se pueden implementar funcionalidades generales para todos los clientes.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Desventajas: cada servicio es un potencial punto de fallo individual y por lo tanto </a:t>
            </a:r>
            <a:r>
              <a:rPr lang="es" sz="1500"/>
              <a:t>susceptible</a:t>
            </a:r>
            <a:r>
              <a:rPr lang="es" sz="1500"/>
              <a:t> a ataques DoS o DDoS. Por otro </a:t>
            </a:r>
            <a:r>
              <a:rPr lang="es" sz="1500"/>
              <a:t>lado, el rendimiento</a:t>
            </a:r>
            <a:r>
              <a:rPr lang="es" sz="1500"/>
              <a:t> depende de la calidad de </a:t>
            </a:r>
            <a:r>
              <a:rPr lang="es" sz="1500"/>
              <a:t>conexión</a:t>
            </a:r>
            <a:r>
              <a:rPr lang="es" sz="1500"/>
              <a:t> de la red y la </a:t>
            </a:r>
            <a:r>
              <a:rPr lang="es" sz="1500"/>
              <a:t>administración</a:t>
            </a:r>
            <a:r>
              <a:rPr lang="es" sz="1500"/>
              <a:t> puede ser compleja si hay </a:t>
            </a:r>
            <a:r>
              <a:rPr lang="es" sz="1500"/>
              <a:t>más</a:t>
            </a:r>
            <a:r>
              <a:rPr lang="es" sz="1500"/>
              <a:t> de una </a:t>
            </a:r>
            <a:r>
              <a:rPr lang="es" sz="1500"/>
              <a:t>organización</a:t>
            </a:r>
            <a:r>
              <a:rPr lang="es" sz="1500"/>
              <a:t> para los </a:t>
            </a:r>
            <a:r>
              <a:rPr lang="es" sz="1500"/>
              <a:t>servidores</a:t>
            </a:r>
            <a:r>
              <a:rPr lang="es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Cliente Servidor (continuación)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32869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Patrones de Arquitectura: Microservicios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 este </a:t>
            </a:r>
            <a:r>
              <a:rPr lang="es" sz="1500"/>
              <a:t>patrón</a:t>
            </a:r>
            <a:r>
              <a:rPr lang="es" sz="1500"/>
              <a:t>, el sistema se divide en servicios más pequeños e independientes que se comunican entre sí a través de protocolos ligeros (HTTP, HTTPS, etc). Cada servicio se centra en una </a:t>
            </a:r>
            <a:r>
              <a:rPr lang="es" sz="1500"/>
              <a:t>lógica</a:t>
            </a:r>
            <a:r>
              <a:rPr lang="es" sz="1500"/>
              <a:t> de negocio específica.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Usos: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Grandes sistemas con muchos componentes interdependientes.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Sistemas de alto tráfico.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Sistemas de evolución </a:t>
            </a:r>
            <a:r>
              <a:rPr lang="es" sz="1500"/>
              <a:t>rápida</a:t>
            </a:r>
            <a:r>
              <a:rPr lang="es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Ventajas: escalabilidad, flexibilidad, </a:t>
            </a:r>
            <a:r>
              <a:rPr lang="es" sz="1500"/>
              <a:t>resiliencia</a:t>
            </a:r>
            <a:r>
              <a:rPr lang="es" sz="1500"/>
              <a:t>, facilidad de mantenimiento y posibilidad de utilizar un stack </a:t>
            </a:r>
            <a:r>
              <a:rPr lang="es" sz="1500"/>
              <a:t>tecnológico</a:t>
            </a:r>
            <a:r>
              <a:rPr lang="es" sz="1500"/>
              <a:t> diverso.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Desventajas: pueden presentar altos niveles de complejidad (cada uno tiene su deploy, </a:t>
            </a:r>
            <a:r>
              <a:rPr lang="es" sz="1500"/>
              <a:t>administración</a:t>
            </a:r>
            <a:r>
              <a:rPr lang="es" sz="1500"/>
              <a:t>, monitoreo, etc), altos costos de </a:t>
            </a:r>
            <a:r>
              <a:rPr lang="es" sz="1500"/>
              <a:t>comunicación</a:t>
            </a:r>
            <a:r>
              <a:rPr lang="es" sz="1500"/>
              <a:t>, </a:t>
            </a:r>
            <a:r>
              <a:rPr lang="es" sz="1500"/>
              <a:t>desafíos</a:t>
            </a:r>
            <a:r>
              <a:rPr lang="es" sz="1500"/>
              <a:t> de los sistemas distribuidos y mayor costo que un sistema </a:t>
            </a:r>
            <a:r>
              <a:rPr lang="es" sz="1500"/>
              <a:t>monolítico</a:t>
            </a:r>
            <a:r>
              <a:rPr lang="es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Microservicios (continuación)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3" y="1099550"/>
            <a:ext cx="8950276" cy="33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Patrones de Arquitectura: Pipe &amp; 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un sistema organiza el procesamiento de datos en un componente (filtro) discreto que solo lleva a cabo un tipo de </a:t>
            </a:r>
            <a:r>
              <a:rPr lang="es"/>
              <a:t>transformación</a:t>
            </a:r>
            <a:r>
              <a:rPr lang="es"/>
              <a:t> de datos. Los datos fluyen (pipe / </a:t>
            </a:r>
            <a:r>
              <a:rPr lang="es"/>
              <a:t>tubería</a:t>
            </a:r>
            <a:r>
              <a:rPr lang="es"/>
              <a:t>) de un componente a otro en el proceso de procesamiento.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Usos: sistemas operativos (</a:t>
            </a:r>
            <a:r>
              <a:rPr lang="es"/>
              <a:t>también</a:t>
            </a:r>
            <a:r>
              <a:rPr lang="es"/>
              <a:t> en arquitectura de hardware) y aplicaciones de procesamiento segmentadas.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Ventajas: </a:t>
            </a:r>
            <a:r>
              <a:rPr lang="es"/>
              <a:t>fáciles</a:t>
            </a:r>
            <a:r>
              <a:rPr lang="es"/>
              <a:t> de entender y reusar. Se puede implementar en sistemas concurrentes o lineales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Desventajas: es necesario que el formato de transferencia de datos (inputs y outputs) </a:t>
            </a:r>
            <a:r>
              <a:rPr lang="es"/>
              <a:t>esté</a:t>
            </a:r>
            <a:r>
              <a:rPr lang="es"/>
              <a:t> acordado estrictamente. </a:t>
            </a:r>
            <a:r>
              <a:rPr lang="es"/>
              <a:t>Diseño</a:t>
            </a:r>
            <a:r>
              <a:rPr lang="es"/>
              <a:t> </a:t>
            </a:r>
            <a:r>
              <a:rPr lang="es"/>
              <a:t>específico</a:t>
            </a:r>
            <a:r>
              <a:rPr lang="es"/>
              <a:t> para cada tipo de datos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Pipe &amp; Filter (continuación)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38" y="1152475"/>
            <a:ext cx="8851926" cy="3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diseño</a:t>
            </a:r>
            <a:r>
              <a:rPr lang="es"/>
              <a:t> de la arquitectura de un sistema permite observar la </a:t>
            </a:r>
            <a:r>
              <a:rPr lang="es"/>
              <a:t>organización</a:t>
            </a:r>
            <a:r>
              <a:rPr lang="es"/>
              <a:t> y el </a:t>
            </a:r>
            <a:r>
              <a:rPr lang="es"/>
              <a:t>diseño</a:t>
            </a:r>
            <a:r>
              <a:rPr lang="es"/>
              <a:t> de la </a:t>
            </a:r>
            <a:r>
              <a:rPr lang="es"/>
              <a:t>estructura</a:t>
            </a:r>
            <a:r>
              <a:rPr lang="es"/>
              <a:t> general del software.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el puente entre el </a:t>
            </a:r>
            <a:r>
              <a:rPr lang="es"/>
              <a:t>diseño</a:t>
            </a:r>
            <a:r>
              <a:rPr lang="es"/>
              <a:t> </a:t>
            </a:r>
            <a:r>
              <a:rPr lang="es"/>
              <a:t>y los requerimientos.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Identifica los </a:t>
            </a:r>
            <a:r>
              <a:rPr lang="es">
                <a:solidFill>
                  <a:srgbClr val="3C78D8"/>
                </a:solidFill>
              </a:rPr>
              <a:t>componentes estructurales</a:t>
            </a:r>
            <a:r>
              <a:rPr lang="es"/>
              <a:t> de un sistema y las </a:t>
            </a:r>
            <a:r>
              <a:rPr lang="es">
                <a:solidFill>
                  <a:srgbClr val="3C78D8"/>
                </a:solidFill>
              </a:rPr>
              <a:t>relaciones entre ellos.</a:t>
            </a:r>
            <a:endParaRPr>
              <a:solidFill>
                <a:srgbClr val="3C78D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procura </a:t>
            </a:r>
            <a:r>
              <a:rPr lang="es"/>
              <a:t>diseñar</a:t>
            </a:r>
            <a:r>
              <a:rPr lang="es"/>
              <a:t> la arquitectura de una manera general en la </a:t>
            </a:r>
            <a:r>
              <a:rPr lang="es">
                <a:solidFill>
                  <a:srgbClr val="3C78D8"/>
                </a:solidFill>
              </a:rPr>
              <a:t>etapa </a:t>
            </a:r>
            <a:r>
              <a:rPr lang="es">
                <a:solidFill>
                  <a:srgbClr val="3C78D8"/>
                </a:solidFill>
              </a:rPr>
              <a:t>más</a:t>
            </a:r>
            <a:r>
              <a:rPr lang="es">
                <a:solidFill>
                  <a:srgbClr val="3C78D8"/>
                </a:solidFill>
              </a:rPr>
              <a:t> temprana</a:t>
            </a:r>
            <a:r>
              <a:rPr lang="es"/>
              <a:t> del proceso de desarrollo.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/>
              <a:t>Criticidad del proceso</a:t>
            </a:r>
            <a:r>
              <a:rPr lang="es"/>
              <a:t>: </a:t>
            </a:r>
            <a:r>
              <a:rPr lang="es">
                <a:solidFill>
                  <a:srgbClr val="FF0000"/>
                </a:solidFill>
              </a:rPr>
              <a:t>los cambios en la arquitectura</a:t>
            </a:r>
            <a:r>
              <a:rPr lang="es"/>
              <a:t> (refactorizaciones, etc) </a:t>
            </a:r>
            <a:r>
              <a:rPr lang="es">
                <a:solidFill>
                  <a:srgbClr val="FF0000"/>
                </a:solidFill>
              </a:rPr>
              <a:t>son muy costosos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93900" y="1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Costos en el software: Baja Calidad vs Alta Calidad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00" y="964050"/>
            <a:ext cx="81629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55100"/>
            <a:ext cx="87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</a:t>
            </a:r>
            <a:r>
              <a:rPr lang="es"/>
              <a:t>elección</a:t>
            </a:r>
            <a:r>
              <a:rPr lang="es"/>
              <a:t> de una arquitectura depende de los Req. NFunc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670050"/>
            <a:ext cx="8520600" cy="4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9900"/>
                </a:solidFill>
              </a:rPr>
              <a:t>Rendimiento</a:t>
            </a:r>
            <a:r>
              <a:rPr lang="es"/>
              <a:t>: realizar operaciones </a:t>
            </a:r>
            <a:r>
              <a:rPr lang="es"/>
              <a:t>críticas</a:t>
            </a:r>
            <a:r>
              <a:rPr lang="es"/>
              <a:t> en un </a:t>
            </a:r>
            <a:r>
              <a:rPr lang="es"/>
              <a:t>número</a:t>
            </a:r>
            <a:r>
              <a:rPr lang="es"/>
              <a:t> reducido de componentes, para disminuir el </a:t>
            </a:r>
            <a:r>
              <a:rPr lang="es"/>
              <a:t>número</a:t>
            </a:r>
            <a:r>
              <a:rPr lang="es"/>
              <a:t> de interacciones entre ellos.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9900"/>
                </a:solidFill>
              </a:rPr>
              <a:t>Seguridad </a:t>
            </a:r>
            <a:r>
              <a:rPr lang="es"/>
              <a:t>(security): favorecer una estructura por capas, protegiendo activos </a:t>
            </a:r>
            <a:r>
              <a:rPr lang="es"/>
              <a:t>críticos</a:t>
            </a:r>
            <a:r>
              <a:rPr lang="es"/>
              <a:t> en las capas interiores y colocando capas de </a:t>
            </a:r>
            <a:r>
              <a:rPr lang="es"/>
              <a:t>validación</a:t>
            </a:r>
            <a:r>
              <a:rPr lang="es"/>
              <a:t> para llegar a ellos.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9900"/>
                </a:solidFill>
              </a:rPr>
              <a:t>Protección</a:t>
            </a:r>
            <a:r>
              <a:rPr lang="es">
                <a:solidFill>
                  <a:srgbClr val="FF9900"/>
                </a:solidFill>
              </a:rPr>
              <a:t> </a:t>
            </a:r>
            <a:r>
              <a:rPr lang="es"/>
              <a:t>(safety): las operaciones </a:t>
            </a:r>
            <a:r>
              <a:rPr lang="es"/>
              <a:t>críticas</a:t>
            </a:r>
            <a:r>
              <a:rPr lang="es"/>
              <a:t> </a:t>
            </a:r>
            <a:r>
              <a:rPr lang="es"/>
              <a:t>deberían</a:t>
            </a:r>
            <a:r>
              <a:rPr lang="es"/>
              <a:t> estar en uno o pocos componentes para disminuir costos de </a:t>
            </a:r>
            <a:r>
              <a:rPr lang="es"/>
              <a:t>validación</a:t>
            </a:r>
            <a:r>
              <a:rPr lang="es"/>
              <a:t> y facilitar el apagado del sistema en caso de un fallo.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9900"/>
                </a:solidFill>
              </a:rPr>
              <a:t>Disponibilidad</a:t>
            </a:r>
            <a:r>
              <a:rPr lang="es"/>
              <a:t>: se </a:t>
            </a:r>
            <a:r>
              <a:rPr lang="es"/>
              <a:t>debería</a:t>
            </a:r>
            <a:r>
              <a:rPr lang="es"/>
              <a:t> incluir componentes redundantes para actualizar o reemplazarlos sin detener el funcionamiento del sistema.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FF9900"/>
                </a:solidFill>
              </a:rPr>
              <a:t>Mantenibilidad</a:t>
            </a:r>
            <a:r>
              <a:rPr lang="es"/>
              <a:t>: componentes </a:t>
            </a:r>
            <a:r>
              <a:rPr lang="es"/>
              <a:t>pequeños</a:t>
            </a:r>
            <a:r>
              <a:rPr lang="es"/>
              <a:t> y autocontenidos.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Existen conflictos potenciales que deben ser resueltos en base a los RNF principales.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Vistas de Arquitectura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700" y="1017725"/>
            <a:ext cx="5916650" cy="39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Vistas de Arquitectura (continuación)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Representan distintos puntos de vista del mismo sistema, son útiles para comprender el funcionamiento en distintos niveles y facilitan la documentación.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Vista </a:t>
            </a:r>
            <a:r>
              <a:rPr lang="es" u="sng"/>
              <a:t>lógica</a:t>
            </a:r>
            <a:r>
              <a:rPr lang="es"/>
              <a:t>: permite relacionar requerimientos del sistema con entidades. Muestra abstracciones como objetos y clases de objetos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Vista de </a:t>
            </a:r>
            <a:r>
              <a:rPr lang="es" u="sng"/>
              <a:t>procesos</a:t>
            </a:r>
            <a:r>
              <a:rPr lang="es"/>
              <a:t>: muestra en “tiempo real” las interacciones de los procesos del sistema.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Vista de </a:t>
            </a:r>
            <a:r>
              <a:rPr lang="es" u="sng"/>
              <a:t>desarrollo</a:t>
            </a:r>
            <a:r>
              <a:rPr lang="es"/>
              <a:t>: muestra el despiece del sistema en componentes, es el utilizado en el desarrollo del software.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Vista </a:t>
            </a:r>
            <a:r>
              <a:rPr lang="es" u="sng"/>
              <a:t>física</a:t>
            </a:r>
            <a:r>
              <a:rPr lang="es"/>
              <a:t>: muestra el hardware del sistema y como el software se encuentra distribuido en él.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Arquitectura: Model View Controller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Se utiliza para separar</a:t>
            </a:r>
            <a:r>
              <a:rPr lang="es" sz="1500"/>
              <a:t> la lógica de presentación de la lógica de negocio. El </a:t>
            </a:r>
            <a:r>
              <a:rPr b="1" lang="es" sz="1500"/>
              <a:t>modelo </a:t>
            </a:r>
            <a:r>
              <a:rPr lang="es" sz="1500"/>
              <a:t>representa los datos y la lógica empresarial, la </a:t>
            </a:r>
            <a:r>
              <a:rPr b="1" lang="es" sz="1500"/>
              <a:t>vista </a:t>
            </a:r>
            <a:r>
              <a:rPr lang="es" sz="1500"/>
              <a:t>representa la lógica de presentación y el </a:t>
            </a:r>
            <a:r>
              <a:rPr b="1" lang="es" sz="1500"/>
              <a:t>controlador </a:t>
            </a:r>
            <a:r>
              <a:rPr lang="es" sz="1500"/>
              <a:t>administra la </a:t>
            </a:r>
            <a:r>
              <a:rPr lang="es" sz="1500"/>
              <a:t>interacción</a:t>
            </a:r>
            <a:r>
              <a:rPr lang="es" sz="1500"/>
              <a:t> entre el modelo y la vista.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utiliza cuando hay </a:t>
            </a:r>
            <a:r>
              <a:rPr lang="es" sz="1500"/>
              <a:t>múltiples</a:t>
            </a:r>
            <a:r>
              <a:rPr lang="es" sz="1500"/>
              <a:t> formas de ver e interactuar con los datos o cuando </a:t>
            </a:r>
            <a:r>
              <a:rPr lang="es" sz="1500"/>
              <a:t>estos</a:t>
            </a:r>
            <a:r>
              <a:rPr lang="es" sz="1500"/>
              <a:t> pueden cambiar en el futuro.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Ventajas: permite procesar los datos independientemente de la </a:t>
            </a:r>
            <a:r>
              <a:rPr lang="es" sz="1500"/>
              <a:t>lógica</a:t>
            </a:r>
            <a:r>
              <a:rPr lang="es" sz="1500"/>
              <a:t> de </a:t>
            </a:r>
            <a:r>
              <a:rPr lang="es" sz="1500"/>
              <a:t>la vista y</a:t>
            </a:r>
            <a:r>
              <a:rPr lang="es" sz="1500"/>
              <a:t> viceversa.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Desventajas: incrementa la complejidad del </a:t>
            </a:r>
            <a:r>
              <a:rPr lang="es" sz="1500"/>
              <a:t>código si el modelo de datos y la interacción son simples</a:t>
            </a:r>
            <a:r>
              <a:rPr lang="es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View Controller (</a:t>
            </a:r>
            <a:r>
              <a:rPr lang="es"/>
              <a:t>continuación</a:t>
            </a:r>
            <a:r>
              <a:rPr lang="es"/>
              <a:t>)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00" y="945838"/>
            <a:ext cx="88677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Patrones de Arquitectura: Arquitectura de Capas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Organiza</a:t>
            </a:r>
            <a:r>
              <a:rPr lang="es" sz="1500"/>
              <a:t> al sistema </a:t>
            </a:r>
            <a:r>
              <a:rPr lang="es" sz="1500"/>
              <a:t>dividiéndolo</a:t>
            </a:r>
            <a:r>
              <a:rPr lang="es" sz="1500"/>
              <a:t> en diferentes capas, cada una de las cuales es responsable de una tarea específica. Este patrón ayuda a mejorar la escalabilidad, la mantenibilidad y la flexibilidad del sistema.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utiliza cuando se construyen nuevas funcionalidades arriba de sistemas existentes, cuando el desarrollo </a:t>
            </a:r>
            <a:r>
              <a:rPr lang="es" sz="1500"/>
              <a:t>está</a:t>
            </a:r>
            <a:r>
              <a:rPr lang="es" sz="1500"/>
              <a:t> distribuido entre muchos equipos o cuando es necesario un requerimiento de seguridad multinivel.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Ventajas: permite el reemplazo de capas enteras mientras la interfaz se mantenga. Se pueden crear funciones redundantes (por ej </a:t>
            </a:r>
            <a:r>
              <a:rPr lang="es" sz="1500"/>
              <a:t>autenticación</a:t>
            </a:r>
            <a:r>
              <a:rPr lang="es" sz="1500"/>
              <a:t>) en cada capa para aumentar la confianza en el sistema.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Desventajas: dificultad en la </a:t>
            </a:r>
            <a:r>
              <a:rPr lang="es" sz="1500"/>
              <a:t>separación</a:t>
            </a:r>
            <a:r>
              <a:rPr lang="es" sz="1500"/>
              <a:t> entre las capas. Puede disminuir el rendimiento al aumentar el nivel de procesamiento requerido.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