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 autoAdjust="0"/>
    <p:restoredTop sz="94681" autoAdjust="0"/>
  </p:normalViewPr>
  <p:slideViewPr>
    <p:cSldViewPr>
      <p:cViewPr varScale="1">
        <p:scale>
          <a:sx n="116" d="100"/>
          <a:sy n="116" d="100"/>
        </p:scale>
        <p:origin x="33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9/29/24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9/29/24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9/29/24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9/29/24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9/29/24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Eunice011/elemental-cosplay-sword-1821f4" TargetMode="External"/><Relationship Id="rId2" Type="http://schemas.openxmlformats.org/officeDocument/2006/relationships/hyperlink" Target="https://www.instructables.com/Arduino-Based-Lightsaber-With-Light-and-Sound-Eff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Replica Lightsaber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30 September 2024</a:t>
            </a:r>
          </a:p>
          <a:p>
            <a:r>
              <a:rPr lang="en-US" dirty="0"/>
              <a:t>Mustafa Latif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have fun lightsaber duels, but prop lightsabers are expensive</a:t>
            </a:r>
          </a:p>
          <a:p>
            <a:pPr lvl="1"/>
            <a:r>
              <a:rPr lang="en-US" dirty="0"/>
              <a:t>Through this project, we can build our own at a much cheaper cost</a:t>
            </a:r>
          </a:p>
          <a:p>
            <a:pPr lvl="1"/>
            <a:r>
              <a:rPr lang="en-US" dirty="0"/>
              <a:t>Cost effective, but also cooler since we built them ourselves</a:t>
            </a:r>
          </a:p>
          <a:p>
            <a:pPr lvl="1"/>
            <a:r>
              <a:rPr lang="en-US" dirty="0"/>
              <a:t>Inspiration/similar projects</a:t>
            </a:r>
          </a:p>
          <a:p>
            <a:pPr lvl="2"/>
            <a:r>
              <a:rPr lang="en-US" dirty="0"/>
              <a:t>Arduino Lightsaber </a:t>
            </a:r>
            <a:r>
              <a:rPr lang="en-US" dirty="0">
                <a:hlinkClick r:id="rId2"/>
              </a:rPr>
              <a:t>https://www.instructables.com/Arduino-Based-Lightsaber-With-Light-and-Sound-Effe/</a:t>
            </a:r>
            <a:endParaRPr lang="en-US" dirty="0"/>
          </a:p>
          <a:p>
            <a:pPr lvl="2"/>
            <a:r>
              <a:rPr lang="en-US" dirty="0"/>
              <a:t>ENGI 301 Elemental Cosplay Sword </a:t>
            </a:r>
            <a:r>
              <a:rPr lang="en-US" dirty="0">
                <a:hlinkClick r:id="rId3"/>
              </a:rPr>
              <a:t>https://www.hackster.io/Eunice011/elemental-cosplay-sword-1821f4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Improve upon previous ENGI projects by providing smoother sound effects, motion and impact sensing, and fluid blade ignition</a:t>
            </a:r>
          </a:p>
          <a:p>
            <a:pPr lvl="1"/>
            <a:endParaRPr lang="en-US" dirty="0"/>
          </a:p>
        </p:txBody>
      </p:sp>
      <p:pic>
        <p:nvPicPr>
          <p:cNvPr id="6" name="Picture 5" descr="A person holding a light saber&#10;&#10;Description automatically generated">
            <a:extLst>
              <a:ext uri="{FF2B5EF4-FFF2-40B4-BE49-F238E27FC236}">
                <a16:creationId xmlns:a16="http://schemas.microsoft.com/office/drawing/2014/main" id="{CA4893EB-08D0-19AB-A4EA-CC6A17D9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443" y="4749069"/>
            <a:ext cx="3314700" cy="2108931"/>
          </a:xfrm>
          <a:prstGeom prst="rect">
            <a:avLst/>
          </a:prstGeom>
        </p:spPr>
      </p:pic>
      <p:pic>
        <p:nvPicPr>
          <p:cNvPr id="8" name="Picture 7" descr="A diagram of a device&#10;&#10;Description automatically generated">
            <a:extLst>
              <a:ext uri="{FF2B5EF4-FFF2-40B4-BE49-F238E27FC236}">
                <a16:creationId xmlns:a16="http://schemas.microsoft.com/office/drawing/2014/main" id="{5D0AD52F-038E-2667-9452-9970E613E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68546"/>
            <a:ext cx="4548414" cy="18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AF04C7-5774-BDCB-569F-4183B8458801}"/>
              </a:ext>
            </a:extLst>
          </p:cNvPr>
          <p:cNvSpPr/>
          <p:nvPr/>
        </p:nvSpPr>
        <p:spPr>
          <a:xfrm>
            <a:off x="3601598" y="1752600"/>
            <a:ext cx="3241254" cy="3733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(OSD335x-SM </a:t>
            </a:r>
            <a:r>
              <a:rPr lang="en-US" dirty="0" err="1"/>
              <a:t>SiP</a:t>
            </a:r>
            <a:r>
              <a:rPr lang="en-US" dirty="0"/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91E9B4F-974F-6359-D7C3-E2F34F26FA26}"/>
              </a:ext>
            </a:extLst>
          </p:cNvPr>
          <p:cNvSpPr/>
          <p:nvPr/>
        </p:nvSpPr>
        <p:spPr>
          <a:xfrm>
            <a:off x="1390880" y="3162300"/>
            <a:ext cx="15621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5V USB battery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B69941-3050-1962-E606-4785C966A97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52980" y="36195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B54453-13D3-9A26-1836-2E910C1E1AD7}"/>
              </a:ext>
            </a:extLst>
          </p:cNvPr>
          <p:cNvSpPr txBox="1"/>
          <p:nvPr/>
        </p:nvSpPr>
        <p:spPr>
          <a:xfrm>
            <a:off x="6096000" y="223789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505E0-C289-5E81-3271-EFED7BC41877}"/>
              </a:ext>
            </a:extLst>
          </p:cNvPr>
          <p:cNvSpPr txBox="1"/>
          <p:nvPr/>
        </p:nvSpPr>
        <p:spPr>
          <a:xfrm>
            <a:off x="6251154" y="3495685"/>
            <a:ext cx="83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PWM/</a:t>
            </a:r>
          </a:p>
          <a:p>
            <a:r>
              <a:rPr lang="en-US" sz="1200" dirty="0"/>
              <a:t>I2S?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AD01D-080A-8A0C-4DFD-61334276FF02}"/>
              </a:ext>
            </a:extLst>
          </p:cNvPr>
          <p:cNvSpPr txBox="1"/>
          <p:nvPr/>
        </p:nvSpPr>
        <p:spPr>
          <a:xfrm>
            <a:off x="6210300" y="47240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9BF3FC-FED4-53B9-96BC-656A76979A0F}"/>
              </a:ext>
            </a:extLst>
          </p:cNvPr>
          <p:cNvCxnSpPr/>
          <p:nvPr/>
        </p:nvCxnSpPr>
        <p:spPr>
          <a:xfrm>
            <a:off x="6842852" y="2400300"/>
            <a:ext cx="1501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27756-EF7A-AF1A-D86A-0B23BC789B61}"/>
              </a:ext>
            </a:extLst>
          </p:cNvPr>
          <p:cNvCxnSpPr>
            <a:cxnSpLocks/>
          </p:cNvCxnSpPr>
          <p:nvPr/>
        </p:nvCxnSpPr>
        <p:spPr>
          <a:xfrm flipV="1">
            <a:off x="7391400" y="15621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B028DF-7275-98BE-D0C5-37BD0D33CCAD}"/>
              </a:ext>
            </a:extLst>
          </p:cNvPr>
          <p:cNvCxnSpPr/>
          <p:nvPr/>
        </p:nvCxnSpPr>
        <p:spPr>
          <a:xfrm>
            <a:off x="7391400" y="1562100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3EE250-9208-F2CD-2892-C5F4D0E80C80}"/>
              </a:ext>
            </a:extLst>
          </p:cNvPr>
          <p:cNvCxnSpPr>
            <a:cxnSpLocks/>
          </p:cNvCxnSpPr>
          <p:nvPr/>
        </p:nvCxnSpPr>
        <p:spPr>
          <a:xfrm>
            <a:off x="6847442" y="3713206"/>
            <a:ext cx="886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A15947-E898-2666-5C31-785BE102A967}"/>
              </a:ext>
            </a:extLst>
          </p:cNvPr>
          <p:cNvCxnSpPr/>
          <p:nvPr/>
        </p:nvCxnSpPr>
        <p:spPr>
          <a:xfrm>
            <a:off x="6842852" y="4914900"/>
            <a:ext cx="1501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690A6A-1E22-85F0-4E8C-D8A3EFAAFD6B}"/>
              </a:ext>
            </a:extLst>
          </p:cNvPr>
          <p:cNvSpPr/>
          <p:nvPr/>
        </p:nvSpPr>
        <p:spPr>
          <a:xfrm>
            <a:off x="8343900" y="1343833"/>
            <a:ext cx="1562100" cy="4278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9949B52-85EF-31B9-6904-13AAA9D6255F}"/>
              </a:ext>
            </a:extLst>
          </p:cNvPr>
          <p:cNvSpPr/>
          <p:nvPr/>
        </p:nvSpPr>
        <p:spPr>
          <a:xfrm>
            <a:off x="8343900" y="1981200"/>
            <a:ext cx="15621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 (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WS2812B)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D98C7A8-421C-2237-C605-90B2FC9F5C30}"/>
              </a:ext>
            </a:extLst>
          </p:cNvPr>
          <p:cNvSpPr/>
          <p:nvPr/>
        </p:nvSpPr>
        <p:spPr>
          <a:xfrm>
            <a:off x="10183258" y="3269318"/>
            <a:ext cx="15621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  <a:p>
            <a:pPr algn="ctr"/>
            <a:r>
              <a:rPr lang="en-US" dirty="0"/>
              <a:t>(</a:t>
            </a:r>
            <a:r>
              <a:rPr lang="en-US" b="0" i="0" dirty="0" err="1">
                <a:solidFill>
                  <a:srgbClr val="0F1111"/>
                </a:solidFill>
                <a:effectLst/>
                <a:latin typeface="Amazon Ember"/>
              </a:rPr>
              <a:t>MakerHawk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15CB15F-51A9-5ECB-56B3-87BEF87D87DF}"/>
              </a:ext>
            </a:extLst>
          </p:cNvPr>
          <p:cNvSpPr/>
          <p:nvPr/>
        </p:nvSpPr>
        <p:spPr>
          <a:xfrm>
            <a:off x="8353080" y="4451525"/>
            <a:ext cx="15621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Sensor (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MPU-6050)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59752A7-0D4E-2498-CDFB-BE11A9EFF309}"/>
              </a:ext>
            </a:extLst>
          </p:cNvPr>
          <p:cNvSpPr/>
          <p:nvPr/>
        </p:nvSpPr>
        <p:spPr>
          <a:xfrm>
            <a:off x="7734300" y="3256006"/>
            <a:ext cx="15621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Amplifier (</a:t>
            </a:r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MAX98357)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51E1A-4065-7131-5F11-75E4E29C61C4}"/>
              </a:ext>
            </a:extLst>
          </p:cNvPr>
          <p:cNvCxnSpPr>
            <a:cxnSpLocks/>
          </p:cNvCxnSpPr>
          <p:nvPr/>
        </p:nvCxnSpPr>
        <p:spPr>
          <a:xfrm>
            <a:off x="9296400" y="3700875"/>
            <a:ext cx="886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94AADD-935B-054B-687A-669BDC26E59A}"/>
              </a:ext>
            </a:extLst>
          </p:cNvPr>
          <p:cNvSpPr/>
          <p:nvPr/>
        </p:nvSpPr>
        <p:spPr>
          <a:xfrm>
            <a:off x="3601598" y="1752600"/>
            <a:ext cx="3241254" cy="3733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(OSD335x-SM </a:t>
            </a:r>
            <a:r>
              <a:rPr lang="en-US" dirty="0" err="1"/>
              <a:t>SiP</a:t>
            </a:r>
            <a:r>
              <a:rPr lang="en-US" dirty="0"/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ABB67D-185A-FFB4-9CD0-54B1FADE4033}"/>
              </a:ext>
            </a:extLst>
          </p:cNvPr>
          <p:cNvSpPr/>
          <p:nvPr/>
        </p:nvSpPr>
        <p:spPr>
          <a:xfrm>
            <a:off x="1390880" y="3162300"/>
            <a:ext cx="15621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5V USB battery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05B66C-DE51-7BAC-39DE-E30A96A4D2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52980" y="36195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8804A-EE63-9450-98D6-6EE2740A2B84}"/>
              </a:ext>
            </a:extLst>
          </p:cNvPr>
          <p:cNvSpPr txBox="1"/>
          <p:nvPr/>
        </p:nvSpPr>
        <p:spPr>
          <a:xfrm>
            <a:off x="6096000" y="223789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C12C6-9F6F-4315-505C-9C70A0501B90}"/>
              </a:ext>
            </a:extLst>
          </p:cNvPr>
          <p:cNvSpPr txBox="1"/>
          <p:nvPr/>
        </p:nvSpPr>
        <p:spPr>
          <a:xfrm>
            <a:off x="6251154" y="3495685"/>
            <a:ext cx="83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PWM/</a:t>
            </a:r>
          </a:p>
          <a:p>
            <a:r>
              <a:rPr lang="en-US" sz="1200" dirty="0"/>
              <a:t>I2S?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CD9D0-896A-28B8-B4D7-CB2306CC5CF6}"/>
              </a:ext>
            </a:extLst>
          </p:cNvPr>
          <p:cNvSpPr txBox="1"/>
          <p:nvPr/>
        </p:nvSpPr>
        <p:spPr>
          <a:xfrm>
            <a:off x="6210300" y="47240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3345C9-174F-2948-D7F3-A59C08374394}"/>
              </a:ext>
            </a:extLst>
          </p:cNvPr>
          <p:cNvCxnSpPr/>
          <p:nvPr/>
        </p:nvCxnSpPr>
        <p:spPr>
          <a:xfrm>
            <a:off x="6842852" y="2400300"/>
            <a:ext cx="1501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A6CAEC-C3E1-5F5E-45D0-70D89A897001}"/>
              </a:ext>
            </a:extLst>
          </p:cNvPr>
          <p:cNvCxnSpPr>
            <a:cxnSpLocks/>
          </p:cNvCxnSpPr>
          <p:nvPr/>
        </p:nvCxnSpPr>
        <p:spPr>
          <a:xfrm flipV="1">
            <a:off x="7391400" y="15621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CD3A2-F873-D38A-396D-6F8686A48382}"/>
              </a:ext>
            </a:extLst>
          </p:cNvPr>
          <p:cNvCxnSpPr/>
          <p:nvPr/>
        </p:nvCxnSpPr>
        <p:spPr>
          <a:xfrm>
            <a:off x="7391400" y="1562100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43555B-9088-DF30-A859-1D40A0CEC62A}"/>
              </a:ext>
            </a:extLst>
          </p:cNvPr>
          <p:cNvCxnSpPr>
            <a:cxnSpLocks/>
          </p:cNvCxnSpPr>
          <p:nvPr/>
        </p:nvCxnSpPr>
        <p:spPr>
          <a:xfrm>
            <a:off x="6847442" y="3713206"/>
            <a:ext cx="886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DD323D-8ECC-E165-68B9-CF85E0050A9B}"/>
              </a:ext>
            </a:extLst>
          </p:cNvPr>
          <p:cNvCxnSpPr/>
          <p:nvPr/>
        </p:nvCxnSpPr>
        <p:spPr>
          <a:xfrm>
            <a:off x="6842852" y="4914900"/>
            <a:ext cx="1501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329C6F-D04D-91C1-C054-0932AD967587}"/>
              </a:ext>
            </a:extLst>
          </p:cNvPr>
          <p:cNvSpPr/>
          <p:nvPr/>
        </p:nvSpPr>
        <p:spPr>
          <a:xfrm>
            <a:off x="8343900" y="1981200"/>
            <a:ext cx="15621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 (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WS2812B)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01315CD-DD54-1864-2595-88D26BAF283B}"/>
              </a:ext>
            </a:extLst>
          </p:cNvPr>
          <p:cNvSpPr/>
          <p:nvPr/>
        </p:nvSpPr>
        <p:spPr>
          <a:xfrm>
            <a:off x="10183258" y="3269318"/>
            <a:ext cx="15621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  <a:p>
            <a:pPr algn="ctr"/>
            <a:r>
              <a:rPr lang="en-US" dirty="0"/>
              <a:t>(</a:t>
            </a:r>
            <a:r>
              <a:rPr lang="en-US" b="0" i="0" dirty="0" err="1">
                <a:solidFill>
                  <a:srgbClr val="0F1111"/>
                </a:solidFill>
                <a:effectLst/>
                <a:latin typeface="Amazon Ember"/>
              </a:rPr>
              <a:t>MakerHawk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DB505A-BF46-A9AD-5116-1EE287E4B421}"/>
              </a:ext>
            </a:extLst>
          </p:cNvPr>
          <p:cNvSpPr/>
          <p:nvPr/>
        </p:nvSpPr>
        <p:spPr>
          <a:xfrm>
            <a:off x="8353080" y="4451525"/>
            <a:ext cx="15621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Sensor (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MPU-6050)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5DEEC98-6BBB-3889-BA68-3E823D424AB4}"/>
              </a:ext>
            </a:extLst>
          </p:cNvPr>
          <p:cNvSpPr/>
          <p:nvPr/>
        </p:nvSpPr>
        <p:spPr>
          <a:xfrm>
            <a:off x="7734300" y="3256006"/>
            <a:ext cx="15621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Amplifier (</a:t>
            </a:r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MAX98357)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5FEF72-515F-3C63-5AE6-F7637EF84755}"/>
              </a:ext>
            </a:extLst>
          </p:cNvPr>
          <p:cNvCxnSpPr>
            <a:cxnSpLocks/>
          </p:cNvCxnSpPr>
          <p:nvPr/>
        </p:nvCxnSpPr>
        <p:spPr>
          <a:xfrm>
            <a:off x="9296400" y="3700875"/>
            <a:ext cx="886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7FEAB5-ABCF-7593-572A-224745549935}"/>
              </a:ext>
            </a:extLst>
          </p:cNvPr>
          <p:cNvSpPr/>
          <p:nvPr/>
        </p:nvSpPr>
        <p:spPr>
          <a:xfrm>
            <a:off x="8343900" y="1343833"/>
            <a:ext cx="1562100" cy="4278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D08C7-1A39-9AC7-D809-D5B035ACC1A1}"/>
              </a:ext>
            </a:extLst>
          </p:cNvPr>
          <p:cNvSpPr txBox="1"/>
          <p:nvPr/>
        </p:nvSpPr>
        <p:spPr>
          <a:xfrm>
            <a:off x="3043433" y="3021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1EFAD-E39C-EDE1-39F3-41A33E5CE669}"/>
              </a:ext>
            </a:extLst>
          </p:cNvPr>
          <p:cNvSpPr txBox="1"/>
          <p:nvPr/>
        </p:nvSpPr>
        <p:spPr>
          <a:xfrm>
            <a:off x="7633358" y="20690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36A948-5727-4907-D8A5-9CC207DC8EC8}"/>
              </a:ext>
            </a:extLst>
          </p:cNvPr>
          <p:cNvSpPr txBox="1"/>
          <p:nvPr/>
        </p:nvSpPr>
        <p:spPr>
          <a:xfrm>
            <a:off x="7123370" y="33621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EF9371-12CA-4AC9-6878-2856233D8AFA}"/>
              </a:ext>
            </a:extLst>
          </p:cNvPr>
          <p:cNvSpPr txBox="1"/>
          <p:nvPr/>
        </p:nvSpPr>
        <p:spPr>
          <a:xfrm>
            <a:off x="9346432" y="33438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3.3/5V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7F669B-6AB4-BF55-B982-23BA989BC81B}"/>
              </a:ext>
            </a:extLst>
          </p:cNvPr>
          <p:cNvSpPr txBox="1"/>
          <p:nvPr/>
        </p:nvSpPr>
        <p:spPr>
          <a:xfrm>
            <a:off x="7176162" y="45677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FD5CF1-79BC-0FA2-1370-3A965E769ADB}"/>
              </a:ext>
            </a:extLst>
          </p:cNvPr>
          <p:cNvSpPr txBox="1"/>
          <p:nvPr/>
        </p:nvSpPr>
        <p:spPr>
          <a:xfrm>
            <a:off x="7086600" y="49332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3.9mA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666CC-A1C7-6EF2-4C14-83E317A48B0A}"/>
              </a:ext>
            </a:extLst>
          </p:cNvPr>
          <p:cNvSpPr txBox="1"/>
          <p:nvPr/>
        </p:nvSpPr>
        <p:spPr>
          <a:xfrm>
            <a:off x="6826010" y="36978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2.75mA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D8BA2E-4296-0F26-729A-F534D9D75281}"/>
              </a:ext>
            </a:extLst>
          </p:cNvPr>
          <p:cNvSpPr txBox="1"/>
          <p:nvPr/>
        </p:nvSpPr>
        <p:spPr>
          <a:xfrm>
            <a:off x="7535395" y="244131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1µA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288398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Strip Lights 4pc (2x) https://</a:t>
                      </a:r>
                      <a:r>
                        <a:rPr lang="en-US" dirty="0" err="1"/>
                        <a:t>tinyurl.com</a:t>
                      </a:r>
                      <a:r>
                        <a:rPr lang="en-US" dirty="0"/>
                        <a:t>/5dn9uku5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IMU 5pc (1x) https://</a:t>
                      </a:r>
                      <a:r>
                        <a:rPr lang="en-US" dirty="0" err="1"/>
                        <a:t>tinyurl.com</a:t>
                      </a:r>
                      <a:r>
                        <a:rPr lang="en-US" dirty="0"/>
                        <a:t>/rvzbvbs3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Speakers 2pc (1x) https://</a:t>
                      </a:r>
                      <a:r>
                        <a:rPr lang="en-US" dirty="0" err="1"/>
                        <a:t>tinyurl.com</a:t>
                      </a:r>
                      <a:r>
                        <a:rPr lang="en-US" dirty="0"/>
                        <a:t>/mrjkcks7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Amplifier 1pc (1x) https://</a:t>
                      </a:r>
                      <a:r>
                        <a:rPr lang="en-US" dirty="0" err="1"/>
                        <a:t>tinyurl.com</a:t>
                      </a:r>
                      <a:r>
                        <a:rPr lang="en-US" dirty="0"/>
                        <a:t>/ytxx6y4v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5V USB battery 1pc (1x)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9065</TotalTime>
  <Words>266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Amazon Ember</vt:lpstr>
      <vt:lpstr>Arial</vt:lpstr>
      <vt:lpstr>proxima nova</vt:lpstr>
      <vt:lpstr>Diamond Grid 16x9</vt:lpstr>
      <vt:lpstr>EDES 301  Replica Lightsaber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Mustafa Latif</cp:lastModifiedBy>
  <cp:revision>439</cp:revision>
  <dcterms:created xsi:type="dcterms:W3CDTF">2018-01-09T20:24:50Z</dcterms:created>
  <dcterms:modified xsi:type="dcterms:W3CDTF">2024-09-30T05:23:08Z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