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57" r:id="rId4"/>
    <p:sldId id="265" r:id="rId5"/>
    <p:sldId id="258" r:id="rId6"/>
    <p:sldId id="264" r:id="rId7"/>
    <p:sldId id="266" r:id="rId8"/>
    <p:sldId id="267" r:id="rId9"/>
    <p:sldId id="270" r:id="rId10"/>
    <p:sldId id="271" r:id="rId11"/>
    <p:sldId id="268" r:id="rId12"/>
    <p:sldId id="263" r:id="rId13"/>
    <p:sldId id="269" r:id="rId14"/>
    <p:sldId id="272" r:id="rId15"/>
    <p:sldId id="259" r:id="rId16"/>
    <p:sldId id="260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2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200A-C47E-4781-B3C6-510AC7DC6BCA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3DE14-A8A1-4477-BBBF-A778C159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38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200A-C47E-4781-B3C6-510AC7DC6BCA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3DE14-A8A1-4477-BBBF-A778C159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27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200A-C47E-4781-B3C6-510AC7DC6BCA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3DE14-A8A1-4477-BBBF-A778C1595D7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2686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200A-C47E-4781-B3C6-510AC7DC6BCA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3DE14-A8A1-4477-BBBF-A778C159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20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200A-C47E-4781-B3C6-510AC7DC6BCA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3DE14-A8A1-4477-BBBF-A778C1595D7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6560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200A-C47E-4781-B3C6-510AC7DC6BCA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3DE14-A8A1-4477-BBBF-A778C159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35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200A-C47E-4781-B3C6-510AC7DC6BCA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3DE14-A8A1-4477-BBBF-A778C159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43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200A-C47E-4781-B3C6-510AC7DC6BCA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3DE14-A8A1-4477-BBBF-A778C159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6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200A-C47E-4781-B3C6-510AC7DC6BCA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3DE14-A8A1-4477-BBBF-A778C159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57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200A-C47E-4781-B3C6-510AC7DC6BCA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3DE14-A8A1-4477-BBBF-A778C159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06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200A-C47E-4781-B3C6-510AC7DC6BCA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3DE14-A8A1-4477-BBBF-A778C159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9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200A-C47E-4781-B3C6-510AC7DC6BCA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3DE14-A8A1-4477-BBBF-A778C159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6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200A-C47E-4781-B3C6-510AC7DC6BCA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3DE14-A8A1-4477-BBBF-A778C159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37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200A-C47E-4781-B3C6-510AC7DC6BCA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3DE14-A8A1-4477-BBBF-A778C159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70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200A-C47E-4781-B3C6-510AC7DC6BCA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3DE14-A8A1-4477-BBBF-A778C159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1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200A-C47E-4781-B3C6-510AC7DC6BCA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3DE14-A8A1-4477-BBBF-A778C159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2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9200A-C47E-4781-B3C6-510AC7DC6BCA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B3DE14-A8A1-4477-BBBF-A778C159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4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F6355-E210-4813-81FD-65E20870DB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Deepfake</a:t>
            </a:r>
            <a:r>
              <a:rPr lang="en-US" dirty="0"/>
              <a:t>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04334-6466-44C1-AB2F-E6ED086E35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Marc </a:t>
            </a:r>
            <a:r>
              <a:rPr lang="en-US" dirty="0" err="1"/>
              <a:t>Laugharn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949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CA0EA-C9A2-4962-BD0D-E9D4BCE96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7662"/>
            <a:ext cx="8596668" cy="1320800"/>
          </a:xfrm>
        </p:spPr>
        <p:txBody>
          <a:bodyPr/>
          <a:lstStyle/>
          <a:p>
            <a:r>
              <a:rPr lang="en-US" dirty="0"/>
              <a:t>Exploiting face geometry via landmark points</a:t>
            </a:r>
          </a:p>
        </p:txBody>
      </p:sp>
      <p:pic>
        <p:nvPicPr>
          <p:cNvPr id="5" name="Content Placeholder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DDD93CCA-8B11-46A7-B232-7A3B91C06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265" y="1308101"/>
            <a:ext cx="4815472" cy="3881437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548359A-5D66-43A4-A7F6-01AE23991F56}"/>
              </a:ext>
            </a:extLst>
          </p:cNvPr>
          <p:cNvSpPr txBox="1">
            <a:spLocks/>
          </p:cNvSpPr>
          <p:nvPr/>
        </p:nvSpPr>
        <p:spPr>
          <a:xfrm>
            <a:off x="406400" y="1488613"/>
            <a:ext cx="4165600" cy="536938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Based on facial landmarks w/ </a:t>
            </a:r>
            <a:r>
              <a:rPr lang="en-US" dirty="0" err="1"/>
              <a:t>dlib</a:t>
            </a:r>
            <a:endParaRPr lang="en-US" dirty="0"/>
          </a:p>
          <a:p>
            <a:r>
              <a:rPr lang="en-US" dirty="0"/>
              <a:t>40% of the time:</a:t>
            </a:r>
          </a:p>
          <a:p>
            <a:pPr lvl="1"/>
            <a:r>
              <a:rPr lang="en-US" dirty="0"/>
              <a:t>Create the convex hulls of either</a:t>
            </a:r>
          </a:p>
          <a:p>
            <a:pPr lvl="2"/>
            <a:r>
              <a:rPr lang="en-US" dirty="0"/>
              <a:t>3 random facial features, or</a:t>
            </a:r>
          </a:p>
          <a:p>
            <a:pPr lvl="2"/>
            <a:r>
              <a:rPr lang="en-US" dirty="0"/>
              <a:t>Single random interval of landmark points</a:t>
            </a:r>
          </a:p>
          <a:p>
            <a:pPr lvl="1"/>
            <a:r>
              <a:rPr lang="en-US" dirty="0"/>
              <a:t>Then, dilate the resulting mask by a random amount, between once and 3 times</a:t>
            </a:r>
          </a:p>
          <a:p>
            <a:pPr lvl="1"/>
            <a:r>
              <a:rPr lang="en-US" dirty="0"/>
              <a:t>Mask original cropped image with generated mask</a:t>
            </a:r>
          </a:p>
          <a:p>
            <a:r>
              <a:rPr lang="en-US" dirty="0"/>
              <a:t>Explanation of improvement</a:t>
            </a:r>
          </a:p>
          <a:p>
            <a:pPr lvl="1"/>
            <a:r>
              <a:rPr lang="en-US" dirty="0"/>
              <a:t>Much more focus on facial features vs crop of face; we reduce loss solely due to contents of face</a:t>
            </a:r>
          </a:p>
          <a:p>
            <a:pPr lvl="1"/>
            <a:r>
              <a:rPr lang="en-US" dirty="0"/>
              <a:t>Random interval likely preserves connecting spaces between facial features</a:t>
            </a:r>
          </a:p>
          <a:p>
            <a:pPr lvl="1"/>
            <a:r>
              <a:rPr lang="en-US" dirty="0"/>
              <a:t>Triples of features preserves some of the geometric relationships between facial features, and allows for checking consistency of face between regions</a:t>
            </a:r>
          </a:p>
          <a:p>
            <a:pPr lvl="1"/>
            <a:r>
              <a:rPr lang="en-US" dirty="0"/>
              <a:t>Hair is not typically </a:t>
            </a:r>
            <a:r>
              <a:rPr lang="en-US" dirty="0" err="1"/>
              <a:t>deepfaked</a:t>
            </a:r>
            <a:r>
              <a:rPr lang="en-US" dirty="0"/>
              <a:t> and appears to confuse the model, so ignore hair that would otherwise be included in face bounding box</a:t>
            </a:r>
          </a:p>
          <a:p>
            <a:pPr lvl="1"/>
            <a:r>
              <a:rPr lang="en-US" dirty="0"/>
              <a:t>Dilation allows inclusion of boundary artefacts</a:t>
            </a:r>
          </a:p>
        </p:txBody>
      </p:sp>
    </p:spTree>
    <p:extLst>
      <p:ext uri="{BB962C8B-B14F-4D97-AF65-F5344CB8AC3E}">
        <p14:creationId xmlns:p14="http://schemas.microsoft.com/office/powerpoint/2010/main" val="2555485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34C21-7E80-4788-BA48-DEF3C4C1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facial geometry-aware augmentations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F4AEA-771B-4819-A1BA-8877885D4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D886DB-8606-46E3-AB0E-7C20EE459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656" y="2126860"/>
            <a:ext cx="2657846" cy="28007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2D10EE-591D-4806-BB03-FCF460F29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315" y="2160589"/>
            <a:ext cx="2600688" cy="28293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CDB24F-E3B2-4D83-AF15-324555CA77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8325" y="2126860"/>
            <a:ext cx="2648320" cy="27531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0C3B709-0101-4048-B421-E4D2B73B8C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4002" y="2307860"/>
            <a:ext cx="2448267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77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12357-689A-4911-A80B-98E0711EC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complexity &amp;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24723-BFC5-41D9-8EB3-FDB510603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ResNet</a:t>
            </a:r>
            <a:r>
              <a:rPr lang="en-US" dirty="0"/>
              <a:t>: 20M parameters, ~80% accurate</a:t>
            </a:r>
          </a:p>
          <a:p>
            <a:r>
              <a:rPr lang="en-US" dirty="0" err="1"/>
              <a:t>EfficientNet</a:t>
            </a:r>
            <a:r>
              <a:rPr lang="en-US" dirty="0"/>
              <a:t>: high accuracy and lower number of parameters</a:t>
            </a:r>
          </a:p>
          <a:p>
            <a:pPr lvl="1"/>
            <a:r>
              <a:rPr lang="en-US" dirty="0"/>
              <a:t>EfficientNet-b3 (12M parameters) and EfficientNet-b5 (30M parameters)</a:t>
            </a:r>
          </a:p>
          <a:p>
            <a:pPr lvl="1"/>
            <a:r>
              <a:rPr lang="en-US" dirty="0"/>
              <a:t>B3: 90% accurate (92% w/ augmentations)</a:t>
            </a:r>
          </a:p>
          <a:p>
            <a:pPr lvl="1"/>
            <a:r>
              <a:rPr lang="en-US" dirty="0"/>
              <a:t>B5: </a:t>
            </a:r>
            <a:r>
              <a:rPr lang="en-US" b="1" dirty="0"/>
              <a:t>95.5%</a:t>
            </a:r>
            <a:r>
              <a:rPr lang="en-US" dirty="0"/>
              <a:t> accurate (w/ augmentations)</a:t>
            </a:r>
          </a:p>
          <a:p>
            <a:pPr lvl="1"/>
            <a:r>
              <a:rPr lang="en-US" dirty="0"/>
              <a:t>Successively fewer, successively larger convolutions</a:t>
            </a:r>
          </a:p>
          <a:p>
            <a:pPr lvl="1"/>
            <a:r>
              <a:rPr lang="en-US" dirty="0"/>
              <a:t>Last B5 layer is densely connected, 2048 -&gt; 2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Efficientnet-b0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FB6872-4D15-4CE6-B74E-10C6175CA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457700"/>
            <a:ext cx="10156371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189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4F84C-1F46-4B56-B0A9-DAE2F10A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over batches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CCB78-CCB5-4F90-8472-4724AD4A2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00262CA-53E8-43DC-8899-DCE86C567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1930400"/>
            <a:ext cx="7253968" cy="4923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123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72974-8B78-47C6-945F-325B3902B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Comparison</a:t>
            </a:r>
            <a:br>
              <a:rPr lang="en-US" dirty="0"/>
            </a:br>
            <a:r>
              <a:rPr lang="en-US" dirty="0"/>
              <a:t>        </a:t>
            </a:r>
            <a:br>
              <a:rPr lang="en-US" dirty="0"/>
            </a:br>
            <a:r>
              <a:rPr lang="en-US" dirty="0"/>
              <a:t>  final                            midterm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CC663B-4E16-41DB-90F4-04D99104D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431" y="2299262"/>
            <a:ext cx="2534969" cy="17901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9BB7F7-678B-4FAD-A4C8-E0BEE353A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210362"/>
            <a:ext cx="3031872" cy="3324689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E1630C9-D6C3-4C42-B025-3CAF6A639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124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AD936-3309-4E81-BF02-B76E99E6D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Performance: histogram of validation losses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B09DF-2727-4D1C-845F-F66CC91C1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Histogram of validation losses, and with loss &lt; 1 removed</a:t>
            </a:r>
          </a:p>
          <a:p>
            <a:r>
              <a:rPr lang="en-US" dirty="0"/>
              <a:t>This (and going through dataset by hand) suggests lots of spurious examples in fake dataset (many thousands of images) still need to be manually removed</a:t>
            </a:r>
          </a:p>
          <a:p>
            <a:r>
              <a:rPr lang="en-US" dirty="0"/>
              <a:t>Most worst-loss faces came from videos featuring 2 people, suggesting real person still present in fake set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0823502-7414-4AAC-AD7E-5D2FE665E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3840033"/>
            <a:ext cx="5880100" cy="3017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37E7C16-1CF9-48BB-B5DD-5FDE7718A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840033"/>
            <a:ext cx="5679466" cy="307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136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65FAE-86A8-4F71-8533-8F76EE832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A1603-9FCF-4D26-A80D-433EFA22F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Cleaning dataset by far the most laborious part of process</a:t>
            </a:r>
          </a:p>
          <a:p>
            <a:r>
              <a:rPr lang="en-US" dirty="0"/>
              <a:t>Model probably has significant room for improvement w/ cleaner data</a:t>
            </a:r>
          </a:p>
          <a:p>
            <a:r>
              <a:rPr lang="en-US" dirty="0"/>
              <a:t>Geometry awareness improved validation loss convergence behavior</a:t>
            </a:r>
          </a:p>
          <a:p>
            <a:r>
              <a:rPr lang="en-US" dirty="0"/>
              <a:t>Quite fast: model trained in 10 epochs in 50 minutes</a:t>
            </a:r>
          </a:p>
          <a:p>
            <a:r>
              <a:rPr lang="en-US" dirty="0"/>
              <a:t>Unfortunately unable to get gradient visualization working w/ </a:t>
            </a:r>
            <a:r>
              <a:rPr lang="en-US" dirty="0" err="1"/>
              <a:t>EfficientNet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387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2F469-B4CA-4459-8F7F-D09DB1E97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FF9BA-DF96-45A7-BAFD-634034B12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Exploit geometry</a:t>
            </a:r>
          </a:p>
          <a:p>
            <a:r>
              <a:rPr lang="en-US" dirty="0"/>
              <a:t>Focus on relevant features and discard the rest</a:t>
            </a:r>
          </a:p>
        </p:txBody>
      </p:sp>
    </p:spTree>
    <p:extLst>
      <p:ext uri="{BB962C8B-B14F-4D97-AF65-F5344CB8AC3E}">
        <p14:creationId xmlns:p14="http://schemas.microsoft.com/office/powerpoint/2010/main" val="739134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16FC8-CA1F-41CC-8FF5-A11BEAF83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C5C96-9019-4420-8843-6127B311B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Detecting whether a video is a </a:t>
            </a:r>
            <a:r>
              <a:rPr lang="en-US" dirty="0" err="1"/>
              <a:t>deepfake</a:t>
            </a:r>
            <a:r>
              <a:rPr lang="en-US" dirty="0"/>
              <a:t> or not</a:t>
            </a:r>
          </a:p>
        </p:txBody>
      </p:sp>
    </p:spTree>
    <p:extLst>
      <p:ext uri="{BB962C8B-B14F-4D97-AF65-F5344CB8AC3E}">
        <p14:creationId xmlns:p14="http://schemas.microsoft.com/office/powerpoint/2010/main" val="1544505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AF64D-9F39-47BC-8022-6768F8DF6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42FB1-FC05-44E0-80A9-CE42936A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trained on full frames of video</a:t>
            </a:r>
          </a:p>
          <a:p>
            <a:r>
              <a:rPr lang="en-US" dirty="0" err="1"/>
              <a:t>ResNet</a:t>
            </a:r>
            <a:endParaRPr lang="en-US" dirty="0"/>
          </a:p>
          <a:p>
            <a:r>
              <a:rPr lang="en-US" dirty="0"/>
              <a:t>Lots of non-specific augmentations (excessive blur, warp)</a:t>
            </a:r>
          </a:p>
          <a:p>
            <a:r>
              <a:rPr lang="en-US" dirty="0"/>
              <a:t>Up to 75% accuracy</a:t>
            </a:r>
          </a:p>
        </p:txBody>
      </p:sp>
    </p:spTree>
    <p:extLst>
      <p:ext uri="{BB962C8B-B14F-4D97-AF65-F5344CB8AC3E}">
        <p14:creationId xmlns:p14="http://schemas.microsoft.com/office/powerpoint/2010/main" val="2134795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AE74B-D038-4A5D-AB89-BE6ACB389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E20D2-E065-4EB4-90F7-FB9BAB93F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whole frame as input to model is too confusing (by not focusing on faces)</a:t>
            </a:r>
          </a:p>
          <a:p>
            <a:r>
              <a:rPr lang="en-US" dirty="0"/>
              <a:t>Augmentations boost performance of learners with limited examples</a:t>
            </a:r>
          </a:p>
          <a:p>
            <a:r>
              <a:rPr lang="en-US" dirty="0"/>
              <a:t>Faces are non-uniformly manipulated, so compare different parts of the same face</a:t>
            </a:r>
          </a:p>
          <a:p>
            <a:r>
              <a:rPr lang="en-US" dirty="0"/>
              <a:t>Rely upon geometry of faces</a:t>
            </a:r>
          </a:p>
          <a:p>
            <a:pPr lvl="1"/>
            <a:r>
              <a:rPr lang="en-US" dirty="0"/>
              <a:t>Some previously-used augmentations were confusing model (</a:t>
            </a:r>
            <a:r>
              <a:rPr lang="en-US" dirty="0" err="1"/>
              <a:t>eg</a:t>
            </a:r>
            <a:r>
              <a:rPr lang="en-US" dirty="0"/>
              <a:t> warp)</a:t>
            </a:r>
          </a:p>
          <a:p>
            <a:pPr lvl="1"/>
            <a:r>
              <a:rPr lang="en-US" dirty="0"/>
              <a:t>Use a standard set of landmarks for each face</a:t>
            </a:r>
          </a:p>
          <a:p>
            <a:r>
              <a:rPr lang="en-US" dirty="0"/>
              <a:t>Dataset doesn’t have enough examples to train a </a:t>
            </a:r>
            <a:r>
              <a:rPr lang="en-US" dirty="0" err="1"/>
              <a:t>ResNet</a:t>
            </a:r>
            <a:r>
              <a:rPr lang="en-US" dirty="0"/>
              <a:t> properly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755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71488-B975-4110-97EB-758464AE2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28D02-0576-4B5B-8F23-8B6F63F88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Limit focus to faces</a:t>
            </a:r>
          </a:p>
          <a:p>
            <a:r>
              <a:rPr lang="en-US" dirty="0"/>
              <a:t>Exploit geometry</a:t>
            </a:r>
          </a:p>
          <a:p>
            <a:r>
              <a:rPr lang="en-US" dirty="0"/>
              <a:t>Pick a better-suited convolutional neural net (</a:t>
            </a:r>
            <a:r>
              <a:rPr lang="en-US" dirty="0" err="1"/>
              <a:t>ie</a:t>
            </a:r>
            <a:r>
              <a:rPr lang="en-US" dirty="0"/>
              <a:t> fewer parameters, not a general-purpose object recognizer)</a:t>
            </a:r>
          </a:p>
        </p:txBody>
      </p:sp>
    </p:spTree>
    <p:extLst>
      <p:ext uri="{BB962C8B-B14F-4D97-AF65-F5344CB8AC3E}">
        <p14:creationId xmlns:p14="http://schemas.microsoft.com/office/powerpoint/2010/main" val="672806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EE6ED-CD08-4628-B459-A2FEC09EF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F59F3-2A54-4B5D-A824-DDF31AB0C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53100" cy="4351338"/>
          </a:xfrm>
        </p:spPr>
        <p:txBody>
          <a:bodyPr/>
          <a:lstStyle/>
          <a:p>
            <a:r>
              <a:rPr lang="en-US" dirty="0"/>
              <a:t>15 frames extracted from video (10 before)</a:t>
            </a:r>
          </a:p>
          <a:p>
            <a:r>
              <a:rPr lang="en-US" dirty="0"/>
              <a:t>MTCNN to extract each face from each frame (multiple people in a frame -&gt; multiple images)</a:t>
            </a:r>
          </a:p>
          <a:p>
            <a:pPr lvl="1"/>
            <a:r>
              <a:rPr lang="en-US" dirty="0"/>
              <a:t>Include if &gt; 90% confidence of face</a:t>
            </a:r>
          </a:p>
          <a:p>
            <a:pPr lvl="1"/>
            <a:r>
              <a:rPr lang="en-US" dirty="0"/>
              <a:t>30% margin</a:t>
            </a:r>
          </a:p>
          <a:p>
            <a:pPr lvl="1"/>
            <a:r>
              <a:rPr lang="en-US" dirty="0"/>
              <a:t>Faces resized to 300x300</a:t>
            </a:r>
          </a:p>
          <a:p>
            <a:r>
              <a:rPr lang="en-US" dirty="0"/>
              <a:t>By hand:</a:t>
            </a:r>
          </a:p>
          <a:p>
            <a:pPr lvl="1"/>
            <a:r>
              <a:rPr lang="en-US" dirty="0"/>
              <a:t>Removing spurious faces (</a:t>
            </a:r>
            <a:r>
              <a:rPr lang="en-US" dirty="0" err="1"/>
              <a:t>eg.</a:t>
            </a:r>
            <a:r>
              <a:rPr lang="en-US" dirty="0"/>
              <a:t> backgrounds, faces on </a:t>
            </a:r>
            <a:r>
              <a:rPr lang="en-US" dirty="0" err="1"/>
              <a:t>tshirts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Removing real person from fake set if fake video has both real person and fake person present simultaneously</a:t>
            </a:r>
          </a:p>
        </p:txBody>
      </p:sp>
    </p:spTree>
    <p:extLst>
      <p:ext uri="{BB962C8B-B14F-4D97-AF65-F5344CB8AC3E}">
        <p14:creationId xmlns:p14="http://schemas.microsoft.com/office/powerpoint/2010/main" val="2946030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617AA-6344-4199-B281-85E812752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FA199-D43F-4026-8BC5-68FDCD15F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B64FD063-4457-4D85-AB10-847B72206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86" y="2572544"/>
            <a:ext cx="2857500" cy="2857500"/>
          </a:xfrm>
          <a:prstGeom prst="rect">
            <a:avLst/>
          </a:prstGeom>
        </p:spPr>
      </p:pic>
      <p:pic>
        <p:nvPicPr>
          <p:cNvPr id="5" name="Picture 4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CC0E7857-500E-4912-8044-AE42EA7719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522" y="2572544"/>
            <a:ext cx="2857500" cy="2857500"/>
          </a:xfrm>
          <a:prstGeom prst="rect">
            <a:avLst/>
          </a:prstGeom>
        </p:spPr>
      </p:pic>
      <p:pic>
        <p:nvPicPr>
          <p:cNvPr id="6" name="Picture 5" descr="A boy wearing a hat&#10;&#10;Description automatically generated">
            <a:extLst>
              <a:ext uri="{FF2B5EF4-FFF2-40B4-BE49-F238E27FC236}">
                <a16:creationId xmlns:a16="http://schemas.microsoft.com/office/drawing/2014/main" id="{D8E531DC-89F5-4CBF-94BD-B31F24EE93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358" y="2572544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253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85DF0-7F67-4ED3-AC2F-8BA3E681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faces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A15CA1-CB82-4193-BEC9-500227D2B0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04794"/>
            <a:ext cx="3443286" cy="344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33AD924-13AE-4103-92F5-CAFD97BCB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513" y="2304794"/>
            <a:ext cx="3443287" cy="344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160515C-E2F0-4A44-8381-053434638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075" y="2304794"/>
            <a:ext cx="3443286" cy="344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701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FE8DA-5D53-4D27-98F9-9B180FB7A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w/ augmentations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DA780-0AC2-4DDC-BB53-FF8163DF6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CDF6FE-B57B-4D5B-8283-681A920FD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1638"/>
            <a:ext cx="12192000" cy="483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146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332</TotalTime>
  <Words>572</Words>
  <Application>Microsoft Office PowerPoint</Application>
  <PresentationFormat>Widescreen</PresentationFormat>
  <Paragraphs>78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</vt:lpstr>
      <vt:lpstr>Deepfake Detection</vt:lpstr>
      <vt:lpstr>Problem statement</vt:lpstr>
      <vt:lpstr>Previously</vt:lpstr>
      <vt:lpstr>Insights</vt:lpstr>
      <vt:lpstr>Strategy</vt:lpstr>
      <vt:lpstr>Data preprocessing</vt:lpstr>
      <vt:lpstr>Real faces</vt:lpstr>
      <vt:lpstr>Fake faces</vt:lpstr>
      <vt:lpstr>Batch w/ augmentations</vt:lpstr>
      <vt:lpstr>Exploiting face geometry via landmark points</vt:lpstr>
      <vt:lpstr>Example of facial geometry-aware augmentations</vt:lpstr>
      <vt:lpstr>Model complexity &amp; performance</vt:lpstr>
      <vt:lpstr>Loss over batches</vt:lpstr>
      <vt:lpstr> Comparison            final                            midterm</vt:lpstr>
      <vt:lpstr>Performance: histogram of validation losses</vt:lpstr>
      <vt:lpstr>Remarks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Deepfake Detector</dc:title>
  <dc:creator>Marc</dc:creator>
  <cp:lastModifiedBy>Marc</cp:lastModifiedBy>
  <cp:revision>20</cp:revision>
  <dcterms:created xsi:type="dcterms:W3CDTF">2020-05-04T22:35:41Z</dcterms:created>
  <dcterms:modified xsi:type="dcterms:W3CDTF">2020-05-05T04:08:30Z</dcterms:modified>
</cp:coreProperties>
</file>