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2906" autoAdjust="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829057" y="4964724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658113" y="5748842"/>
            <a:ext cx="6632064" cy="470322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929820"/>
            <a:ext cx="3597696" cy="52224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692480" y="0"/>
            <a:ext cx="3597696" cy="52224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500" b="0" strike="noStrike" spc="-1">
                <a:latin typeface="Times New Roman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31521" y="4620922"/>
            <a:ext cx="5851776" cy="3780686"/>
          </a:xfrm>
          <a:prstGeom prst="rect">
            <a:avLst/>
          </a:prstGeom>
        </p:spPr>
        <p:txBody>
          <a:bodyPr/>
          <a:lstStyle/>
          <a:p>
            <a:endParaRPr lang="en-US" sz="2100" spc="-1" dirty="0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143744" y="9119511"/>
            <a:ext cx="3169536" cy="481471"/>
          </a:xfrm>
          <a:prstGeom prst="rect">
            <a:avLst/>
          </a:prstGeom>
          <a:noFill/>
          <a:ln>
            <a:noFill/>
          </a:ln>
        </p:spPr>
        <p:txBody>
          <a:bodyPr lIns="96779" tIns="48389" rIns="96779" bIns="48389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300" spc="-1">
                <a:solidFill>
                  <a:srgbClr val="000000"/>
                </a:solidFill>
              </a:rPr>
              <a:t>1</a:t>
            </a:fld>
            <a:endParaRPr lang="en-US" sz="13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datacamp.com/community/blog/tidyverse-cheat-sheet-beginners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</a:t>
            </a:r>
            <a:r>
              <a:rPr lang="en-US" sz="900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08/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437744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</a:t>
            </a:r>
            <a:r>
              <a:rPr lang="en-US" sz="2800" b="1" strike="noStrike" spc="-1" dirty="0">
                <a:solidFill>
                  <a:srgbClr val="53585F"/>
                </a:solidFill>
                <a:latin typeface="Courier New" panose="02070309020205020404" pitchFamily="49" charset="0"/>
                <a:ea typeface="Source Sans Pro"/>
              </a:rPr>
              <a:t>mosaic</a:t>
            </a:r>
            <a:endParaRPr lang="en-US" sz="2800" b="0" strike="noStrike" spc="-1" dirty="0">
              <a:latin typeface="Courier New" panose="02070309020205020404" pitchFamily="49" charset="0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 err="1">
                <a:solidFill>
                  <a:srgbClr val="53585F"/>
                </a:solidFill>
                <a:latin typeface="Source Sans Pro"/>
                <a:ea typeface="Source Sans Pro"/>
              </a:rPr>
              <a:t>ggformula</a:t>
            </a: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inclusion;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978450" y="3853307"/>
            <a:ext cx="3200400" cy="637862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format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 "percent")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Bar graph of percentages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gf_percents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fill = "cyan",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color = "black")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latin typeface="Arial"/>
              </a:rPr>
              <a:t>`</a:t>
            </a:r>
          </a:p>
        </p:txBody>
      </p:sp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188620" y="1986433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188620" y="2326599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967308" y="338328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mydata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color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~ w)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formula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gf_boxplot(wage ~ sex, </a:t>
            </a:r>
          </a:p>
          <a:p>
            <a:r>
              <a:rPr lang="en-US" sz="12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data = CPS85)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 |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"blue")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CPS85, color = ~ sex)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423440" y="666243"/>
            <a:ext cx="3108960" cy="950220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gf_histogram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binwidth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5,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center = 2.5)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</a:endParaRPr>
          </a:p>
          <a:p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gf_qq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spc="-1" dirty="0"/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gf_dens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(~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color = "blue", size = 1.25)</a:t>
            </a: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t_test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, mu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 34)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</a:p>
          <a:p>
            <a:pPr>
              <a:spcBef>
                <a:spcPts val="600"/>
              </a:spcBef>
            </a:pPr>
            <a:r>
              <a:rPr lang="en-US" sz="1200" spc="-1" dirty="0">
                <a:solidFill>
                  <a:srgbClr val="000000"/>
                </a:solidFill>
              </a:rPr>
              <a:t>Paired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</a:rPr>
              <a:t>-test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(extra ~ group,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sleep, paired = TRUE)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88628" y="7342529"/>
            <a:ext cx="3108960" cy="2831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alternative = "less",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p = 0.4)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95F3426-C0E9-427D-98D7-76BA920BF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80" y="4041568"/>
            <a:ext cx="1962799" cy="1554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15" y="6071675"/>
            <a:ext cx="297180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21" y="5882760"/>
            <a:ext cx="1500727" cy="14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/>
          <p:cNvSpPr/>
          <p:nvPr/>
        </p:nvSpPr>
        <p:spPr>
          <a:xfrm>
            <a:off x="7028977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/>
          <p:cNvSpPr/>
          <p:nvPr/>
        </p:nvSpPr>
        <p:spPr>
          <a:xfrm>
            <a:off x="6976872" y="666243"/>
            <a:ext cx="320040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14C93C7-58D0-4334-B953-92B8FAB5D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962" y="8312214"/>
            <a:ext cx="2447362" cy="186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59B7DE-7EC0-4060-BE69-7FCCAF2C9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6944" y="4949175"/>
            <a:ext cx="2704762" cy="2057143"/>
          </a:xfrm>
          <a:prstGeom prst="rect">
            <a:avLst/>
          </a:prstGeom>
        </p:spPr>
      </p:pic>
      <p:sp>
        <p:nvSpPr>
          <p:cNvPr id="38" name="CustomShape 16">
            <a:extLst>
              <a:ext uri="{FF2B5EF4-FFF2-40B4-BE49-F238E27FC236}">
                <a16:creationId xmlns="" xmlns:a16="http://schemas.microsoft.com/office/drawing/2014/main" id="{2A8949E4-DB74-4834-892A-F16D1B68283F}"/>
              </a:ext>
            </a:extLst>
          </p:cNvPr>
          <p:cNvSpPr/>
          <p:nvPr/>
        </p:nvSpPr>
        <p:spPr>
          <a:xfrm>
            <a:off x="215800" y="1313182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9" name="CustomShape 20">
            <a:extLst>
              <a:ext uri="{FF2B5EF4-FFF2-40B4-BE49-F238E27FC236}">
                <a16:creationId xmlns="" xmlns:a16="http://schemas.microsoft.com/office/drawing/2014/main" id="{152F529C-6EEE-467F-8431-043C60D121FB}"/>
              </a:ext>
            </a:extLst>
          </p:cNvPr>
          <p:cNvSpPr/>
          <p:nvPr/>
        </p:nvSpPr>
        <p:spPr>
          <a:xfrm>
            <a:off x="215800" y="1675220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02412" y="272878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77445" y="710049"/>
            <a:ext cx="3200400" cy="459465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margins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&lt;- tally(substance ~ sex,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mosaicplot(</a:t>
            </a:r>
            <a:r>
              <a:rPr lang="en-US" sz="1200" b="1" spc="-1" dirty="0" err="1">
                <a:solidFill>
                  <a:srgbClr val="1A1A1A"/>
                </a:solidFill>
                <a:latin typeface="Courier New"/>
              </a:rPr>
              <a:t>my_tbl</a:t>
            </a:r>
            <a:r>
              <a:rPr lang="en-US" sz="1200" b="1" spc="-1" dirty="0">
                <a:solidFill>
                  <a:srgbClr val="1A1A1A"/>
                </a:solidFill>
                <a:latin typeface="Courier New"/>
              </a:rPr>
              <a:t>, color = TRUE)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Test for proportions (approximate)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prop.test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(homeless ~ sex,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success = "homeless",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80865" y="272878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02412" y="710049"/>
            <a:ext cx="3108960" cy="685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mcs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     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 %&gt;% 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(size 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= 1.5, linetype =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b="1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   "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dashed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")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%&gt;%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b="1" spc="-1" smtClean="0">
                <a:solidFill>
                  <a:srgbClr val="000000"/>
                </a:solidFill>
                <a:latin typeface="Courier New"/>
              </a:rPr>
              <a:t>gf_smooth(color 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= "red</a:t>
            </a:r>
            <a:r>
              <a:rPr lang="en-US" sz="1100" b="1" spc="-1">
                <a:solidFill>
                  <a:srgbClr val="000000"/>
                </a:solidFill>
                <a:latin typeface="Courier New"/>
              </a:rPr>
              <a:t>") </a:t>
            </a: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12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endParaRPr lang="en-US" sz="12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Simple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m_fun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gf_dhistogram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cesdmodel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f_qq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gf_point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resid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 ~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  fitted(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cesdmodel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gf_lm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(size = 2) 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72878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895964" y="7636376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Graphic summaries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gf_qq(~ length | sex, </a:t>
            </a:r>
          </a:p>
          <a:p>
            <a:pPr>
              <a:lnSpc>
                <a:spcPct val="100000"/>
              </a:lnSpc>
            </a:pPr>
            <a:r>
              <a:rPr lang="pt-BR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data =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 %&gt;%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gf_qqline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() %&gt;%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gf_labs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(x = "Normal quantile",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        y = "Length (</a:t>
            </a: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cm)")</a:t>
            </a: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t_test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result # view results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pval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 (Analysis of variance)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Numeric and 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favstats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gf_boxplot(cesd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>
                <a:solidFill>
                  <a:srgbClr val="000000"/>
                </a:solidFill>
                <a:latin typeface="Courier New"/>
                <a:ea typeface="Menlo"/>
              </a:rPr>
              <a:t>  data = HELPrct)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mod &lt;-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(age ~ substance,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(mod)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1" spc="-1" dirty="0">
                <a:solidFill>
                  <a:srgbClr val="000000"/>
                </a:solidFill>
                <a:latin typeface="Courier New"/>
                <a:ea typeface="Menlo"/>
              </a:rPr>
              <a:t>mplot(TukeyHSD(mod))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0" strike="noStrike" spc="-1" dirty="0">
                <a:latin typeface="Arial"/>
              </a:rPr>
              <a:t>`</a:t>
            </a:r>
          </a:p>
        </p:txBody>
      </p:sp>
      <p:sp>
        <p:nvSpPr>
          <p:cNvPr id="93" name="CustomShape 18"/>
          <p:cNvSpPr/>
          <p:nvPr/>
        </p:nvSpPr>
        <p:spPr>
          <a:xfrm>
            <a:off x="3561457" y="5395025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79065" y="5792473"/>
            <a:ext cx="3197160" cy="44805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895964" y="8395615"/>
            <a:ext cx="3200400" cy="187741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age,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="" xmlns:a16="http://schemas.microsoft.com/office/drawing/2014/main" id="{ABEA9727-35A0-42F8-B33C-2A392664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748486" y="3024164"/>
            <a:ext cx="2750728" cy="1264286"/>
          </a:xfrm>
          <a:prstGeom prst="rect">
            <a:avLst/>
          </a:prstGeom>
          <a:ln>
            <a:noFill/>
          </a:ln>
        </p:spPr>
      </p:pic>
      <p:sp>
        <p:nvSpPr>
          <p:cNvPr id="29" name="CustomShape 4">
            <a:extLst>
              <a:ext uri="{FF2B5EF4-FFF2-40B4-BE49-F238E27FC236}">
                <a16:creationId xmlns=""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=""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08/18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02" y="3100870"/>
            <a:ext cx="176106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stomShape 11">
            <a:extLst>
              <a:ext uri="{FF2B5EF4-FFF2-40B4-BE49-F238E27FC236}">
                <a16:creationId xmlns="" xmlns:a16="http://schemas.microsoft.com/office/drawing/2014/main" id="{7DD4CB21-5494-4EEF-8F4C-00425B92FBE6}"/>
              </a:ext>
            </a:extLst>
          </p:cNvPr>
          <p:cNvSpPr/>
          <p:nvPr/>
        </p:nvSpPr>
        <p:spPr>
          <a:xfrm>
            <a:off x="215281" y="710049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</a:p>
          <a:p>
            <a:r>
              <a:rPr lang="en-US" sz="1200" b="1" spc="-1" dirty="0">
                <a:latin typeface="Courier New"/>
              </a:rPr>
              <a:t>df &lt;- select(</a:t>
            </a:r>
            <a:r>
              <a:rPr lang="en-US" sz="1200" b="1" spc="-1" dirty="0" err="1">
                <a:latin typeface="Courier New"/>
              </a:rPr>
              <a:t>HELPrct</a:t>
            </a:r>
            <a:r>
              <a:rPr lang="en-US" sz="1200" b="1" spc="-1" dirty="0">
                <a:latin typeface="Courier New"/>
              </a:rPr>
              <a:t>, </a:t>
            </a:r>
          </a:p>
          <a:p>
            <a:r>
              <a:rPr lang="en-US" sz="1200" b="1" spc="-1" dirty="0">
                <a:latin typeface="Courier New"/>
              </a:rPr>
              <a:t>  c(id, age</a:t>
            </a:r>
            <a:r>
              <a:rPr lang="en-US" sz="1200" b="1" spc="-1">
                <a:latin typeface="Courier New"/>
              </a:rPr>
              <a:t>, </a:t>
            </a:r>
            <a:r>
              <a:rPr lang="en-US" sz="1200" b="1" spc="-1" smtClean="0">
                <a:latin typeface="Courier New"/>
              </a:rPr>
              <a:t>gender = sex</a:t>
            </a:r>
            <a:r>
              <a:rPr lang="en-US" sz="1200" b="1" spc="-1" dirty="0">
                <a:latin typeface="Courier New"/>
              </a:rPr>
              <a:t>))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mutate(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pc="-1" dirty="0" err="1">
                <a:latin typeface="Courier New"/>
                <a:ea typeface="DejaVu Sans"/>
              </a:rPr>
              <a:t>width_in</a:t>
            </a:r>
            <a:r>
              <a:rPr lang="en-US" sz="1200" b="1" spc="-1" dirty="0">
                <a:latin typeface="Courier New"/>
                <a:ea typeface="DejaVu Sans"/>
              </a:rPr>
              <a:t> = 0.394 * width</a:t>
            </a:r>
            <a:r>
              <a:rPr lang="en-US" sz="1200" b="1" strike="noStrike" spc="-1" dirty="0">
                <a:latin typeface="Courier New"/>
                <a:ea typeface="DejaVu Sans"/>
              </a:rPr>
              <a:t>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girls_feet</a:t>
            </a:r>
            <a:r>
              <a:rPr lang="en-US" sz="1200" b="1" strike="noStrike" spc="-1" dirty="0">
                <a:latin typeface="Courier New"/>
                <a:ea typeface="DejaVu Sans"/>
              </a:rPr>
              <a:t> &lt;- filter(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</a:t>
            </a:r>
          </a:p>
          <a:p>
            <a:r>
              <a:rPr lang="en-US" sz="1200" b="1" spc="-1" dirty="0">
                <a:latin typeface="Courier New"/>
                <a:ea typeface="DejaVu Sans"/>
              </a:rPr>
              <a:t>  sex == "G"</a:t>
            </a:r>
            <a:r>
              <a:rPr lang="en-US" sz="1200" b="1" strike="noStrike" spc="-1" dirty="0">
                <a:latin typeface="Courier New"/>
                <a:ea typeface="DejaVu Sans"/>
              </a:rPr>
              <a:t>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 by value in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df &lt;- arrange(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length)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latin typeface="Courier New"/>
                <a:ea typeface="DejaVu Sans"/>
              </a:rPr>
              <a:t>, sex) %&gt;%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latin typeface="Courier New"/>
                <a:ea typeface="DejaVu Sans"/>
              </a:rPr>
              <a:t>summarize(</a:t>
            </a:r>
            <a:r>
              <a:rPr lang="en-US" sz="1200" b="1" strike="noStrike" spc="-1" dirty="0" err="1">
                <a:latin typeface="Courier New"/>
                <a:ea typeface="DejaVu Sans"/>
              </a:rPr>
              <a:t>mean_width</a:t>
            </a:r>
            <a:r>
              <a:rPr lang="en-US" sz="1200" b="1" strike="noStrike" spc="-1" dirty="0">
                <a:latin typeface="Courier New"/>
                <a:ea typeface="DejaVu Sans"/>
              </a:rPr>
              <a:t> =  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spc="-1" dirty="0">
                <a:latin typeface="Courier New"/>
                <a:ea typeface="DejaVu Sans"/>
              </a:rPr>
              <a:t>    </a:t>
            </a:r>
            <a:r>
              <a:rPr lang="en-US" sz="1200" b="1" strike="noStrike" spc="-1" dirty="0">
                <a:latin typeface="Courier New"/>
                <a:ea typeface="DejaVu Sans"/>
              </a:rPr>
              <a:t>mean(</a:t>
            </a:r>
            <a:r>
              <a:rPr lang="en-US" sz="1200" b="1" strike="noStrike" spc="-1">
                <a:latin typeface="Courier New"/>
                <a:ea typeface="DejaVu Sans"/>
              </a:rPr>
              <a:t>width)) </a:t>
            </a:r>
            <a:endParaRPr lang="en-US" sz="1200" b="1" strike="noStrike" spc="-1" dirty="0">
              <a:latin typeface="Courier New"/>
              <a:ea typeface="DejaVu Sans"/>
            </a:endParaRPr>
          </a:p>
          <a:p>
            <a:r>
              <a:rPr lang="en-US" sz="1200" spc="-1" dirty="0">
                <a:solidFill>
                  <a:srgbClr val="000000"/>
                </a:solidFill>
                <a:cs typeface="Courier New" panose="02070309020205020404" pitchFamily="49" charset="0"/>
              </a:rPr>
              <a:t>For more, see </a:t>
            </a:r>
            <a:r>
              <a:rPr lang="en-US" sz="1200" b="1" spc="-1" dirty="0" err="1">
                <a:latin typeface="Courier New"/>
                <a:hlinkClick r:id="rId5"/>
              </a:rPr>
              <a:t>Tidyverse</a:t>
            </a:r>
            <a:r>
              <a:rPr lang="en-US" sz="1200" b="1" spc="-1" dirty="0">
                <a:latin typeface="Courier New"/>
                <a:hlinkClick r:id="rId5"/>
              </a:rPr>
              <a:t> </a:t>
            </a:r>
            <a:r>
              <a:rPr lang="en-US" sz="1200" b="1" spc="-1" dirty="0" err="1">
                <a:latin typeface="Courier New"/>
                <a:hlinkClick r:id="rId5"/>
              </a:rPr>
              <a:t>cheatsheet</a:t>
            </a:r>
            <a:endParaRPr lang="en-US" sz="12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latin typeface="Courier New"/>
              <a:ea typeface="DejaVu Sans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="" xmlns:a16="http://schemas.microsoft.com/office/drawing/2014/main" id="{136D446F-62AC-4126-B127-FB18EB3AF018}"/>
              </a:ext>
            </a:extLst>
          </p:cNvPr>
          <p:cNvSpPr/>
          <p:nvPr/>
        </p:nvSpPr>
        <p:spPr>
          <a:xfrm>
            <a:off x="215281" y="272878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wrangling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="" xmlns:a16="http://schemas.microsoft.com/office/drawing/2014/main" id="{50726162-5B28-4131-ACFF-63BA1E8C88EE}"/>
              </a:ext>
            </a:extLst>
          </p:cNvPr>
          <p:cNvSpPr/>
          <p:nvPr/>
        </p:nvSpPr>
        <p:spPr>
          <a:xfrm>
            <a:off x="215281" y="6528614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Toss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Menlo"/>
              </a:rPr>
              <a:t>Resample with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="" xmlns:a16="http://schemas.microsoft.com/office/drawing/2014/main" id="{54FB45DF-FF93-4AF3-B1A8-71CD2943E523}"/>
              </a:ext>
            </a:extLst>
          </p:cNvPr>
          <p:cNvSpPr/>
          <p:nvPr/>
        </p:nvSpPr>
        <p:spPr>
          <a:xfrm>
            <a:off x="215281" y="5705710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="" xmlns:a16="http://schemas.microsoft.com/office/drawing/2014/main" id="{1822A551-1DC0-4CA0-BE33-D13C157AE72B}"/>
              </a:ext>
            </a:extLst>
          </p:cNvPr>
          <p:cNvSpPr/>
          <p:nvPr/>
        </p:nvSpPr>
        <p:spPr>
          <a:xfrm>
            <a:off x="215281" y="3876910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="" xmlns:a16="http://schemas.microsoft.com/office/drawing/2014/main" id="{209F34DB-99E0-4FC1-B232-61460803BE76}"/>
              </a:ext>
            </a:extLst>
          </p:cNvPr>
          <p:cNvSpPr/>
          <p:nvPr/>
        </p:nvSpPr>
        <p:spPr>
          <a:xfrm>
            <a:off x="215281" y="4288450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data from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FD9D09-0C5E-4C9D-97F2-2AC682CC1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0" y="8537384"/>
            <a:ext cx="2269172" cy="1566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295592"/>
            <a:ext cx="1600000" cy="14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</TotalTime>
  <Words>1483</Words>
  <Application>Microsoft Office PowerPoint</Application>
  <PresentationFormat>Custom</PresentationFormat>
  <Paragraphs>377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Michael.J.Laviolette</cp:lastModifiedBy>
  <cp:revision>700</cp:revision>
  <cp:lastPrinted>2018-07-03T15:00:22Z</cp:lastPrinted>
  <dcterms:modified xsi:type="dcterms:W3CDTF">2018-08-13T17:22:09Z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