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 varScale="1">
        <p:scale>
          <a:sx n="64" d="100"/>
          <a:sy n="64" d="100"/>
        </p:scale>
        <p:origin x="312" y="78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B024F13-E312-4CC4-8A89-C5A8C069122A}" type="slidenum">
              <a:rPr lang="en-US" sz="1500" b="0" strike="noStrike" spc="-1" smtClean="0">
                <a:latin typeface="Times New Roman"/>
              </a:rPr>
              <a:t>2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49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08/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b="1" strike="noStrike" spc="-1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(</a:t>
            </a:r>
            <a:r>
              <a:rPr lang="en-US" sz="1200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"A and B") </a:t>
            </a:r>
            <a:r>
              <a:rPr lang="en-US" sz="1200" strike="noStrike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</a:t>
            </a:r>
            <a:r>
              <a:rPr lang="en-US" sz="1200" spc="-1">
                <a:solidFill>
                  <a:srgbClr val="000000"/>
                </a:solidFill>
                <a:latin typeface="Arial"/>
                <a:ea typeface="Menlo"/>
              </a:rPr>
              <a:t>both </a:t>
            </a:r>
            <a:endParaRPr lang="en-US" sz="1200" spc="-1" smtClean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spc="-1">
                <a:solidFill>
                  <a:srgbClr val="000000"/>
                </a:solidFill>
                <a:latin typeface="Arial"/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b="1" spc="-1" smtClean="0">
                <a:solidFill>
                  <a:srgbClr val="000000"/>
                </a:solidFill>
                <a:latin typeface="Arial"/>
                <a:ea typeface="Menlo"/>
                <a:cs typeface="Courier New" panose="02070309020205020404" pitchFamily="49" charset="0"/>
              </a:rPr>
              <a:t>          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smtClean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>
                <a:solidFill>
                  <a:srgbClr val="000000"/>
                </a:solidFill>
                <a:latin typeface="Arial"/>
                <a:ea typeface="Menlo"/>
              </a:rPr>
              <a:t>are </a:t>
            </a:r>
            <a:r>
              <a:rPr lang="en-US" sz="1200" b="1" strike="noStrike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|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 </a:t>
            </a:r>
            <a:r>
              <a:rPr lang="en-US" sz="1200" spc="-1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(</a:t>
            </a:r>
            <a:r>
              <a:rPr lang="en-US" sz="1200" spc="-1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"A </a:t>
            </a:r>
            <a:r>
              <a:rPr lang="en-US" sz="1200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or </a:t>
            </a:r>
            <a:r>
              <a:rPr lang="en-US" sz="1200" spc="-1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B")</a:t>
            </a:r>
            <a:r>
              <a:rPr lang="en-US" sz="1200" b="1" spc="-1" smtClean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</a:t>
            </a:r>
            <a:r>
              <a:rPr lang="en-US" sz="1200" spc="-1">
                <a:solidFill>
                  <a:srgbClr val="000000"/>
                </a:solidFill>
                <a:ea typeface="Menlo"/>
              </a:rPr>
              <a:t>both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200" spc="-1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         of </a:t>
            </a:r>
            <a:r>
              <a:rPr lang="en-US" sz="1200" b="1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and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tally(substance ~ sex,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mosaicplot(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endParaRPr lang="en-US" sz="1200" spc="-1" dirty="0">
              <a:solidFill>
                <a:srgbClr val="000000"/>
              </a:solidFill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Test for proportions (approximate)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(homeless 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success = "homeless",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701472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= 1.5, linetype =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b="1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"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dashed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")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%&gt;%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gf_smooth(color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= "red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") 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endParaRPr lang="en-US" sz="1200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Simple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772400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Numeric and 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537383"/>
            <a:ext cx="3200400" cy="173564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Logistic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748486" y="3024164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4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08/18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</a:t>
            </a:r>
            <a:r>
              <a:rPr lang="en-US" sz="1200" b="1" spc="-1" dirty="0" smtClean="0">
                <a:latin typeface="Courier New"/>
              </a:rPr>
              <a:t>gender = sex</a:t>
            </a:r>
            <a:r>
              <a:rPr lang="en-US" sz="1200" b="1" spc="-1" dirty="0">
                <a:latin typeface="Courier New"/>
              </a:rPr>
              <a:t>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smtClean="0">
                <a:latin typeface="Arial"/>
                <a:ea typeface="DejaVu Sans"/>
              </a:rPr>
              <a:t>Extract</a:t>
            </a:r>
            <a:r>
              <a:rPr lang="en-US" sz="1200" b="0" strike="noStrike" spc="-1" smtClean="0"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latin typeface="Arial"/>
                <a:ea typeface="DejaVu Sans"/>
              </a:rPr>
              <a:t>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mean(width)) </a:t>
            </a: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83680"/>
            <a:ext cx="3200400" cy="370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80644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49"/>
            <a:ext cx="3200400" cy="14630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200" spc="-1" dirty="0" smtClean="0">
                <a:latin typeface="Arial" panose="020B0604020202020204" pitchFamily="34" charset="0"/>
              </a:rPr>
              <a:t>Note: </a:t>
            </a:r>
            <a:r>
              <a:rPr lang="en-US" sz="1200" spc="-1" dirty="0">
                <a:latin typeface="Arial" panose="020B0604020202020204" pitchFamily="34" charset="0"/>
              </a:rPr>
              <a:t>R uses</a:t>
            </a:r>
            <a:r>
              <a:rPr lang="en-US" sz="1200" i="1" spc="-1" dirty="0">
                <a:latin typeface="Arial" panose="020B0604020202020204" pitchFamily="34" charset="0"/>
              </a:rPr>
              <a:t> forward </a:t>
            </a:r>
            <a:r>
              <a:rPr lang="en-US" sz="1200" spc="-1" dirty="0" smtClean="0">
                <a:latin typeface="Arial" panose="020B0604020202020204" pitchFamily="34" charset="0"/>
              </a:rPr>
              <a:t>slashes in </a:t>
            </a:r>
            <a:r>
              <a:rPr lang="en-US" sz="1200" spc="-1" dirty="0" smtClean="0">
                <a:latin typeface="Arial" panose="020B0604020202020204" pitchFamily="34" charset="0"/>
              </a:rPr>
              <a:t>file </a:t>
            </a:r>
            <a:r>
              <a:rPr lang="en-US" sz="1200" spc="-1" dirty="0" smtClean="0">
                <a:latin typeface="Arial" panose="020B0604020202020204" pitchFamily="34" charset="0"/>
              </a:rPr>
              <a:t>paths</a:t>
            </a:r>
            <a:endParaRPr lang="en-US" sz="1200" spc="-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100" b="1" spc="-1" dirty="0" smtClean="0">
                <a:latin typeface="Courier New" panose="02070309020205020404" pitchFamily="49" charset="0"/>
              </a:rPr>
              <a:t>kidsfeet </a:t>
            </a:r>
            <a:r>
              <a:rPr lang="it-IT" sz="1100" b="1" spc="-1" dirty="0">
                <a:latin typeface="Courier New" panose="02070309020205020404" pitchFamily="49" charset="0"/>
              </a:rPr>
              <a:t>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</a:t>
            </a:r>
            <a:r>
              <a:rPr lang="it-IT" sz="1100" b="1" spc="-1" dirty="0" smtClean="0">
                <a:latin typeface="Courier New" panose="02070309020205020404" pitchFamily="49" charset="0"/>
              </a:rPr>
              <a:t>web.org/go/datasets/kidsfeet.csv</a:t>
            </a:r>
            <a:r>
              <a:rPr lang="it-IT" sz="1100" b="1" spc="-1" dirty="0">
                <a:latin typeface="Courier New" panose="02070309020205020404" pitchFamily="49" charset="0"/>
              </a:rPr>
              <a:t>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295592"/>
            <a:ext cx="1600000" cy="1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1488</Words>
  <Application>Microsoft Office PowerPoint</Application>
  <PresentationFormat>Custom</PresentationFormat>
  <Paragraphs>378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Laviolette, Michael</cp:lastModifiedBy>
  <cp:revision>712</cp:revision>
  <cp:lastPrinted>2018-07-03T15:00:22Z</cp:lastPrinted>
  <dcterms:modified xsi:type="dcterms:W3CDTF">2019-06-04T20:13:02Z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