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400">
          <p15:clr>
            <a:srgbClr val="A4A3A4"/>
          </p15:clr>
        </p15:guide>
        <p15:guide id="2" pos="44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78" autoAdjust="0"/>
    <p:restoredTop sz="92906" autoAdjust="0"/>
  </p:normalViewPr>
  <p:slideViewPr>
    <p:cSldViewPr snapToGrid="0">
      <p:cViewPr>
        <p:scale>
          <a:sx n="100" d="100"/>
          <a:sy n="100" d="100"/>
        </p:scale>
        <p:origin x="1290" y="1032"/>
      </p:cViewPr>
      <p:guideLst>
        <p:guide orient="horz" pos="3400"/>
        <p:guide pos="4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body"/>
          </p:nvPr>
        </p:nvSpPr>
        <p:spPr>
          <a:xfrm>
            <a:off x="829057" y="4964724"/>
            <a:ext cx="6632064" cy="4703223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1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hdr"/>
          </p:nvPr>
        </p:nvSpPr>
        <p:spPr>
          <a:xfrm>
            <a:off x="1658113" y="5748842"/>
            <a:ext cx="6632064" cy="4703223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5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dt"/>
          </p:nvPr>
        </p:nvSpPr>
        <p:spPr>
          <a:xfrm>
            <a:off x="0" y="9929820"/>
            <a:ext cx="3597696" cy="522249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5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597696" cy="522249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5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sldNum"/>
          </p:nvPr>
        </p:nvSpPr>
        <p:spPr>
          <a:xfrm>
            <a:off x="4692480" y="0"/>
            <a:ext cx="3597696" cy="522249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B024F13-E312-4CC4-8A89-C5A8C069122A}" type="slidenum">
              <a:rPr lang="en-US" sz="1500" b="0" strike="noStrike" spc="-1">
                <a:latin typeface="Times New Roman"/>
              </a:rPr>
              <a:t>‹#›</a:t>
            </a:fld>
            <a:endParaRPr lang="en-US" sz="15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12893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body"/>
          </p:nvPr>
        </p:nvSpPr>
        <p:spPr>
          <a:xfrm>
            <a:off x="731521" y="4620922"/>
            <a:ext cx="5851776" cy="3780686"/>
          </a:xfrm>
          <a:prstGeom prst="rect">
            <a:avLst/>
          </a:prstGeom>
        </p:spPr>
        <p:txBody>
          <a:bodyPr/>
          <a:lstStyle/>
          <a:p>
            <a:endParaRPr lang="en-US" sz="2100" spc="-1" dirty="0">
              <a:latin typeface="Arial"/>
            </a:endParaRPr>
          </a:p>
        </p:txBody>
      </p:sp>
      <p:sp>
        <p:nvSpPr>
          <p:cNvPr id="334" name="TextShape 2"/>
          <p:cNvSpPr txBox="1"/>
          <p:nvPr/>
        </p:nvSpPr>
        <p:spPr>
          <a:xfrm>
            <a:off x="4143744" y="9119511"/>
            <a:ext cx="3169536" cy="481471"/>
          </a:xfrm>
          <a:prstGeom prst="rect">
            <a:avLst/>
          </a:prstGeom>
          <a:noFill/>
          <a:ln>
            <a:noFill/>
          </a:ln>
        </p:spPr>
        <p:txBody>
          <a:bodyPr lIns="96779" tIns="48389" rIns="96779" bIns="48389" anchor="b"/>
          <a:lstStyle/>
          <a:p>
            <a:pPr algn="r">
              <a:lnSpc>
                <a:spcPct val="100000"/>
              </a:lnSpc>
            </a:pPr>
            <a:fld id="{7987C715-DF80-4CF3-9A66-C95E87AA514E}" type="slidenum">
              <a:rPr lang="en-US" sz="1300" spc="-1">
                <a:solidFill>
                  <a:srgbClr val="000000"/>
                </a:solidFill>
              </a:rPr>
              <a:t>1</a:t>
            </a:fld>
            <a:endParaRPr lang="en-US" sz="1300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1257264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98400" y="5796000"/>
            <a:ext cx="1257264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71406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984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949280" y="252576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9200520" y="252576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9200520" y="579600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949280" y="579600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98400" y="579600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98400" y="2525760"/>
            <a:ext cx="12572640" cy="6260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1257264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98400" y="430560"/>
            <a:ext cx="12572640" cy="835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984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1406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98400" y="5796000"/>
            <a:ext cx="1257264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1257264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creativecommons.org/licenses/by/4.0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www.datacamp.com/community/blog/tidyverse-cheat-sheet-beginners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-3058920" y="6334920"/>
            <a:ext cx="423720" cy="2448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5376600" y="272880"/>
            <a:ext cx="3214080" cy="116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US" sz="1970" b="0" strike="noStrike" spc="-1" dirty="0">
                <a:solidFill>
                  <a:srgbClr val="53585F"/>
                </a:solidFill>
                <a:latin typeface="Source Sans Pro Light"/>
                <a:ea typeface="Source Sans Pro Light"/>
              </a:rPr>
              <a:t> </a:t>
            </a:r>
            <a:endParaRPr lang="en-US" sz="1970" b="0" strike="noStrike" spc="-1" dirty="0">
              <a:latin typeface="Arial"/>
            </a:endParaRPr>
          </a:p>
        </p:txBody>
      </p:sp>
      <p:sp>
        <p:nvSpPr>
          <p:cNvPr id="46" name="CustomShape 4"/>
          <p:cNvSpPr/>
          <p:nvPr/>
        </p:nvSpPr>
        <p:spPr>
          <a:xfrm>
            <a:off x="232560" y="10339200"/>
            <a:ext cx="6257880" cy="248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>
              <a:lnSpc>
                <a:spcPct val="90000"/>
              </a:lnSpc>
            </a:pP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® is a trademark of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, Inc.  • 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  <a:hlinkClick r:id="rId3"/>
              </a:rPr>
              <a:t>CC BY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</a:rPr>
              <a:t>Michael Laviolette</a:t>
            </a:r>
            <a:r>
              <a:rPr lang="en-US" sz="900" b="0" strike="noStrike" spc="-1" dirty="0">
                <a:solidFill>
                  <a:srgbClr val="0000FF"/>
                </a:solidFill>
                <a:latin typeface="Source Sans Pro Light"/>
                <a:ea typeface="Source Sans Pro Light"/>
              </a:rPr>
              <a:t> • statman54@gmail.com   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47" name="CustomShape 5"/>
          <p:cNvSpPr/>
          <p:nvPr/>
        </p:nvSpPr>
        <p:spPr>
          <a:xfrm>
            <a:off x="7147440" y="10341360"/>
            <a:ext cx="6613200" cy="243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 algn="r">
              <a:lnSpc>
                <a:spcPct val="9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Adapted from  </a:t>
            </a:r>
            <a:r>
              <a:rPr lang="en-US" sz="900" b="0" i="1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 Student’s Guide to R 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by NJ Horton, R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Pruim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 &amp; DT Kaplan •  Updated: </a:t>
            </a:r>
            <a:r>
              <a:rPr lang="en-US" sz="900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08/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18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48" name="CustomShape 6"/>
          <p:cNvSpPr/>
          <p:nvPr/>
        </p:nvSpPr>
        <p:spPr>
          <a:xfrm>
            <a:off x="10437744" y="272519"/>
            <a:ext cx="3200400" cy="352945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One quantitative variable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50" name="CustomShape 8"/>
          <p:cNvSpPr/>
          <p:nvPr/>
        </p:nvSpPr>
        <p:spPr>
          <a:xfrm>
            <a:off x="7093440" y="3358080"/>
            <a:ext cx="38160" cy="460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9"/>
          <p:cNvSpPr/>
          <p:nvPr/>
        </p:nvSpPr>
        <p:spPr>
          <a:xfrm>
            <a:off x="7132320" y="640080"/>
            <a:ext cx="3169800" cy="569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10"/>
          <p:cNvSpPr/>
          <p:nvPr/>
        </p:nvSpPr>
        <p:spPr>
          <a:xfrm>
            <a:off x="783720" y="9649800"/>
            <a:ext cx="2198880" cy="646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12"/>
          <p:cNvSpPr/>
          <p:nvPr/>
        </p:nvSpPr>
        <p:spPr>
          <a:xfrm>
            <a:off x="7512840" y="1593720"/>
            <a:ext cx="2387880" cy="4494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13"/>
          <p:cNvSpPr/>
          <p:nvPr/>
        </p:nvSpPr>
        <p:spPr>
          <a:xfrm>
            <a:off x="7062840" y="6479280"/>
            <a:ext cx="3256920" cy="287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14"/>
          <p:cNvSpPr/>
          <p:nvPr/>
        </p:nvSpPr>
        <p:spPr>
          <a:xfrm>
            <a:off x="259920" y="272519"/>
            <a:ext cx="3196800" cy="10387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74320" rIns="0" bIns="0" anchor="ctr" anchorCtr="1"/>
          <a:lstStyle/>
          <a:p>
            <a:pPr algn="ctr">
              <a:lnSpc>
                <a:spcPts val="2000"/>
              </a:lnSpc>
            </a:pPr>
            <a:r>
              <a:rPr lang="en-US" sz="2800" b="1" strike="noStrike" spc="-1" dirty="0">
                <a:solidFill>
                  <a:srgbClr val="53585F"/>
                </a:solidFill>
                <a:latin typeface="Source Sans Pro"/>
                <a:ea typeface="Source Sans Pro"/>
              </a:rPr>
              <a:t>Intro stats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ts val="2800"/>
              </a:lnSpc>
            </a:pPr>
            <a:r>
              <a:rPr lang="en-US" sz="2800" b="1" strike="noStrike" spc="-1" dirty="0">
                <a:solidFill>
                  <a:srgbClr val="53585F"/>
                </a:solidFill>
                <a:latin typeface="Source Sans Pro"/>
                <a:ea typeface="Source Sans Pro"/>
              </a:rPr>
              <a:t>with </a:t>
            </a:r>
            <a:r>
              <a:rPr lang="en-US" sz="2800" b="1" strike="noStrike" spc="-1" dirty="0">
                <a:solidFill>
                  <a:srgbClr val="53585F"/>
                </a:solidFill>
                <a:latin typeface="Courier New" panose="02070309020205020404" pitchFamily="49" charset="0"/>
                <a:ea typeface="Source Sans Pro"/>
              </a:rPr>
              <a:t>mosaic</a:t>
            </a:r>
            <a:endParaRPr lang="en-US" sz="2800" b="0" strike="noStrike" spc="-1" dirty="0">
              <a:latin typeface="Courier New" panose="02070309020205020404" pitchFamily="49" charset="0"/>
            </a:endParaRPr>
          </a:p>
          <a:p>
            <a:pPr algn="ctr">
              <a:lnSpc>
                <a:spcPct val="100000"/>
              </a:lnSpc>
            </a:pPr>
            <a:r>
              <a:rPr lang="en-US" sz="1600" b="1" spc="-1" dirty="0" err="1">
                <a:solidFill>
                  <a:srgbClr val="53585F"/>
                </a:solidFill>
                <a:latin typeface="Source Sans Pro"/>
                <a:ea typeface="Source Sans Pro"/>
              </a:rPr>
              <a:t>ggformula</a:t>
            </a:r>
            <a:r>
              <a:rPr lang="en-US" sz="1600" b="1" spc="-1" dirty="0">
                <a:solidFill>
                  <a:srgbClr val="53585F"/>
                </a:solidFill>
                <a:latin typeface="Source Sans Pro"/>
                <a:ea typeface="Source Sans Pro"/>
              </a:rPr>
              <a:t> version</a:t>
            </a:r>
            <a:endParaRPr lang="en-US" sz="160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US" sz="1970" b="0" strike="noStrike" spc="-1" dirty="0">
                <a:solidFill>
                  <a:srgbClr val="53585F"/>
                </a:solidFill>
                <a:latin typeface="Source Sans Pro Light"/>
                <a:ea typeface="Source Sans Pro Light"/>
              </a:rPr>
              <a:t> </a:t>
            </a:r>
            <a:endParaRPr lang="en-US" sz="1970" b="0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ustomShape 15"/>
              <p:cNvSpPr/>
              <p:nvPr/>
            </p:nvSpPr>
            <p:spPr>
              <a:xfrm>
                <a:off x="209082" y="4939867"/>
                <a:ext cx="3214320" cy="2125999"/>
              </a:xfrm>
              <a:prstGeom prst="rect">
                <a:avLst/>
              </a:prstGeom>
              <a:solidFill>
                <a:srgbClr val="FFFFFF"/>
              </a:solidFill>
              <a:ln w="12600">
                <a:solidFill>
                  <a:srgbClr val="A6AAA9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45720" rIns="0" bIns="0" anchor="t" anchorCtr="1"/>
              <a:lstStyle/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+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 -  *  /  </a:t>
                </a:r>
                <a:r>
                  <a:rPr lang="en-US" sz="1200" spc="-1" dirty="0">
                    <a:solidFill>
                      <a:srgbClr val="000000"/>
                    </a:solidFill>
                    <a:ea typeface="Menlo"/>
                  </a:rPr>
                  <a:t>basic operations</a:t>
                </a:r>
                <a:endParaRPr lang="en-US" sz="1200" spc="-1" dirty="0"/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^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     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exponentiation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( )</a:t>
                </a:r>
                <a:r>
                  <a:rPr lang="en-US" sz="1200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         </a:t>
                </a:r>
                <a:r>
                  <a:rPr lang="en-US" sz="1200" spc="-1" dirty="0">
                    <a:solidFill>
                      <a:srgbClr val="000000"/>
                    </a:solidFill>
                    <a:ea typeface="Menlo"/>
                  </a:rPr>
                  <a:t>grouping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sqrt(x)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square root</a:t>
                </a:r>
                <a:endParaRPr lang="en-US" sz="1200" b="0" strike="noStrike" spc="-1" dirty="0">
                  <a:latin typeface="Arial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abs(x)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absolute value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log10(x)    </a:t>
                </a:r>
                <a:r>
                  <a:rPr lang="en-US" sz="1200" spc="-1" dirty="0">
                    <a:solidFill>
                      <a:srgbClr val="000000"/>
                    </a:solidFill>
                    <a:ea typeface="Menlo"/>
                  </a:rPr>
                  <a:t>logarithm, base 10</a:t>
                </a:r>
                <a:endParaRPr lang="en-US" sz="1200" spc="-1" dirty="0"/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log(x)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natural logarithm, base </a:t>
                </a:r>
                <a:r>
                  <a:rPr lang="en-US" sz="1400" b="0" i="1" strike="noStrike" spc="-1" dirty="0">
                    <a:solidFill>
                      <a:srgbClr val="000000"/>
                    </a:solidFill>
                    <a:latin typeface="Times New Roman"/>
                    <a:ea typeface="Menlo"/>
                  </a:rPr>
                  <a:t>e</a:t>
                </a:r>
                <a:endParaRPr lang="en-US" sz="1400" b="0" strike="noStrike" spc="-1" dirty="0">
                  <a:latin typeface="Arial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 err="1">
                    <a:solidFill>
                      <a:srgbClr val="000000"/>
                    </a:solidFill>
                    <a:latin typeface="Courier New"/>
                    <a:ea typeface="Menlo"/>
                  </a:rPr>
                  <a:t>exp</a:t>
                </a: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(x)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exponential function </a:t>
                </a:r>
                <a:r>
                  <a:rPr lang="en-US" sz="1400" b="0" i="1" strike="noStrike" spc="-1" dirty="0">
                    <a:solidFill>
                      <a:srgbClr val="000000"/>
                    </a:solidFill>
                    <a:latin typeface="Times New Roman"/>
                    <a:ea typeface="Menlo"/>
                  </a:rPr>
                  <a:t>e</a:t>
                </a:r>
                <a:r>
                  <a:rPr lang="en-US" sz="1400" b="0" i="1" strike="noStrike" spc="-1" baseline="30000" dirty="0">
                    <a:solidFill>
                      <a:srgbClr val="000000"/>
                    </a:solidFill>
                    <a:latin typeface="Times New Roman"/>
                    <a:ea typeface="Menlo"/>
                  </a:rPr>
                  <a:t>x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factorial(k</a:t>
                </a:r>
                <a:r>
                  <a:rPr lang="en-US" sz="1200" b="1" spc="-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Menlo"/>
                    <a:cs typeface="Courier New" panose="02070309020205020404" pitchFamily="49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sz="1200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 </m:t>
                    </m:r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𝑘</m:t>
                    </m:r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!=</m:t>
                    </m:r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𝑘</m:t>
                    </m:r>
                    <m:d>
                      <m:dPr>
                        <m:ctrlPr>
                          <a:rPr lang="en-US" sz="1200" i="1" spc="-1">
                            <a:solidFill>
                              <a:srgbClr val="000000"/>
                            </a:solidFill>
                            <a:latin typeface="Cambria Math"/>
                            <a:ea typeface="Menlo"/>
                          </a:rPr>
                        </m:ctrlPr>
                      </m:dPr>
                      <m:e>
                        <m:r>
                          <a:rPr lang="en-US" sz="12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enlo"/>
                          </a:rPr>
                          <m:t>𝑘</m:t>
                        </m:r>
                        <m:r>
                          <a:rPr lang="en-US" sz="12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enlo"/>
                          </a:rPr>
                          <m:t>−1</m:t>
                        </m:r>
                      </m:e>
                    </m:d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 …1</m:t>
                    </m:r>
                  </m:oMath>
                </a14:m>
                <a:endParaRPr lang="en-US" sz="1200" spc="-1" dirty="0">
                  <a:latin typeface="Palatino Linotype" panose="0204050205050503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sz="1400" b="0" i="1" strike="noStrike" spc="-1" baseline="30000" dirty="0">
                  <a:solidFill>
                    <a:srgbClr val="000000"/>
                  </a:solidFill>
                  <a:latin typeface="Times New Roman"/>
                  <a:ea typeface="Menlo"/>
                </a:endParaRPr>
              </a:p>
            </p:txBody>
          </p:sp>
        </mc:Choice>
        <mc:Fallback xmlns="">
          <p:sp>
            <p:nvSpPr>
              <p:cNvPr id="57" name="CustomShap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82" y="4939867"/>
                <a:ext cx="3214320" cy="2125999"/>
              </a:xfrm>
              <a:prstGeom prst="rect">
                <a:avLst/>
              </a:prstGeom>
              <a:blipFill>
                <a:blip r:embed="rId4"/>
                <a:stretch>
                  <a:fillRect b="-2279"/>
                </a:stretch>
              </a:blipFill>
              <a:ln w="12600">
                <a:solidFill>
                  <a:srgbClr val="A6AAA9"/>
                </a:solidFill>
                <a:miter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ustomShape 17"/>
          <p:cNvSpPr/>
          <p:nvPr/>
        </p:nvSpPr>
        <p:spPr>
          <a:xfrm>
            <a:off x="209082" y="7508825"/>
            <a:ext cx="3200400" cy="269433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==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equal to (note double equal sign)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!=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not equal to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&lt; 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less than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&lt;=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less than or equal to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&gt; 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greater than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&gt;=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greater than or equal to 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  </a:t>
            </a: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&amp;</a:t>
            </a: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 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&amp;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B</a:t>
            </a:r>
            <a:r>
              <a:rPr lang="en-US" sz="1200" b="1" strike="noStrike" spc="-1" dirty="0">
                <a:solidFill>
                  <a:srgbClr val="000000"/>
                </a:solidFill>
                <a:ea typeface="Menlo"/>
                <a:cs typeface="Courier New" panose="02070309020205020404" pitchFamily="49" charset="0"/>
              </a:rPr>
              <a:t> 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is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 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Menlo"/>
              </a:rPr>
              <a:t>if both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Menlo"/>
              </a:rPr>
              <a:t> 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and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B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 are </a:t>
            </a:r>
          </a:p>
          <a:p>
            <a:pPr>
              <a:lnSpc>
                <a:spcPct val="12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Menlo"/>
              </a:rPr>
              <a:t>           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endParaRPr lang="en-US" sz="1200" b="1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|</a:t>
            </a: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  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 | B</a:t>
            </a:r>
            <a:r>
              <a:rPr lang="en-US" sz="1200" b="1" spc="-1" dirty="0">
                <a:solidFill>
                  <a:srgbClr val="000000"/>
                </a:solidFill>
                <a:ea typeface="Menlo"/>
                <a:cs typeface="Courier New" panose="02070309020205020404" pitchFamily="49" charset="0"/>
              </a:rPr>
              <a:t> 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is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r>
              <a:rPr lang="en-US" sz="1200" b="1" spc="-1" dirty="0">
                <a:solidFill>
                  <a:srgbClr val="000000"/>
                </a:solidFill>
                <a:ea typeface="Menlo"/>
                <a:cs typeface="Courier New" panose="02070309020205020404" pitchFamily="49" charset="0"/>
              </a:rPr>
              <a:t> 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if one or both of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 and</a:t>
            </a:r>
          </a:p>
          <a:p>
            <a:pPr>
              <a:lnSpc>
                <a:spcPct val="120000"/>
              </a:lnSpc>
            </a:pPr>
            <a:r>
              <a:rPr lang="en-US" sz="1200" spc="-1" dirty="0">
                <a:solidFill>
                  <a:srgbClr val="000000"/>
                </a:solidFill>
                <a:ea typeface="Menlo"/>
              </a:rPr>
              <a:t>            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B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 are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endParaRPr lang="en-US" sz="1200" spc="-1" dirty="0"/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%in%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inclusion; for example</a:t>
            </a: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       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"C"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%in% c(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"A", "B")</a:t>
            </a:r>
            <a:r>
              <a:rPr lang="en-US" sz="1200" b="1" spc="-1" dirty="0">
                <a:solidFill>
                  <a:srgbClr val="000000"/>
                </a:solidFill>
                <a:ea typeface="Menlo"/>
              </a:rPr>
              <a:t> 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is</a:t>
            </a:r>
            <a:r>
              <a:rPr lang="en-US" sz="1200" b="1" spc="-1" dirty="0">
                <a:solidFill>
                  <a:srgbClr val="000000"/>
                </a:solidFill>
                <a:ea typeface="Menlo"/>
              </a:rPr>
              <a:t>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FALSE </a:t>
            </a:r>
            <a:endParaRPr lang="en-US" sz="1200" b="1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CustomShape 18"/>
          <p:cNvSpPr/>
          <p:nvPr/>
        </p:nvSpPr>
        <p:spPr>
          <a:xfrm>
            <a:off x="209082" y="7128254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Logical operators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1" name="CustomShape 19"/>
          <p:cNvSpPr/>
          <p:nvPr/>
        </p:nvSpPr>
        <p:spPr>
          <a:xfrm>
            <a:off x="209082" y="4606920"/>
            <a:ext cx="3200400" cy="280222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Arithmetic operations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3" name="CustomShape 21"/>
          <p:cNvSpPr/>
          <p:nvPr/>
        </p:nvSpPr>
        <p:spPr>
          <a:xfrm>
            <a:off x="6978450" y="3853307"/>
            <a:ext cx="3200400" cy="6378621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Counts by category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sex,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Percentages by category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sex,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format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= "percent")</a:t>
            </a:r>
          </a:p>
          <a:p>
            <a:pPr>
              <a:spcBef>
                <a:spcPts val="600"/>
              </a:spcBef>
            </a:pPr>
            <a:r>
              <a:rPr lang="en-US" sz="1200" spc="-1" dirty="0">
                <a:solidFill>
                  <a:srgbClr val="000000"/>
                </a:solidFill>
                <a:ea typeface="Menlo"/>
              </a:rPr>
              <a:t>Bar graph of percentages</a:t>
            </a:r>
            <a:endParaRPr lang="en-US" sz="1200" spc="-1" dirty="0"/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gf_percents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(~ sex,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 fill = "cyan",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color = "black")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latin typeface="Arial"/>
              </a:rPr>
              <a:t>`</a:t>
            </a:r>
          </a:p>
        </p:txBody>
      </p:sp>
      <p:sp>
        <p:nvSpPr>
          <p:cNvPr id="65" name="CustomShape 22"/>
          <p:cNvSpPr/>
          <p:nvPr/>
        </p:nvSpPr>
        <p:spPr>
          <a:xfrm>
            <a:off x="7315200" y="640080"/>
            <a:ext cx="2925360" cy="149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23"/>
          <p:cNvSpPr/>
          <p:nvPr/>
        </p:nvSpPr>
        <p:spPr>
          <a:xfrm>
            <a:off x="188620" y="1986433"/>
            <a:ext cx="3200400" cy="33779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Essential R syntax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7" name="CustomShape 24"/>
          <p:cNvSpPr/>
          <p:nvPr/>
        </p:nvSpPr>
        <p:spPr>
          <a:xfrm>
            <a:off x="188620" y="2326599"/>
            <a:ext cx="3200400" cy="2176796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t" anchorCtr="0"/>
          <a:lstStyle/>
          <a:p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Names in R are case sensitive</a:t>
            </a: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Function and arguments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rflip(10)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 arguments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rflip(10,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0.8)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Assignment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 &lt;- rflip(10,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0.8)</a:t>
            </a:r>
          </a:p>
          <a:p>
            <a:pPr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Getting help on any function</a:t>
            </a:r>
            <a:endParaRPr lang="en-US" sz="1200" spc="-1" dirty="0"/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help(mean)</a:t>
            </a:r>
            <a:endParaRPr lang="en-US" sz="1200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68" name="CustomShape 25"/>
          <p:cNvSpPr/>
          <p:nvPr/>
        </p:nvSpPr>
        <p:spPr>
          <a:xfrm>
            <a:off x="3599080" y="272519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Formula interface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9" name="CustomShape 26"/>
          <p:cNvSpPr/>
          <p:nvPr/>
        </p:nvSpPr>
        <p:spPr>
          <a:xfrm>
            <a:off x="7092720" y="4961880"/>
            <a:ext cx="3228120" cy="470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72" name="CustomShape 29"/>
          <p:cNvSpPr/>
          <p:nvPr/>
        </p:nvSpPr>
        <p:spPr>
          <a:xfrm>
            <a:off x="6967308" y="3383280"/>
            <a:ext cx="3200400" cy="34452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One categorical variable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73" name="CustomShape 30"/>
          <p:cNvSpPr/>
          <p:nvPr/>
        </p:nvSpPr>
        <p:spPr>
          <a:xfrm>
            <a:off x="3599080" y="666243"/>
            <a:ext cx="3200400" cy="9565685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t" anchorCtr="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Use for graphics, statistics, inference, and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modeling operations.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goal(y ~ x,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mydata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Read as “Calculate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goal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for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y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using 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mydata</a:t>
            </a:r>
            <a:r>
              <a:rPr lang="en-US" sz="1200" b="1" strike="noStrike" spc="-1" dirty="0">
                <a:solidFill>
                  <a:srgbClr val="000000"/>
                </a:solidFill>
                <a:latin typeface="+mj-lt"/>
                <a:ea typeface="DejaVu Sans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“broken down by”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or 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“modeled by”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mean(age ~ sex,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300"/>
              </a:spcAft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For graphics: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goal(y ~ x | z,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mydata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  color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~ w)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y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y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-axis variable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-axis variable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required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z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panel-by variable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w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color-by formula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</a:p>
          <a:p>
            <a:r>
              <a:rPr lang="en-US" sz="1200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gf_boxplot(wage ~ sex, </a:t>
            </a:r>
          </a:p>
          <a:p>
            <a:r>
              <a:rPr lang="en-US" sz="1200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  data = CPS85) </a:t>
            </a:r>
            <a:endParaRPr lang="en-US" sz="1200" b="1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en-US" sz="1200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gf_point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(wage ~ educ | sex,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data = CPS85, color = "blue")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gf_point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(wage ~ educ,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data = CPS85, color = ~ sex)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74" name="CustomShape 31"/>
          <p:cNvSpPr/>
          <p:nvPr/>
        </p:nvSpPr>
        <p:spPr>
          <a:xfrm>
            <a:off x="10423440" y="666243"/>
            <a:ext cx="3108960" cy="9502209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Make output more readable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options(digits = 3)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 summary statistics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mean(~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Other summary statistics work similarly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median()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iqr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max()  min()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fivenum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var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 sum()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Table of  summary statistics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favstats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Summary statistics by group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favstats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~ sex,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Quantiles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quantile(~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c(0.25, 0.5, 0.8))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Histogram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gf_histogram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(~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cesd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binwidth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= 5, 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center = 2.5)</a:t>
            </a: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50000"/>
              </a:lnSpc>
            </a:pPr>
            <a:endParaRPr lang="en-US" sz="1100" spc="-1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endParaRPr lang="en-US" sz="1200" spc="-1" dirty="0">
              <a:solidFill>
                <a:srgbClr val="000000"/>
              </a:solidFill>
            </a:endParaRPr>
          </a:p>
          <a:p>
            <a:r>
              <a:rPr lang="en-US" sz="1200" spc="-1" dirty="0">
                <a:solidFill>
                  <a:srgbClr val="000000"/>
                </a:solidFill>
              </a:rPr>
              <a:t>Normal probability plot</a:t>
            </a:r>
            <a:endParaRPr lang="en-US" sz="1200" spc="-1" dirty="0"/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gf_qq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(~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cesd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200" spc="-1" dirty="0"/>
          </a:p>
          <a:p>
            <a:pPr>
              <a:spcBef>
                <a:spcPts val="6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Density plot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gf_dens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(~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cesd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color = "blue", size = 1.25)</a:t>
            </a:r>
          </a:p>
          <a:p>
            <a:pPr>
              <a:spcBef>
                <a:spcPts val="6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One-sample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-test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result &lt;-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t_test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mu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= 34)</a:t>
            </a:r>
            <a:endParaRPr lang="en-US" sz="1200" b="0" strike="noStrike" spc="-1" dirty="0">
              <a:latin typeface="Arial"/>
            </a:endParaRPr>
          </a:p>
          <a:p>
            <a:pPr>
              <a:spcBef>
                <a:spcPts val="600"/>
              </a:spcBef>
            </a:pP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Extract confidence intervals and </a:t>
            </a:r>
            <a:r>
              <a:rPr lang="en-US" sz="1200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enlo"/>
              </a:rPr>
              <a:t>p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-values</a:t>
            </a:r>
            <a:endParaRPr lang="en-US" sz="120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(result)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pval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(result)</a:t>
            </a:r>
          </a:p>
          <a:p>
            <a:pPr>
              <a:spcBef>
                <a:spcPts val="600"/>
              </a:spcBef>
            </a:pPr>
            <a:r>
              <a:rPr lang="en-US" sz="1200" spc="-1" dirty="0">
                <a:solidFill>
                  <a:srgbClr val="000000"/>
                </a:solidFill>
              </a:rPr>
              <a:t>Paired </a:t>
            </a:r>
            <a:r>
              <a:rPr lang="en-US" sz="1200" i="1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200" spc="-1" dirty="0">
                <a:solidFill>
                  <a:srgbClr val="000000"/>
                </a:solidFill>
              </a:rPr>
              <a:t>-test</a:t>
            </a:r>
            <a:endParaRPr lang="en-US" sz="1200" spc="-1" dirty="0"/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t_test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(extra ~ group,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data = sleep, paired = TRUE)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200" b="0" strike="noStrike" spc="-1" dirty="0">
              <a:latin typeface="Arial"/>
            </a:endParaRPr>
          </a:p>
        </p:txBody>
      </p:sp>
      <p:sp>
        <p:nvSpPr>
          <p:cNvPr id="75" name="CustomShape 32"/>
          <p:cNvSpPr/>
          <p:nvPr/>
        </p:nvSpPr>
        <p:spPr>
          <a:xfrm>
            <a:off x="7088628" y="7342529"/>
            <a:ext cx="3108960" cy="28310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0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Tests and confidence intervals</a:t>
            </a:r>
          </a:p>
          <a:p>
            <a:pPr>
              <a:lnSpc>
                <a:spcPct val="12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</a:rPr>
              <a:t>Exact test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result1 &lt;-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binom.test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(~ (homeless == 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"homeless"),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 lvl="0"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Approximate test (large samples)</a:t>
            </a:r>
            <a:endParaRPr lang="en-US" sz="1200" spc="-1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result2 &lt;-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prop.test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(~ (homeless ==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"homeless"),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alternative = "less",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p = 0.4)</a:t>
            </a: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Extract confidence intervals and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enlo"/>
              </a:rPr>
              <a:t>p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-values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(result1)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pval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(result2)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95F3426-C0E9-427D-98D7-76BA920BF8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7880" y="4041568"/>
            <a:ext cx="1962799" cy="155448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815" y="6071675"/>
            <a:ext cx="2971800" cy="1645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821" y="5882760"/>
            <a:ext cx="1500727" cy="1480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CustomShape 27"/>
          <p:cNvSpPr/>
          <p:nvPr/>
        </p:nvSpPr>
        <p:spPr>
          <a:xfrm>
            <a:off x="7028977" y="272519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Examining data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7" name="CustomShape 28"/>
          <p:cNvSpPr/>
          <p:nvPr/>
        </p:nvSpPr>
        <p:spPr>
          <a:xfrm>
            <a:off x="6976872" y="666243"/>
            <a:ext cx="3200400" cy="2515768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ctr" anchorCtr="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Print short summary of all variables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inspect(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Number of rows and columns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dim(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nrow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ncol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Print first rows or last rows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head(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tail(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10)</a:t>
            </a:r>
          </a:p>
          <a:p>
            <a:pPr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Names of variables</a:t>
            </a:r>
          </a:p>
          <a:p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names(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200" b="0" strike="noStrike" spc="-1" dirty="0"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E14C93C7-58D0-4334-B953-92B8FAB5D4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25962" y="8312214"/>
            <a:ext cx="2447362" cy="18613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F59B7DE-7EC0-4060-BE69-7FCCAF2C90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16944" y="4949175"/>
            <a:ext cx="2704762" cy="2057143"/>
          </a:xfrm>
          <a:prstGeom prst="rect">
            <a:avLst/>
          </a:prstGeom>
        </p:spPr>
      </p:pic>
      <p:sp>
        <p:nvSpPr>
          <p:cNvPr id="38" name="CustomShape 16">
            <a:extLst>
              <a:ext uri="{FF2B5EF4-FFF2-40B4-BE49-F238E27FC236}">
                <a16:creationId xmlns="" xmlns:a16="http://schemas.microsoft.com/office/drawing/2014/main" id="{2A8949E4-DB74-4834-892A-F16D1B68283F}"/>
              </a:ext>
            </a:extLst>
          </p:cNvPr>
          <p:cNvSpPr/>
          <p:nvPr/>
        </p:nvSpPr>
        <p:spPr>
          <a:xfrm>
            <a:off x="215800" y="1313182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Loading packages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9" name="CustomShape 20">
            <a:extLst>
              <a:ext uri="{FF2B5EF4-FFF2-40B4-BE49-F238E27FC236}">
                <a16:creationId xmlns="" xmlns:a16="http://schemas.microsoft.com/office/drawing/2014/main" id="{152F529C-6EEE-467F-8431-043C60D121FB}"/>
              </a:ext>
            </a:extLst>
          </p:cNvPr>
          <p:cNvSpPr/>
          <p:nvPr/>
        </p:nvSpPr>
        <p:spPr>
          <a:xfrm>
            <a:off x="215800" y="1675220"/>
            <a:ext cx="3200400" cy="25502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library(mosaic)</a:t>
            </a: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9076320" y="5450040"/>
            <a:ext cx="3214080" cy="116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US" sz="1970" b="0" strike="noStrike" spc="-1">
                <a:solidFill>
                  <a:srgbClr val="53585F"/>
                </a:solidFill>
                <a:latin typeface="Source Sans Pro Light"/>
                <a:ea typeface="Source Sans Pro Light"/>
              </a:rPr>
              <a:t> </a:t>
            </a:r>
            <a:endParaRPr lang="en-US" sz="1970" b="0" strike="noStrike" spc="-1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6902412" y="272878"/>
            <a:ext cx="3200400" cy="34452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Two quantitative variables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6583320" y="3393360"/>
            <a:ext cx="38160" cy="460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4"/>
          <p:cNvSpPr/>
          <p:nvPr/>
        </p:nvSpPr>
        <p:spPr>
          <a:xfrm>
            <a:off x="6622200" y="675360"/>
            <a:ext cx="3169800" cy="569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5"/>
          <p:cNvSpPr/>
          <p:nvPr/>
        </p:nvSpPr>
        <p:spPr>
          <a:xfrm>
            <a:off x="7002720" y="1629000"/>
            <a:ext cx="2387880" cy="4494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6"/>
          <p:cNvSpPr/>
          <p:nvPr/>
        </p:nvSpPr>
        <p:spPr>
          <a:xfrm>
            <a:off x="6552720" y="6514560"/>
            <a:ext cx="3256920" cy="287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7"/>
          <p:cNvSpPr/>
          <p:nvPr/>
        </p:nvSpPr>
        <p:spPr>
          <a:xfrm>
            <a:off x="3577445" y="710049"/>
            <a:ext cx="3200400" cy="4594654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0"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Contingency table with margins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substance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+ sex,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margins = TRUE)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Percentages by column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sex | substance,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format = "percent")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Mosaic plot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1A1A1A"/>
                </a:solidFill>
                <a:latin typeface="Courier New"/>
              </a:rPr>
              <a:t>my_tbl</a:t>
            </a:r>
            <a:r>
              <a:rPr lang="en-US" sz="1200" b="1" spc="-1" dirty="0">
                <a:solidFill>
                  <a:srgbClr val="1A1A1A"/>
                </a:solidFill>
                <a:latin typeface="Courier New"/>
              </a:rPr>
              <a:t> &lt;- tally(substance ~ sex,  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1A1A1A"/>
                </a:solidFill>
                <a:latin typeface="Courier New"/>
              </a:rPr>
              <a:t>  data = </a:t>
            </a:r>
            <a:r>
              <a:rPr lang="en-US" sz="1200" b="1" spc="-1" dirty="0" err="1">
                <a:solidFill>
                  <a:srgbClr val="1A1A1A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1A1A1A"/>
                </a:solidFill>
                <a:latin typeface="Courier New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1A1A1A"/>
                </a:solidFill>
                <a:latin typeface="Courier New"/>
              </a:rPr>
              <a:t>mosaicplot(</a:t>
            </a:r>
            <a:r>
              <a:rPr lang="en-US" sz="1200" b="1" spc="-1" dirty="0" err="1">
                <a:solidFill>
                  <a:srgbClr val="1A1A1A"/>
                </a:solidFill>
                <a:latin typeface="Courier New"/>
              </a:rPr>
              <a:t>my_tbl</a:t>
            </a:r>
            <a:r>
              <a:rPr lang="en-US" sz="1200" b="1" spc="-1" dirty="0">
                <a:solidFill>
                  <a:srgbClr val="1A1A1A"/>
                </a:solidFill>
                <a:latin typeface="Courier New"/>
              </a:rPr>
              <a:t>, color = TRUE)</a:t>
            </a:r>
            <a:endParaRPr lang="en-US" sz="11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endParaRPr lang="en-US" sz="1200" spc="-1" dirty="0">
              <a:solidFill>
                <a:srgbClr val="000000"/>
              </a:solidFill>
              <a:ea typeface="Menlo"/>
            </a:endParaRPr>
          </a:p>
          <a:p>
            <a:pPr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  <a:ea typeface="Menlo"/>
              </a:rPr>
              <a:t>Test for proportions (approximate)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prop.test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(homeless ~ sex,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success = "homeless",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83" name="CustomShape 8"/>
          <p:cNvSpPr/>
          <p:nvPr/>
        </p:nvSpPr>
        <p:spPr>
          <a:xfrm>
            <a:off x="6805080" y="675360"/>
            <a:ext cx="2925360" cy="149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9"/>
          <p:cNvSpPr/>
          <p:nvPr/>
        </p:nvSpPr>
        <p:spPr>
          <a:xfrm>
            <a:off x="3580865" y="272878"/>
            <a:ext cx="3193560" cy="34452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Two categorical variables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85" name="CustomShape 10"/>
          <p:cNvSpPr/>
          <p:nvPr/>
        </p:nvSpPr>
        <p:spPr>
          <a:xfrm>
            <a:off x="6902412" y="710049"/>
            <a:ext cx="3108960" cy="7014726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1"/>
          <a:lstStyle/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Correlation coefficient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mcs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spcBef>
                <a:spcPts val="6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Scatterplot with 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regression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line and smooth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gf_point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cesd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~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mcs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,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        data =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) %&gt;% </a:t>
            </a:r>
          </a:p>
          <a:p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gf_lm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(size </a:t>
            </a:r>
            <a:r>
              <a:rPr lang="en-US" sz="1100" b="1" spc="-1">
                <a:solidFill>
                  <a:srgbClr val="000000"/>
                </a:solidFill>
                <a:latin typeface="Courier New"/>
              </a:rPr>
              <a:t>= 1.5, linetype = </a:t>
            </a:r>
            <a:r>
              <a:rPr lang="en-US" sz="1100" b="1" spc="-1" smtClean="0">
                <a:solidFill>
                  <a:srgbClr val="000000"/>
                </a:solidFill>
                <a:latin typeface="Courier New"/>
              </a:rPr>
              <a:t>    </a:t>
            </a:r>
          </a:p>
          <a:p>
            <a:r>
              <a:rPr lang="en-US" sz="1100" b="1" spc="-1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b="1" spc="-1" smtClean="0">
                <a:solidFill>
                  <a:srgbClr val="000000"/>
                </a:solidFill>
                <a:latin typeface="Courier New"/>
              </a:rPr>
              <a:t>   "</a:t>
            </a:r>
            <a:r>
              <a:rPr lang="en-US" sz="1100" b="1" spc="-1">
                <a:solidFill>
                  <a:srgbClr val="000000"/>
                </a:solidFill>
                <a:latin typeface="Courier New"/>
              </a:rPr>
              <a:t>dashed</a:t>
            </a:r>
            <a:r>
              <a:rPr lang="en-US" sz="1100" b="1" spc="-1" smtClean="0">
                <a:solidFill>
                  <a:srgbClr val="000000"/>
                </a:solidFill>
                <a:latin typeface="Courier New"/>
              </a:rPr>
              <a:t>") 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%&gt;%</a:t>
            </a:r>
            <a:endParaRPr lang="en-US" sz="1200" spc="-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100" b="1" spc="-1" smtClean="0">
                <a:solidFill>
                  <a:srgbClr val="000000"/>
                </a:solidFill>
                <a:latin typeface="Courier New"/>
              </a:rPr>
              <a:t>gf_smooth(color 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= "red</a:t>
            </a:r>
            <a:r>
              <a:rPr lang="en-US" sz="1100" b="1" spc="-1">
                <a:solidFill>
                  <a:srgbClr val="000000"/>
                </a:solidFill>
                <a:latin typeface="Courier New"/>
              </a:rPr>
              <a:t>") </a:t>
            </a:r>
            <a:endParaRPr lang="en-US" sz="11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 </a:t>
            </a: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spcBef>
                <a:spcPts val="300"/>
              </a:spcBef>
            </a:pPr>
            <a:endParaRPr lang="en-US" sz="12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spcBef>
                <a:spcPts val="1200"/>
              </a:spcBef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spcBef>
                <a:spcPts val="300"/>
              </a:spcBef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spcBef>
                <a:spcPts val="600"/>
              </a:spcBef>
            </a:pPr>
            <a:endParaRPr lang="en-US" sz="1200" spc="-1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spcBef>
                <a:spcPts val="600"/>
              </a:spcBef>
            </a:pPr>
            <a:r>
              <a:rPr lang="en-US" sz="1200" b="0" strike="noStrike" spc="-1" smtClean="0">
                <a:solidFill>
                  <a:srgbClr val="000000"/>
                </a:solidFill>
                <a:latin typeface="Arial"/>
                <a:ea typeface="DejaVu Sans"/>
              </a:rPr>
              <a:t>Simple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linear regression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cesdmodel &lt;-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lm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mcs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msummary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Prediction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l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m_fun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&lt;-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makeFun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l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m_fun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mcs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35)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Extract useful quantities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anova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coef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rsquared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Diagnostics; plot residuals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gf_dhistogram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resid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cesdmodel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g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f_qq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resid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Diagnostics; plot residuals vs. fitted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gf_point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resid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cesdmodel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) ~  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  fitted(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cesdmodel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)) %&gt;%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gf_lm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(size = 2) </a:t>
            </a: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90" name="CustomShape 15"/>
          <p:cNvSpPr/>
          <p:nvPr/>
        </p:nvSpPr>
        <p:spPr>
          <a:xfrm>
            <a:off x="10264576" y="272878"/>
            <a:ext cx="3200400" cy="694944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Quantitative response,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categorical predictor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1" name="CustomShape 16"/>
          <p:cNvSpPr/>
          <p:nvPr/>
        </p:nvSpPr>
        <p:spPr>
          <a:xfrm>
            <a:off x="6895964" y="7772400"/>
            <a:ext cx="3200400" cy="69444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Categorical response,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quantitative predictor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2" name="CustomShape 17"/>
          <p:cNvSpPr/>
          <p:nvPr/>
        </p:nvSpPr>
        <p:spPr>
          <a:xfrm>
            <a:off x="10264576" y="1058126"/>
            <a:ext cx="3200400" cy="9164244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1"/>
          <a:lstStyle/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Two-level predictor: two-sample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t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test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Numeric summaries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favstats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  <a:ea typeface="DejaVu Sans"/>
              </a:rPr>
              <a:t>length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| sex, </a:t>
            </a:r>
          </a:p>
          <a:p>
            <a:pPr>
              <a:lnSpc>
                <a:spcPct val="12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KidsFeet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Graphic summaries</a:t>
            </a:r>
          </a:p>
          <a:p>
            <a:pPr>
              <a:lnSpc>
                <a:spcPct val="100000"/>
              </a:lnSpc>
            </a:pPr>
            <a:r>
              <a:rPr lang="pt-BR" sz="1100" b="1" spc="-1" dirty="0">
                <a:solidFill>
                  <a:srgbClr val="000000"/>
                </a:solidFill>
                <a:latin typeface="Courier New"/>
                <a:ea typeface="Menlo"/>
              </a:rPr>
              <a:t>gf_qq(~ length | sex, </a:t>
            </a:r>
          </a:p>
          <a:p>
            <a:pPr>
              <a:lnSpc>
                <a:spcPct val="100000"/>
              </a:lnSpc>
            </a:pPr>
            <a:r>
              <a:rPr lang="pt-BR" sz="1100" b="1" spc="-1" dirty="0">
                <a:solidFill>
                  <a:srgbClr val="000000"/>
                </a:solidFill>
                <a:latin typeface="Courier New"/>
                <a:ea typeface="Menlo"/>
              </a:rPr>
              <a:t>      data = 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  <a:ea typeface="Menlo"/>
              </a:rPr>
              <a:t>KidsFeet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) %&gt;%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  <a:ea typeface="Menlo"/>
              </a:rPr>
              <a:t>gf_qqline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() %&gt;%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  <a:ea typeface="Menlo"/>
              </a:rPr>
              <a:t>gf_labs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(x = "Normal quantile",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          y = "Length (</a:t>
            </a:r>
            <a:r>
              <a:rPr lang="en-US" sz="1100" b="1" spc="-1">
                <a:solidFill>
                  <a:srgbClr val="000000"/>
                </a:solidFill>
                <a:latin typeface="Courier New"/>
                <a:ea typeface="Menlo"/>
              </a:rPr>
              <a:t>cm)")</a:t>
            </a:r>
            <a:endParaRPr lang="en-US" sz="1100" b="1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Menlo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Menlo"/>
              </a:rPr>
              <a:t>Two-sample </a:t>
            </a:r>
            <a:r>
              <a:rPr lang="en-US" sz="1200" i="1" spc="-1" dirty="0">
                <a:solidFill>
                  <a:srgbClr val="000000"/>
                </a:solidFill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t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Menlo"/>
              </a:rPr>
              <a:t>-te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st and confidence interval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result &lt;-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t_test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cesd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~ sex,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result # view results</a:t>
            </a: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(result)</a:t>
            </a:r>
          </a:p>
          <a:p>
            <a:pPr>
              <a:lnSpc>
                <a:spcPct val="100000"/>
              </a:lnSpc>
            </a:pP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pval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(result)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More than two levels (Analysis of variance)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Numeric and graphic summaries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favstats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cesd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~ substance,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100" b="1" strike="noStrike" spc="-1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trike="noStrike" spc="-1">
                <a:solidFill>
                  <a:srgbClr val="000000"/>
                </a:solidFill>
                <a:latin typeface="Courier New"/>
                <a:ea typeface="Menlo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"/>
                <a:ea typeface="Menlo"/>
              </a:rPr>
              <a:t>gf_boxplot(cesd ~ substance, </a:t>
            </a: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"/>
                <a:ea typeface="Menlo"/>
              </a:rPr>
              <a:t>  data = HELPrct)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Fit and summarize model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mod &lt;-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  <a:ea typeface="Menlo"/>
              </a:rPr>
              <a:t>lm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(age ~ substance,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100" b="1" spc="-1" dirty="0" err="1">
                <a:solidFill>
                  <a:srgbClr val="000000"/>
                </a:solidFill>
                <a:latin typeface="Courier New"/>
                <a:ea typeface="Menlo"/>
              </a:rPr>
              <a:t>anova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(mod)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Which differences are significant?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1" spc="-1" dirty="0">
                <a:solidFill>
                  <a:srgbClr val="000000"/>
                </a:solidFill>
                <a:latin typeface="Courier New"/>
                <a:ea typeface="Menlo"/>
              </a:rPr>
              <a:t>mplot(TukeyHSD(mod))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100" b="0" strike="noStrike" spc="-1" dirty="0">
                <a:latin typeface="Arial"/>
              </a:rPr>
              <a:t>`</a:t>
            </a:r>
          </a:p>
        </p:txBody>
      </p:sp>
      <p:sp>
        <p:nvSpPr>
          <p:cNvPr id="93" name="CustomShape 18"/>
          <p:cNvSpPr/>
          <p:nvPr/>
        </p:nvSpPr>
        <p:spPr>
          <a:xfrm>
            <a:off x="3561457" y="5395025"/>
            <a:ext cx="3193560" cy="34704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Distributions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4" name="CustomShape 19"/>
          <p:cNvSpPr/>
          <p:nvPr/>
        </p:nvSpPr>
        <p:spPr>
          <a:xfrm>
            <a:off x="3579065" y="5792473"/>
            <a:ext cx="3197160" cy="448056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t" anchorCtr="1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Normal distribution function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pnorm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(13, mean = 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</a:p>
          <a:p>
            <a:pPr>
              <a:lnSpc>
                <a:spcPct val="150000"/>
              </a:lnSpc>
            </a:pPr>
            <a:r>
              <a:rPr lang="en-US" sz="1200" spc="-1" dirty="0"/>
              <a:t>Normal distribution function with graph</a:t>
            </a: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xpnorm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(1.645, mean = 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1)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Normal distribution quantiles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qnorm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(0.95) # mean = 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1</a:t>
            </a:r>
          </a:p>
          <a:p>
            <a:pPr>
              <a:lnSpc>
                <a:spcPct val="150000"/>
              </a:lnSpc>
            </a:pPr>
            <a:r>
              <a:rPr lang="en-US" sz="1200" spc="-1" dirty="0"/>
              <a:t>Normal distribution quantiles with graph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     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xqnorm(0.85, mean = 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Binomial density function (“size” means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n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dbinom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(5, size = 8,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0.65)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Binomial distribution function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pbinom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(5, size = 8,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0.65)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Central portion of distribution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("norm", 0.95)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("t", c(0.90, 0.99),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df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Plotting distributions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plotDist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binom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", size = 8,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0.65,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xlim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c(-1, 9))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plotDist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("norm", mean = 10,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95" name="CustomShape 20"/>
          <p:cNvSpPr/>
          <p:nvPr/>
        </p:nvSpPr>
        <p:spPr>
          <a:xfrm>
            <a:off x="6895964" y="8537383"/>
            <a:ext cx="3200400" cy="1735649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720" rIns="0" bIns="0" anchor="t" anchorCtr="0"/>
          <a:lstStyle/>
          <a:p>
            <a:pPr>
              <a:lnSpc>
                <a:spcPct val="150000"/>
              </a:lnSpc>
            </a:pPr>
            <a:r>
              <a:rPr lang="en-US" sz="1200" b="0" strike="noStrike" spc="-1" smtClean="0">
                <a:solidFill>
                  <a:srgbClr val="000000"/>
                </a:solidFill>
                <a:latin typeface="Arial"/>
                <a:ea typeface="DejaVu Sans"/>
              </a:rPr>
              <a:t>Logistic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regression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l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ogit_mod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&lt;-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glm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(homeless ~ age,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family = binomial)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msummary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logit_mod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Odds ratios and confidence intervals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exp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coef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logit_mod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exp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logit_mod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pic>
        <p:nvPicPr>
          <p:cNvPr id="22" name="Picture 7">
            <a:extLst>
              <a:ext uri="{FF2B5EF4-FFF2-40B4-BE49-F238E27FC236}">
                <a16:creationId xmlns="" xmlns:a16="http://schemas.microsoft.com/office/drawing/2014/main" id="{ABEA9727-35A0-42F8-B33C-2A392664F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3748486" y="3024164"/>
            <a:ext cx="2750728" cy="1264286"/>
          </a:xfrm>
          <a:prstGeom prst="rect">
            <a:avLst/>
          </a:prstGeom>
          <a:ln>
            <a:noFill/>
          </a:ln>
        </p:spPr>
      </p:pic>
      <p:sp>
        <p:nvSpPr>
          <p:cNvPr id="29" name="CustomShape 4">
            <a:extLst>
              <a:ext uri="{FF2B5EF4-FFF2-40B4-BE49-F238E27FC236}">
                <a16:creationId xmlns="" xmlns:a16="http://schemas.microsoft.com/office/drawing/2014/main" id="{FA44E67C-3FF1-4558-AB14-26AE8A22A162}"/>
              </a:ext>
            </a:extLst>
          </p:cNvPr>
          <p:cNvSpPr/>
          <p:nvPr/>
        </p:nvSpPr>
        <p:spPr>
          <a:xfrm>
            <a:off x="232560" y="10339200"/>
            <a:ext cx="6257880" cy="248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>
              <a:lnSpc>
                <a:spcPct val="90000"/>
              </a:lnSpc>
            </a:pP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® is a trademark of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, Inc.  • 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  <a:hlinkClick r:id="rId3"/>
              </a:rPr>
              <a:t>CC BY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</a:rPr>
              <a:t>Michael Laviolette</a:t>
            </a:r>
            <a:r>
              <a:rPr lang="en-US" sz="900" b="0" strike="noStrike" spc="-1" dirty="0">
                <a:solidFill>
                  <a:srgbClr val="0000FF"/>
                </a:solidFill>
                <a:latin typeface="Source Sans Pro Light"/>
                <a:ea typeface="Source Sans Pro Light"/>
              </a:rPr>
              <a:t> • statman54@gmail.com 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30" name="CustomShape 5">
            <a:extLst>
              <a:ext uri="{FF2B5EF4-FFF2-40B4-BE49-F238E27FC236}">
                <a16:creationId xmlns="" xmlns:a16="http://schemas.microsoft.com/office/drawing/2014/main" id="{C98A7EA2-6B6B-4EBA-BFFD-9DB57EF48BEA}"/>
              </a:ext>
            </a:extLst>
          </p:cNvPr>
          <p:cNvSpPr/>
          <p:nvPr/>
        </p:nvSpPr>
        <p:spPr>
          <a:xfrm>
            <a:off x="7147440" y="10341360"/>
            <a:ext cx="6613200" cy="243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 algn="r">
              <a:lnSpc>
                <a:spcPct val="9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Adapted from  </a:t>
            </a:r>
            <a:r>
              <a:rPr lang="en-US" sz="900" b="0" i="1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 Student’s Guide to R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 by NJ Horton, R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Pruim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 &amp; DT Kaplan •  Updated: 08/18</a:t>
            </a:r>
            <a:endParaRPr lang="en-US" sz="900" b="0" strike="noStrike" spc="-1" dirty="0">
              <a:latin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6302" y="3100870"/>
            <a:ext cx="1761067" cy="1737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CustomShape 11">
            <a:extLst>
              <a:ext uri="{FF2B5EF4-FFF2-40B4-BE49-F238E27FC236}">
                <a16:creationId xmlns="" xmlns:a16="http://schemas.microsoft.com/office/drawing/2014/main" id="{7DD4CB21-5494-4EEF-8F4C-00425B92FBE6}"/>
              </a:ext>
            </a:extLst>
          </p:cNvPr>
          <p:cNvSpPr/>
          <p:nvPr/>
        </p:nvSpPr>
        <p:spPr>
          <a:xfrm>
            <a:off x="215281" y="710049"/>
            <a:ext cx="3200400" cy="3111241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0"/>
          <a:lstStyle/>
          <a:p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Drop, rename, or reorder variables</a:t>
            </a:r>
          </a:p>
          <a:p>
            <a:r>
              <a:rPr lang="en-US" sz="1200" b="1" spc="-1" dirty="0">
                <a:latin typeface="Courier New"/>
              </a:rPr>
              <a:t>df &lt;- select(</a:t>
            </a:r>
            <a:r>
              <a:rPr lang="en-US" sz="1200" b="1" spc="-1" dirty="0" err="1">
                <a:latin typeface="Courier New"/>
              </a:rPr>
              <a:t>HELPrct</a:t>
            </a:r>
            <a:r>
              <a:rPr lang="en-US" sz="1200" b="1" spc="-1" dirty="0">
                <a:latin typeface="Courier New"/>
              </a:rPr>
              <a:t>, </a:t>
            </a:r>
          </a:p>
          <a:p>
            <a:r>
              <a:rPr lang="en-US" sz="1200" b="1" spc="-1" dirty="0">
                <a:latin typeface="Courier New"/>
              </a:rPr>
              <a:t>  c(id, age</a:t>
            </a:r>
            <a:r>
              <a:rPr lang="en-US" sz="1200" b="1" spc="-1">
                <a:latin typeface="Courier New"/>
              </a:rPr>
              <a:t>, </a:t>
            </a:r>
            <a:r>
              <a:rPr lang="en-US" sz="1200" b="1" spc="-1" smtClean="0">
                <a:latin typeface="Courier New"/>
              </a:rPr>
              <a:t>gender = sex</a:t>
            </a:r>
            <a:r>
              <a:rPr lang="en-US" sz="1200" b="1" spc="-1" dirty="0">
                <a:latin typeface="Courier New"/>
              </a:rPr>
              <a:t>))</a:t>
            </a:r>
            <a:endParaRPr lang="en-US" sz="120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Create new variables from existing ones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 err="1"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latin typeface="Courier New"/>
                <a:ea typeface="DejaVu Sans"/>
              </a:rPr>
              <a:t> &lt;- mutate(</a:t>
            </a:r>
            <a:r>
              <a:rPr lang="en-US" sz="1200" b="1" strike="noStrike" spc="-1" dirty="0" err="1"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latin typeface="Courier New"/>
                <a:ea typeface="DejaVu Sans"/>
              </a:rPr>
              <a:t>,</a:t>
            </a:r>
          </a:p>
          <a:p>
            <a:r>
              <a:rPr lang="en-US" sz="1200" b="1" spc="-1" dirty="0">
                <a:latin typeface="Courier New"/>
                <a:ea typeface="DejaVu Sans"/>
              </a:rPr>
              <a:t>  </a:t>
            </a:r>
            <a:r>
              <a:rPr lang="en-US" sz="1200" b="1" spc="-1" dirty="0" err="1">
                <a:latin typeface="Courier New"/>
                <a:ea typeface="DejaVu Sans"/>
              </a:rPr>
              <a:t>width_in</a:t>
            </a:r>
            <a:r>
              <a:rPr lang="en-US" sz="1200" b="1" spc="-1" dirty="0">
                <a:latin typeface="Courier New"/>
                <a:ea typeface="DejaVu Sans"/>
              </a:rPr>
              <a:t> = 0.394 * width</a:t>
            </a:r>
            <a:r>
              <a:rPr lang="en-US" sz="1200" b="1" strike="noStrike" spc="-1" dirty="0">
                <a:latin typeface="Courier New"/>
                <a:ea typeface="DejaVu Sans"/>
              </a:rPr>
              <a:t>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spc="-1" dirty="0">
                <a:latin typeface="Arial"/>
                <a:ea typeface="DejaVu Sans"/>
              </a:rPr>
              <a:t>Retain</a:t>
            </a:r>
            <a:r>
              <a:rPr lang="en-US" sz="1200" b="0" strike="noStrike" spc="-1" dirty="0">
                <a:latin typeface="Arial"/>
                <a:ea typeface="DejaVu Sans"/>
              </a:rPr>
              <a:t> specific rows from data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 err="1">
                <a:latin typeface="Courier New"/>
                <a:ea typeface="DejaVu Sans"/>
              </a:rPr>
              <a:t>girls_feet</a:t>
            </a:r>
            <a:r>
              <a:rPr lang="en-US" sz="1200" b="1" strike="noStrike" spc="-1" dirty="0">
                <a:latin typeface="Courier New"/>
                <a:ea typeface="DejaVu Sans"/>
              </a:rPr>
              <a:t> &lt;- filter(</a:t>
            </a:r>
            <a:r>
              <a:rPr lang="en-US" sz="1200" b="1" strike="noStrike" spc="-1" dirty="0" err="1"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latin typeface="Courier New"/>
                <a:ea typeface="DejaVu Sans"/>
              </a:rPr>
              <a:t>,</a:t>
            </a:r>
          </a:p>
          <a:p>
            <a:r>
              <a:rPr lang="en-US" sz="1200" b="1" spc="-1" dirty="0">
                <a:latin typeface="Courier New"/>
                <a:ea typeface="DejaVu Sans"/>
              </a:rPr>
              <a:t>  sex == "G"</a:t>
            </a:r>
            <a:r>
              <a:rPr lang="en-US" sz="1200" b="1" strike="noStrike" spc="-1" dirty="0">
                <a:latin typeface="Courier New"/>
                <a:ea typeface="DejaVu Sans"/>
              </a:rPr>
              <a:t>) 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latin typeface="Arial"/>
                <a:ea typeface="DejaVu Sans"/>
              </a:rPr>
              <a:t>Sort data rows by value in column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>
                <a:latin typeface="Courier New"/>
                <a:ea typeface="DejaVu Sans"/>
              </a:rPr>
              <a:t>df &lt;- arrange(</a:t>
            </a:r>
            <a:r>
              <a:rPr lang="en-US" sz="1200" b="1" strike="noStrike" spc="-1" dirty="0" err="1"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latin typeface="Courier New"/>
                <a:ea typeface="DejaVu Sans"/>
              </a:rPr>
              <a:t>, length) 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latin typeface="Arial"/>
                <a:ea typeface="DejaVu Sans"/>
              </a:rPr>
              <a:t>Compute summary statistics by group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 err="1">
                <a:latin typeface="Courier New"/>
                <a:ea typeface="DejaVu Sans"/>
              </a:rPr>
              <a:t>group_by</a:t>
            </a:r>
            <a:r>
              <a:rPr lang="en-US" sz="1200" b="1" strike="noStrike" spc="-1" dirty="0"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latin typeface="Courier New"/>
                <a:ea typeface="DejaVu Sans"/>
              </a:rPr>
              <a:t>, sex) %&gt;%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latin typeface="Courier New"/>
                <a:ea typeface="DejaVu Sans"/>
              </a:rPr>
              <a:t>  </a:t>
            </a:r>
            <a:r>
              <a:rPr lang="en-US" sz="1200" b="1" strike="noStrike" spc="-1" dirty="0">
                <a:latin typeface="Courier New"/>
                <a:ea typeface="DejaVu Sans"/>
              </a:rPr>
              <a:t>summarize(</a:t>
            </a:r>
            <a:r>
              <a:rPr lang="en-US" sz="1200" b="1" strike="noStrike" spc="-1" dirty="0" err="1">
                <a:latin typeface="Courier New"/>
                <a:ea typeface="DejaVu Sans"/>
              </a:rPr>
              <a:t>mean_width</a:t>
            </a:r>
            <a:r>
              <a:rPr lang="en-US" sz="1200" b="1" strike="noStrike" spc="-1" dirty="0">
                <a:latin typeface="Courier New"/>
                <a:ea typeface="DejaVu Sans"/>
              </a:rPr>
              <a:t> =  </a:t>
            </a: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sz="1200" b="1" spc="-1" dirty="0">
                <a:latin typeface="Courier New"/>
                <a:ea typeface="DejaVu Sans"/>
              </a:rPr>
              <a:t>    </a:t>
            </a:r>
            <a:r>
              <a:rPr lang="en-US" sz="1200" b="1" strike="noStrike" spc="-1" dirty="0">
                <a:latin typeface="Courier New"/>
                <a:ea typeface="DejaVu Sans"/>
              </a:rPr>
              <a:t>mean(</a:t>
            </a:r>
            <a:r>
              <a:rPr lang="en-US" sz="1200" b="1" strike="noStrike" spc="-1">
                <a:latin typeface="Courier New"/>
                <a:ea typeface="DejaVu Sans"/>
              </a:rPr>
              <a:t>width)) </a:t>
            </a:r>
            <a:endParaRPr lang="en-US" sz="1200" b="1" strike="noStrike" spc="-1" dirty="0">
              <a:latin typeface="Courier New"/>
              <a:ea typeface="DejaVu Sans"/>
            </a:endParaRPr>
          </a:p>
          <a:p>
            <a:r>
              <a:rPr lang="en-US" sz="1200" spc="-1" dirty="0">
                <a:solidFill>
                  <a:srgbClr val="000000"/>
                </a:solidFill>
                <a:cs typeface="Courier New" panose="02070309020205020404" pitchFamily="49" charset="0"/>
              </a:rPr>
              <a:t>For more, see </a:t>
            </a:r>
            <a:r>
              <a:rPr lang="en-US" sz="1200" b="1" spc="-1" dirty="0" err="1">
                <a:latin typeface="Courier New"/>
                <a:hlinkClick r:id="rId5"/>
              </a:rPr>
              <a:t>Tidyverse</a:t>
            </a:r>
            <a:r>
              <a:rPr lang="en-US" sz="1200" b="1" spc="-1" dirty="0">
                <a:latin typeface="Courier New"/>
                <a:hlinkClick r:id="rId5"/>
              </a:rPr>
              <a:t> </a:t>
            </a:r>
            <a:r>
              <a:rPr lang="en-US" sz="1200" b="1" spc="-1" dirty="0" err="1">
                <a:latin typeface="Courier New"/>
                <a:hlinkClick r:id="rId5"/>
              </a:rPr>
              <a:t>cheatsheet</a:t>
            </a:r>
            <a:endParaRPr lang="en-US" sz="1200" spc="-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latin typeface="Courier New"/>
              <a:ea typeface="DejaVu Sans"/>
            </a:endParaRPr>
          </a:p>
        </p:txBody>
      </p:sp>
      <p:sp>
        <p:nvSpPr>
          <p:cNvPr id="33" name="CustomShape 12">
            <a:extLst>
              <a:ext uri="{FF2B5EF4-FFF2-40B4-BE49-F238E27FC236}">
                <a16:creationId xmlns="" xmlns:a16="http://schemas.microsoft.com/office/drawing/2014/main" id="{136D446F-62AC-4126-B127-FB18EB3AF018}"/>
              </a:ext>
            </a:extLst>
          </p:cNvPr>
          <p:cNvSpPr/>
          <p:nvPr/>
        </p:nvSpPr>
        <p:spPr>
          <a:xfrm>
            <a:off x="215281" y="272878"/>
            <a:ext cx="3200400" cy="347472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Data wrangling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4" name="CustomShape 13">
            <a:extLst>
              <a:ext uri="{FF2B5EF4-FFF2-40B4-BE49-F238E27FC236}">
                <a16:creationId xmlns="" xmlns:a16="http://schemas.microsoft.com/office/drawing/2014/main" id="{50726162-5B28-4131-ACFF-63BA1E8C88EE}"/>
              </a:ext>
            </a:extLst>
          </p:cNvPr>
          <p:cNvSpPr/>
          <p:nvPr/>
        </p:nvSpPr>
        <p:spPr>
          <a:xfrm>
            <a:off x="215281" y="6528614"/>
            <a:ext cx="3200400" cy="3744419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0"/>
          <a:lstStyle/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Fix random number sequence</a:t>
            </a:r>
          </a:p>
          <a:p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set.seed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(42)</a:t>
            </a: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Toss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coins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rflip(10) # default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is 0.5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Do something repeatedly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do(5) * rflip(10,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0.75)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Draw a simple random sample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sample(LETTERS, 10)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deal(Cards, 5) # poker hand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Menlo"/>
              </a:rPr>
              <a:t>Resample with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replacement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Small &lt;- sample(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KidsFeet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, 10)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resample(Small)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Random permutation (shuffling)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shuffle(Cards)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Random values from distributions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rbinom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(5, size = 10,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0.7)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rnorm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(5, mean = 10,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35" name="CustomShape 14">
            <a:extLst>
              <a:ext uri="{FF2B5EF4-FFF2-40B4-BE49-F238E27FC236}">
                <a16:creationId xmlns="" xmlns:a16="http://schemas.microsoft.com/office/drawing/2014/main" id="{54FB45DF-FF93-4AF3-B1A8-71CD2943E523}"/>
              </a:ext>
            </a:extLst>
          </p:cNvPr>
          <p:cNvSpPr/>
          <p:nvPr/>
        </p:nvSpPr>
        <p:spPr>
          <a:xfrm>
            <a:off x="215281" y="5705710"/>
            <a:ext cx="3200400" cy="711302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Randomization and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simulation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6" name="CustomShape 18">
            <a:extLst>
              <a:ext uri="{FF2B5EF4-FFF2-40B4-BE49-F238E27FC236}">
                <a16:creationId xmlns="" xmlns:a16="http://schemas.microsoft.com/office/drawing/2014/main" id="{1822A551-1DC0-4CA0-BE33-D13C157AE72B}"/>
              </a:ext>
            </a:extLst>
          </p:cNvPr>
          <p:cNvSpPr/>
          <p:nvPr/>
        </p:nvSpPr>
        <p:spPr>
          <a:xfrm>
            <a:off x="215281" y="3876910"/>
            <a:ext cx="3200400" cy="34704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spc="-1" dirty="0">
                <a:solidFill>
                  <a:srgbClr val="FFFFFF"/>
                </a:solidFill>
                <a:latin typeface="Source Sans Pro"/>
                <a:ea typeface="Source Sans Pro"/>
              </a:rPr>
              <a:t>Importing data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7" name="CustomShape 11">
            <a:extLst>
              <a:ext uri="{FF2B5EF4-FFF2-40B4-BE49-F238E27FC236}">
                <a16:creationId xmlns="" xmlns:a16="http://schemas.microsoft.com/office/drawing/2014/main" id="{209F34DB-99E0-4FC1-B232-61460803BE76}"/>
              </a:ext>
            </a:extLst>
          </p:cNvPr>
          <p:cNvSpPr/>
          <p:nvPr/>
        </p:nvSpPr>
        <p:spPr>
          <a:xfrm>
            <a:off x="215281" y="4288450"/>
            <a:ext cx="3200400" cy="1363445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1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Import data from 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file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or URL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100" b="1" spc="-1" dirty="0" err="1">
                <a:latin typeface="Courier New"/>
              </a:rPr>
              <a:t>MustangPrice</a:t>
            </a:r>
            <a:r>
              <a:rPr lang="en-US" sz="1100" b="1" spc="-1" dirty="0">
                <a:latin typeface="Courier New"/>
              </a:rPr>
              <a:t> &lt;-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latin typeface="Courier New"/>
              </a:rPr>
              <a:t>  read.file("C:/MustangPrice.csv")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latin typeface="Courier New"/>
              </a:rPr>
              <a:t># NOTE: R uses forward slashes!</a:t>
            </a:r>
          </a:p>
          <a:p>
            <a:pPr>
              <a:lnSpc>
                <a:spcPct val="100000"/>
              </a:lnSpc>
            </a:pPr>
            <a:r>
              <a:rPr lang="it-IT" sz="1100" b="1" spc="-1" dirty="0">
                <a:latin typeface="Courier New" panose="02070309020205020404" pitchFamily="49" charset="0"/>
              </a:rPr>
              <a:t>Dome &lt;-</a:t>
            </a:r>
          </a:p>
          <a:p>
            <a:pPr>
              <a:lnSpc>
                <a:spcPct val="100000"/>
              </a:lnSpc>
            </a:pPr>
            <a:r>
              <a:rPr lang="it-IT" sz="1100" b="1" spc="-1" dirty="0">
                <a:latin typeface="Courier New" panose="02070309020205020404" pitchFamily="49" charset="0"/>
              </a:rPr>
              <a:t>  read.file("http://www.mosaic-</a:t>
            </a:r>
          </a:p>
          <a:p>
            <a:pPr>
              <a:lnSpc>
                <a:spcPct val="100000"/>
              </a:lnSpc>
            </a:pPr>
            <a:r>
              <a:rPr lang="it-IT" sz="1100" b="1" spc="-1" dirty="0">
                <a:latin typeface="Courier New" panose="02070309020205020404" pitchFamily="49" charset="0"/>
              </a:rPr>
              <a:t>  web.org/go/datasets/Dome.csv")</a:t>
            </a:r>
            <a:endParaRPr lang="en-US" sz="1100" b="1" strike="noStrike" spc="-1" dirty="0">
              <a:latin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EFD9D09-0C5E-4C9D-97F2-2AC682CC1F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360" y="8537384"/>
            <a:ext cx="2269172" cy="15661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520" y="2295592"/>
            <a:ext cx="1600000" cy="1457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2804</TotalTime>
  <Words>1483</Words>
  <Application>Microsoft Office PowerPoint</Application>
  <PresentationFormat>Custom</PresentationFormat>
  <Paragraphs>377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Laviolette, Michael</dc:creator>
  <cp:lastModifiedBy>Michael.J.Laviolette</cp:lastModifiedBy>
  <cp:revision>703</cp:revision>
  <cp:lastPrinted>2018-07-03T15:00:22Z</cp:lastPrinted>
  <dcterms:modified xsi:type="dcterms:W3CDTF">2018-08-13T18:09:00Z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