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920" y="7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4512" y="4807113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hdr"/>
          </p:nvPr>
        </p:nvSpPr>
        <p:spPr>
          <a:xfrm>
            <a:off x="1589024" y="5566339"/>
            <a:ext cx="6355728" cy="4553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0" y="9614587"/>
            <a:ext cx="3447792" cy="505669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4496960" y="0"/>
            <a:ext cx="3447792" cy="505669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024F13-E312-4CC4-8A89-C5A8C069122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2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1040" y="4474226"/>
            <a:ext cx="5607952" cy="3660664"/>
          </a:xfrm>
          <a:prstGeom prst="rect">
            <a:avLst/>
          </a:prstGeom>
        </p:spPr>
        <p:txBody>
          <a:bodyPr/>
          <a:lstStyle/>
          <a:p>
            <a:endParaRPr lang="en-US" sz="2000" spc="-1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971088" y="8830003"/>
            <a:ext cx="3037472" cy="466186"/>
          </a:xfrm>
          <a:prstGeom prst="rect">
            <a:avLst/>
          </a:prstGeom>
          <a:noFill/>
          <a:ln>
            <a:noFill/>
          </a:ln>
        </p:spPr>
        <p:txBody>
          <a:bodyPr lIns="92629" tIns="46314" rIns="92629" bIns="46314" anchor="b"/>
          <a:lstStyle/>
          <a:p>
            <a:pPr algn="r">
              <a:lnSpc>
                <a:spcPct val="100000"/>
              </a:lnSpc>
            </a:pPr>
            <a:fld id="{7987C715-DF80-4CF3-9A66-C95E87AA514E}" type="slidenum">
              <a:rPr lang="en-US" sz="1200" spc="-1">
                <a:solidFill>
                  <a:srgbClr val="000000"/>
                </a:solidFill>
              </a:rPr>
              <a:t>1</a:t>
            </a:fld>
            <a:endParaRPr lang="en-US" sz="1200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94928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200520" y="252576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20052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94928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98400" y="5796000"/>
            <a:ext cx="404820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8400" y="430560"/>
            <a:ext cx="12572640" cy="83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984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140600" y="579600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40600" y="2525760"/>
            <a:ext cx="613512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98400" y="5796000"/>
            <a:ext cx="12572640" cy="2986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8400" y="430560"/>
            <a:ext cx="12572640" cy="180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98400" y="2525760"/>
            <a:ext cx="12572640" cy="6260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www.datacamp.com/community/blog/tidyverse-cheat-sheet-beginn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058920" y="6334920"/>
            <a:ext cx="423720" cy="24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376600" y="27288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3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 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 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</a:t>
            </a:r>
            <a:r>
              <a:rPr lang="en-US" sz="900" b="0" strike="noStrike" spc="-1">
                <a:solidFill>
                  <a:srgbClr val="000000"/>
                </a:solidFill>
                <a:latin typeface="Source Sans Pro Light"/>
                <a:ea typeface="Source Sans Pro Light"/>
              </a:rPr>
              <a:t>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333391" y="272519"/>
            <a:ext cx="3200400" cy="352945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quantitative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093440" y="335808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7132320" y="64008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783720" y="9649800"/>
            <a:ext cx="2198880" cy="646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7512840" y="159372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7062840" y="647928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4"/>
          <p:cNvSpPr/>
          <p:nvPr/>
        </p:nvSpPr>
        <p:spPr>
          <a:xfrm>
            <a:off x="259920" y="272519"/>
            <a:ext cx="3196800" cy="1038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4320" rIns="0" bIns="0" anchor="ctr" anchorCtr="1"/>
          <a:lstStyle/>
          <a:p>
            <a:pPr algn="ctr">
              <a:lnSpc>
                <a:spcPts val="20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Intro stats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ts val="2800"/>
              </a:lnSpc>
            </a:pPr>
            <a:r>
              <a:rPr lang="en-US" sz="2800" b="1" strike="noStrike" spc="-1" dirty="0">
                <a:solidFill>
                  <a:srgbClr val="53585F"/>
                </a:solidFill>
                <a:latin typeface="Source Sans Pro"/>
                <a:ea typeface="Source Sans Pro"/>
              </a:rPr>
              <a:t>with mosaic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53585F"/>
                </a:solidFill>
                <a:latin typeface="Source Sans Pro"/>
                <a:ea typeface="Source Sans Pro"/>
              </a:rPr>
              <a:t>lattice version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 dirty="0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stomShape 15"/>
              <p:cNvSpPr/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solidFill>
                <a:srgbClr val="FFFFFF"/>
              </a:solidFill>
              <a:ln w="12600">
                <a:solidFill>
                  <a:srgbClr val="A6AAA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720" rIns="0" bIns="0" anchor="t" anchorCtr="1"/>
              <a:lstStyle/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+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-  *  /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basic operations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^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 )</a:t>
                </a:r>
                <a:r>
                  <a:rPr lang="en-US" sz="1200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     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grouping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sqrt(x)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square root</a:t>
                </a:r>
                <a:endParaRPr lang="en-US" sz="12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abs(x)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absolute value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log10(x)    </a:t>
                </a:r>
                <a:r>
                  <a:rPr lang="en-US" sz="1200" spc="-1" dirty="0">
                    <a:solidFill>
                      <a:srgbClr val="000000"/>
                    </a:solidFill>
                    <a:ea typeface="Menlo"/>
                  </a:rPr>
                  <a:t>logarithm, base 10</a:t>
                </a:r>
                <a:endParaRPr lang="en-US" sz="1200" spc="-1" dirty="0"/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log(x)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natural logarithm, base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endParaRPr lang="en-US" sz="1400" b="0" strike="noStrike" spc="-1" dirty="0">
                  <a:latin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1" strike="noStrike" spc="-1" dirty="0" err="1">
                    <a:solidFill>
                      <a:srgbClr val="000000"/>
                    </a:solidFill>
                    <a:latin typeface="Courier New"/>
                    <a:ea typeface="Menlo"/>
                  </a:rPr>
                  <a:t>exp</a:t>
                </a:r>
                <a:r>
                  <a:rPr lang="en-US" sz="1200" b="1" strike="noStrike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(x)      </a:t>
                </a:r>
                <a:r>
                  <a:rPr lang="en-US" sz="1200" b="0" strike="noStrike" spc="-1" dirty="0">
                    <a:solidFill>
                      <a:srgbClr val="000000"/>
                    </a:solidFill>
                    <a:latin typeface="Arial"/>
                    <a:ea typeface="Menlo"/>
                  </a:rPr>
                  <a:t>exponential function </a:t>
                </a:r>
                <a:r>
                  <a:rPr lang="en-US" sz="1400" b="0" i="1" strike="noStrike" spc="-1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e</a:t>
                </a:r>
                <a:r>
                  <a:rPr lang="en-US" sz="1400" b="0" i="1" strike="noStrike" spc="-1" baseline="30000" dirty="0">
                    <a:solidFill>
                      <a:srgbClr val="000000"/>
                    </a:solidFill>
                    <a:latin typeface="Times New Roman"/>
                    <a:ea typeface="Menlo"/>
                  </a:rPr>
                  <a:t>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ourier New"/>
                    <a:ea typeface="Menlo"/>
                  </a:rPr>
                  <a:t>factorial(k</a:t>
                </a:r>
                <a:r>
                  <a:rPr lang="en-US" sz="1200" b="1" spc="-1" dirty="0">
                    <a:solidFill>
                      <a:srgbClr val="000000"/>
                    </a:solidFill>
                    <a:latin typeface="Courier New" panose="02070309020205020404" pitchFamily="49" charset="0"/>
                    <a:ea typeface="Menlo"/>
                    <a:cs typeface="Courier New" panose="020703090202050204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!=</m:t>
                    </m:r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𝑘</m:t>
                    </m:r>
                    <m:d>
                      <m:dPr>
                        <m:ctrlP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</m:ctrlPr>
                      </m:dPr>
                      <m:e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𝑘</m:t>
                        </m:r>
                        <m:r>
                          <a:rPr lang="en-US" sz="12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nlo"/>
                          </a:rPr>
                          <m:t>−1</m:t>
                        </m:r>
                      </m:e>
                    </m:d>
                    <m:r>
                      <a:rPr lang="en-US" sz="12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nlo"/>
                      </a:rPr>
                      <m:t> …1</m:t>
                    </m:r>
                  </m:oMath>
                </a14:m>
                <a:endParaRPr lang="en-US" sz="1200" spc="-1" dirty="0">
                  <a:latin typeface="Palatino Linotype" panose="0204050205050503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sz="1400" b="0" i="1" strike="noStrike" spc="-1" baseline="30000" dirty="0">
                  <a:solidFill>
                    <a:srgbClr val="000000"/>
                  </a:solidFill>
                  <a:latin typeface="Times New Roman"/>
                  <a:ea typeface="Menlo"/>
                </a:endParaRPr>
              </a:p>
            </p:txBody>
          </p:sp>
        </mc:Choice>
        <mc:Fallback xmlns="">
          <p:sp>
            <p:nvSpPr>
              <p:cNvPr id="57" name="CustomShap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2" y="4939867"/>
                <a:ext cx="3214320" cy="2125999"/>
              </a:xfrm>
              <a:prstGeom prst="rect">
                <a:avLst/>
              </a:prstGeom>
              <a:blipFill>
                <a:blip r:embed="rId4"/>
                <a:stretch>
                  <a:fillRect b="-2279"/>
                </a:stretch>
              </a:blipFill>
              <a:ln w="12600">
                <a:solidFill>
                  <a:srgbClr val="A6AAA9"/>
                </a:solidFill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stomShape 16"/>
          <p:cNvSpPr/>
          <p:nvPr/>
        </p:nvSpPr>
        <p:spPr>
          <a:xfrm>
            <a:off x="209082" y="39257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Loading packages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209082" y="7508825"/>
            <a:ext cx="3200400" cy="269433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==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equal to (note double equal sign)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!=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not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&lt;=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less than or equal to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 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&gt;=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is greater than or equal to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&amp;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 B</a:t>
            </a:r>
            <a:r>
              <a:rPr lang="en-US" sz="1200" b="1" strike="noStrike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is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if both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and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trike="noStrike" spc="-1" dirty="0">
                <a:solidFill>
                  <a:srgbClr val="000000"/>
                </a:solidFill>
                <a:latin typeface="Arial"/>
                <a:ea typeface="Menlo"/>
              </a:rPr>
              <a:t> are 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   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|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 | B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r>
              <a:rPr lang="en-US" sz="1200" b="1" spc="-1" dirty="0">
                <a:solidFill>
                  <a:srgbClr val="000000"/>
                </a:solidFill>
                <a:ea typeface="Menlo"/>
                <a:cs typeface="Courier New" panose="02070309020205020404" pitchFamily="49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if one or both of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A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and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ea typeface="Menlo"/>
              </a:rPr>
              <a:t>            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B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 are </a:t>
            </a: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TRUE</a:t>
            </a:r>
            <a:endParaRPr lang="en-US" sz="1200" spc="-1" dirty="0"/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%in%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includes; for example</a:t>
            </a: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Arial"/>
                <a:ea typeface="Menlo"/>
              </a:rPr>
              <a:t>          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"C"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Menlo"/>
                <a:cs typeface="Courier New" panose="02070309020205020404" pitchFamily="49" charset="0"/>
              </a:rPr>
              <a:t>%in% c(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"A", "B")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spc="-1" dirty="0">
                <a:solidFill>
                  <a:srgbClr val="000000"/>
                </a:solidFill>
                <a:ea typeface="Menlo"/>
              </a:rPr>
              <a:t>is</a:t>
            </a:r>
            <a:r>
              <a:rPr lang="en-US" sz="1200" b="1" spc="-1" dirty="0">
                <a:solidFill>
                  <a:srgbClr val="000000"/>
                </a:solidFill>
                <a:ea typeface="Menlo"/>
              </a:rPr>
              <a:t>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FALSE </a:t>
            </a:r>
            <a:endParaRPr lang="en-US" sz="1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209082" y="7128254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Logical operators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209082" y="4606920"/>
            <a:ext cx="3200400" cy="280222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Arithmetic operations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209082" y="4287829"/>
            <a:ext cx="3200400" cy="25502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library(mosaic)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6892211" y="3690409"/>
            <a:ext cx="3200400" cy="610067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Counts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category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sex, format =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"percent",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bargraph(~ sex, type =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 "percent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64" name="Picture 206"/>
          <p:cNvPicPr/>
          <p:nvPr/>
        </p:nvPicPr>
        <p:blipFill>
          <a:blip r:embed="rId5"/>
          <a:stretch/>
        </p:blipFill>
        <p:spPr>
          <a:xfrm>
            <a:off x="7346509" y="5248185"/>
            <a:ext cx="2284560" cy="1809000"/>
          </a:xfrm>
          <a:prstGeom prst="rect">
            <a:avLst/>
          </a:prstGeom>
          <a:ln>
            <a:noFill/>
          </a:ln>
        </p:spPr>
      </p:pic>
      <p:sp>
        <p:nvSpPr>
          <p:cNvPr id="65" name="CustomShape 22"/>
          <p:cNvSpPr/>
          <p:nvPr/>
        </p:nvSpPr>
        <p:spPr>
          <a:xfrm>
            <a:off x="7315200" y="64008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209082" y="1324058"/>
            <a:ext cx="3200400" cy="33779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Essential R syntax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209082" y="1664224"/>
            <a:ext cx="3200400" cy="2176796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Names in R are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case sensitive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Function and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 arguments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rflip(10,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0.8)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Getting help on any function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help(mean)</a:t>
            </a:r>
            <a:endParaRPr lang="en-US" sz="1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599080" y="272519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Formula interface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9" name="CustomShape 26"/>
          <p:cNvSpPr/>
          <p:nvPr/>
        </p:nvSpPr>
        <p:spPr>
          <a:xfrm>
            <a:off x="7092720" y="4961880"/>
            <a:ext cx="3228120" cy="4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6892211" y="3296685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One categorical variable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3599080" y="666243"/>
            <a:ext cx="3200400" cy="956568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for graphics, statistics, inference, and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modeling operations.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as “Calculate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using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+mj-lt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“broken down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or 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“modeled by”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mean(age ~ sex,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graphics: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goal(y ~ x | z, groups = w,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mydata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x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-axis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z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panel-by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 color-by variable 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optional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bwplot(wage ~ sex, data = CPS85)</a:t>
            </a: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xyplot(wage ~ educ | sex,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CPS85)</a:t>
            </a: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2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xyplot(wage ~ educ,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groups = sex, data = CPS85,   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auto.key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 = TRUE)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10333391" y="666245"/>
            <a:ext cx="3058696" cy="917308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output more readable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options(digits = 3)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mean(~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summary statistics work similarly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median()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iqr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max()  min()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fivenum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 sum()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of  summary statistics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quantile(~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c(0.25, 0.5, 0.8))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Histogram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width = 5,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center = 2.5,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1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Normal probability plot</a:t>
            </a:r>
            <a:endParaRPr lang="en-US" sz="1200" spc="-1" dirty="0"/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qqmath(~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cesd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dist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= "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qnorm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",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  data = 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100" spc="-1" dirty="0"/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Density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densityplot(~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Dot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dotPlot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One-sample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result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mu =  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    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34,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011392" y="7201055"/>
            <a:ext cx="3108960" cy="2590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0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Tests and confidence intervals</a:t>
            </a:r>
          </a:p>
          <a:p>
            <a:pPr>
              <a:lnSpc>
                <a:spcPct val="12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Exact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result1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 lvl="0"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Approximate test (large samples)</a:t>
            </a:r>
            <a:endParaRPr lang="en-US" sz="1200" spc="-1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result2 &lt;-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prop.test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(~ (homeless ==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"homeless"),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Extract confidence intervals and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</a:rPr>
              <a:t>p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-values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(result1)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pval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(result2)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3C69E-B40F-4763-B061-53D1773D1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5096" y="4694968"/>
            <a:ext cx="2916991" cy="178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B9C69-89E5-48D8-9B96-1B4B892E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861" y="4033019"/>
            <a:ext cx="2718839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7067E-8FBE-4D5D-AB5E-5C90DBB20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5512" y="6212812"/>
            <a:ext cx="2627536" cy="1554480"/>
          </a:xfrm>
          <a:prstGeom prst="rect">
            <a:avLst/>
          </a:prstGeom>
        </p:spPr>
      </p:pic>
      <p:pic>
        <p:nvPicPr>
          <p:cNvPr id="1026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01" y="8377518"/>
            <a:ext cx="2679299" cy="17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CustomShape 27">
            <a:extLst>
              <a:ext uri="{FF2B5EF4-FFF2-40B4-BE49-F238E27FC236}">
                <a16:creationId xmlns:a16="http://schemas.microsoft.com/office/drawing/2014/main" id="{45A3C8FF-D918-492C-A736-CBE7DFCE1A1D}"/>
              </a:ext>
            </a:extLst>
          </p:cNvPr>
          <p:cNvSpPr/>
          <p:nvPr/>
        </p:nvSpPr>
        <p:spPr>
          <a:xfrm>
            <a:off x="6925850" y="238291"/>
            <a:ext cx="3200400" cy="31644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Examining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28">
            <a:extLst>
              <a:ext uri="{FF2B5EF4-FFF2-40B4-BE49-F238E27FC236}">
                <a16:creationId xmlns:a16="http://schemas.microsoft.com/office/drawing/2014/main" id="{FE1CB5B8-5F36-4E1B-A410-65B16B981E7E}"/>
              </a:ext>
            </a:extLst>
          </p:cNvPr>
          <p:cNvSpPr/>
          <p:nvPr/>
        </p:nvSpPr>
        <p:spPr>
          <a:xfrm>
            <a:off x="6925850" y="623402"/>
            <a:ext cx="3228120" cy="2515768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ctr" anchorCtr="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short summary of all variables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inspect(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Number of rows and columns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dim(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nrow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ncol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Print first rows or last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head(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tail(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KidsFeet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10)</a:t>
            </a:r>
          </a:p>
          <a:p>
            <a:pPr>
              <a:lnSpc>
                <a:spcPct val="15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Names of variables</a:t>
            </a:r>
          </a:p>
          <a:p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names(</a:t>
            </a:r>
            <a:r>
              <a:rPr lang="en-US" sz="1200" b="1" spc="-1" dirty="0" err="1">
                <a:solidFill>
                  <a:srgbClr val="000000"/>
                </a:solidFill>
                <a:latin typeface="Courier New"/>
              </a:rPr>
              <a:t>HELPrct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076320" y="5450040"/>
            <a:ext cx="3214080" cy="116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1970" b="0" strike="noStrike" spc="-1">
                <a:solidFill>
                  <a:srgbClr val="53585F"/>
                </a:solidFill>
                <a:latin typeface="Source Sans Pro Light"/>
                <a:ea typeface="Source Sans Pro Light"/>
              </a:rPr>
              <a:t> </a:t>
            </a:r>
            <a:endParaRPr lang="en-US" sz="197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18917" y="207400"/>
            <a:ext cx="320040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quantitative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583320" y="3393360"/>
            <a:ext cx="38160" cy="46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6622200" y="675360"/>
            <a:ext cx="316980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7002720" y="1629000"/>
            <a:ext cx="2387880" cy="4494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6552720" y="6514560"/>
            <a:ext cx="3256920" cy="287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3595570" y="644571"/>
            <a:ext cx="3200400" cy="451986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Contingency table with margins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+ sex,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margins = TRUE,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Percentages by column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tally(~ sex | substance,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format = "percent", 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Mosaic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DejaVu Sans"/>
              </a:rPr>
              <a:t>mosaicplot(~ substance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1A1A1A"/>
                </a:solidFill>
                <a:latin typeface="Courier New"/>
                <a:ea typeface="Menlo"/>
              </a:rPr>
              <a:t>  color = TRUE,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Chi-square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xchisq.test(~ 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substance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sex,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correct = FALSE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805080" y="675360"/>
            <a:ext cx="2925360" cy="14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3595570" y="207400"/>
            <a:ext cx="3193560" cy="34452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Two categorical variables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918917" y="644571"/>
            <a:ext cx="3108960" cy="694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Correlation coefficient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Scatterplot with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and smooth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"r", "smooth"),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endParaRPr lang="en-US" sz="1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spcBef>
                <a:spcPts val="30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Simple linear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cesdmodel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~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data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msummary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Prediction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makeFun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lmfunction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mcs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35)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Extract useful quantities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anova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coef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confint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rsquared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histogram(~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(cesdmodel),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density = TRUE)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qqmath(~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Diagnostics; plot residuals vs. fitted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xyplot(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resid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(cesdmodel) ~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fitted(cesdmodel),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type = c("p", "smooth", "r"))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0264576" y="207400"/>
            <a:ext cx="3200400" cy="69494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1" name="CustomShape 16"/>
          <p:cNvSpPr/>
          <p:nvPr/>
        </p:nvSpPr>
        <p:spPr>
          <a:xfrm>
            <a:off x="6918917" y="7723885"/>
            <a:ext cx="3200400" cy="6944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Categorical response,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quantitative predictor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2" name="CustomShape 17"/>
          <p:cNvSpPr/>
          <p:nvPr/>
        </p:nvSpPr>
        <p:spPr>
          <a:xfrm>
            <a:off x="10264576" y="1058126"/>
            <a:ext cx="3200400" cy="9164244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1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predictor: two-sample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test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favstats(~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| sex, </a:t>
            </a:r>
          </a:p>
          <a:p>
            <a:pPr>
              <a:lnSpc>
                <a:spcPct val="120000"/>
              </a:lnSpc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Comparative normal probability plot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qqmath(~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| sex,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</a:t>
            </a:r>
          </a:p>
          <a:p>
            <a:r>
              <a:rPr lang="en-US" sz="1100" b="1" spc="-1" dirty="0">
                <a:solidFill>
                  <a:srgbClr val="000000"/>
                </a:solidFill>
                <a:latin typeface="Courier New"/>
                <a:ea typeface="Menlo"/>
              </a:rPr>
              <a:t>  layout = c(1, 2)) # also bwplot</a:t>
            </a: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00000"/>
              </a:lnSpc>
            </a:pPr>
            <a:endParaRPr lang="en-US" sz="1100" b="1" strike="noStrike" spc="-1" dirty="0">
              <a:solidFill>
                <a:srgbClr val="000000"/>
              </a:solidFill>
              <a:latin typeface="Courier New"/>
              <a:ea typeface="Menlo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ts val="12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Dotplot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smaller samples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xyplot(sex ~ length, alpha = 0.6,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cex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1.4,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Two-sample </a:t>
            </a:r>
            <a:r>
              <a:rPr lang="en-US" sz="1200" i="1" spc="-1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Menlo"/>
              </a:rPr>
              <a:t>-te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st and confidence interval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result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t.test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sex,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var.equal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FALSE,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(result)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More than two levels: Analysis of variance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Numeric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favstats(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Graphic summaries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bwplot(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pch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"|",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Fit and summarize model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cesd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~ substance,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anova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Which differences are significant?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pairwise &lt;-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TukeyHSD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modsubstance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mplot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(pairwise)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3595570" y="5352863"/>
            <a:ext cx="319356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Distributions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3595570" y="5805382"/>
            <a:ext cx="3197160" cy="4390490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(13,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function with graph</a:t>
            </a: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xpnorm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(1.645,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1)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Normal distribution quantiles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qnorm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(0.95) # mean = 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1200" spc="-1" dirty="0"/>
              <a:t>Normal distribution quantiles with graph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xqnorm(0.85, mean = 10,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density function (“size” means </a:t>
            </a:r>
            <a:r>
              <a:rPr lang="en-US" sz="1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Binomial distribution function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(5, size = 8,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0.65)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Central portion of distribution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0.95)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("t", c(0.90, 0.99),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df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5)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Plotting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binom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", size = 8,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0.65,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xlim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c(-1, 9))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plotDist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("norm", mean = 10, </a:t>
            </a:r>
          </a:p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6936760" y="8532537"/>
            <a:ext cx="3206849" cy="168270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 anchor="t" anchorCtr="1"/>
          <a:lstStyle/>
          <a:p>
            <a:pPr>
              <a:lnSpc>
                <a:spcPct val="12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pc="-1" dirty="0" err="1">
                <a:solidFill>
                  <a:srgbClr val="000000"/>
                </a:solidFill>
                <a:latin typeface="Courier New"/>
                <a:ea typeface="Menlo"/>
              </a:rPr>
              <a:t>l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&lt;-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glm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(homeless ~ age + female,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 family = binomial, data =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HELPrct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msummary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Odds ratios and confidence intervals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coef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exp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confint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logit_mod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))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ABEA9727-35A0-42F8-B33C-2A392664FA0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805920" y="2946101"/>
            <a:ext cx="2856960" cy="137124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A146D7-94BF-400A-A6F0-B63E1B3D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33" y="2063071"/>
            <a:ext cx="2299021" cy="1372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6CF5C-A728-4A9C-A63A-90BAE00AC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157" y="2560320"/>
            <a:ext cx="2883235" cy="1816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461C5-EE8C-400C-B03E-648CF0942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976" y="8641623"/>
            <a:ext cx="2306952" cy="1573616"/>
          </a:xfrm>
          <a:prstGeom prst="rect">
            <a:avLst/>
          </a:prstGeom>
        </p:spPr>
      </p:pic>
      <p:sp>
        <p:nvSpPr>
          <p:cNvPr id="29" name="CustomShape 4">
            <a:extLst>
              <a:ext uri="{FF2B5EF4-FFF2-40B4-BE49-F238E27FC236}">
                <a16:creationId xmlns:a16="http://schemas.microsoft.com/office/drawing/2014/main" id="{FA44E67C-3FF1-4558-AB14-26AE8A22A162}"/>
              </a:ext>
            </a:extLst>
          </p:cNvPr>
          <p:cNvSpPr/>
          <p:nvPr/>
        </p:nvSpPr>
        <p:spPr>
          <a:xfrm>
            <a:off x="232560" y="10339200"/>
            <a:ext cx="6257880" cy="24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>
              <a:lnSpc>
                <a:spcPct val="9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® is a trademark of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RStudio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, Inc.  • 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  <a:hlinkClick r:id="rId6"/>
              </a:rPr>
              <a:t>CC BY </a:t>
            </a:r>
            <a:r>
              <a:rPr lang="en-US" sz="9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Source Sans Pro Light"/>
              </a:rPr>
              <a:t>Michael Laviolette</a:t>
            </a:r>
            <a:r>
              <a:rPr lang="en-US" sz="900" b="0" strike="noStrike" spc="-1" dirty="0">
                <a:solidFill>
                  <a:srgbClr val="0000FF"/>
                </a:solidFill>
                <a:latin typeface="Source Sans Pro Light"/>
                <a:ea typeface="Source Sans Pro Light"/>
              </a:rPr>
              <a:t> • statman54@gmail.com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C98A7EA2-6B6B-4EBA-BFFD-9DB57EF48BEA}"/>
              </a:ext>
            </a:extLst>
          </p:cNvPr>
          <p:cNvSpPr/>
          <p:nvPr/>
        </p:nvSpPr>
        <p:spPr>
          <a:xfrm>
            <a:off x="7147440" y="10341360"/>
            <a:ext cx="6613200" cy="243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/>
          <a:lstStyle/>
          <a:p>
            <a:pPr algn="r">
              <a:lnSpc>
                <a:spcPct val="9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Adapted from  </a:t>
            </a:r>
            <a:r>
              <a:rPr lang="en-US" sz="900" b="0" i="1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A Student’s Guide to R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by NJ Horton, R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Source Sans Pro Light"/>
                <a:ea typeface="Source Sans Pro Light"/>
              </a:rPr>
              <a:t>Pruim</a:t>
            </a:r>
            <a:r>
              <a:rPr lang="en-US" sz="900" b="0" strike="noStrike" spc="-1" dirty="0">
                <a:solidFill>
                  <a:srgbClr val="000000"/>
                </a:solidFill>
                <a:latin typeface="Source Sans Pro Light"/>
                <a:ea typeface="Source Sans Pro Light"/>
              </a:rPr>
              <a:t> &amp; DT Kaplan •  Updated: 07/18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2" name="CustomShape 11">
            <a:extLst>
              <a:ext uri="{FF2B5EF4-FFF2-40B4-BE49-F238E27FC236}">
                <a16:creationId xmlns:a16="http://schemas.microsoft.com/office/drawing/2014/main" id="{1489001F-FCBA-4048-942C-4F036D3C7535}"/>
              </a:ext>
            </a:extLst>
          </p:cNvPr>
          <p:cNvSpPr/>
          <p:nvPr/>
        </p:nvSpPr>
        <p:spPr>
          <a:xfrm>
            <a:off x="182537" y="644571"/>
            <a:ext cx="3200400" cy="3111241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dplyr</a:t>
            </a:r>
            <a:r>
              <a:rPr lang="en-US" sz="1200" spc="-1" dirty="0">
                <a:solidFill>
                  <a:srgbClr val="000000"/>
                </a:solidFill>
                <a:ea typeface="DejaVu Sans"/>
                <a:cs typeface="Courier New" panose="02070309020205020404" pitchFamily="49" charset="0"/>
              </a:rPr>
              <a:t> package</a:t>
            </a:r>
            <a:endParaRPr lang="en-US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For details, see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hlinkClick r:id="rId7"/>
              </a:rPr>
              <a:t>Tidyverse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hlinkClick r:id="rId7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hlinkClick r:id="rId7"/>
              </a:rPr>
              <a:t>cheatsheet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Drop, rename, or reorder variables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1" spc="-1" dirty="0">
                <a:latin typeface="Courier New"/>
              </a:rPr>
              <a:t>select()</a:t>
            </a:r>
            <a:endParaRPr lang="en-US" sz="120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new variables from existing ones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mutate()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spc="-1" dirty="0">
                <a:latin typeface="Arial"/>
                <a:ea typeface="DejaVu Sans"/>
              </a:rPr>
              <a:t>Retain</a:t>
            </a:r>
            <a:r>
              <a:rPr lang="en-US" sz="1200" b="0" strike="noStrike" spc="-1" dirty="0">
                <a:latin typeface="Arial"/>
                <a:ea typeface="DejaVu Sans"/>
              </a:rPr>
              <a:t> specific rows from data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filter()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Sort data rows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arrange()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latin typeface="Arial"/>
                <a:ea typeface="DejaVu Sans"/>
              </a:rPr>
              <a:t>Compute summary statistics by group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ts val="1000"/>
              </a:lnSpc>
            </a:pPr>
            <a:r>
              <a:rPr lang="en-US" sz="1200" b="1" strike="noStrike" spc="-1" dirty="0" err="1">
                <a:latin typeface="Courier New"/>
                <a:ea typeface="DejaVu Sans"/>
              </a:rPr>
              <a:t>group_by</a:t>
            </a:r>
            <a:r>
              <a:rPr lang="en-US" sz="1200" b="1" strike="noStrike" spc="-1" dirty="0">
                <a:latin typeface="Courier New"/>
                <a:ea typeface="DejaVu Sans"/>
              </a:rPr>
              <a:t>() </a:t>
            </a:r>
            <a:endParaRPr lang="en-US" sz="12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latin typeface="Courier New"/>
                <a:ea typeface="DejaVu Sans"/>
              </a:rPr>
              <a:t>summarize() </a:t>
            </a:r>
            <a:endParaRPr lang="en-US" sz="1200" b="1" strike="noStrike" spc="-1" dirty="0">
              <a:latin typeface="Arial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9BF7BC54-7CA9-453F-8F94-E1B7DAC01C1D}"/>
              </a:ext>
            </a:extLst>
          </p:cNvPr>
          <p:cNvSpPr/>
          <p:nvPr/>
        </p:nvSpPr>
        <p:spPr>
          <a:xfrm>
            <a:off x="182537" y="207400"/>
            <a:ext cx="3200400" cy="34747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Data manipulation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FDC5BC65-617F-49E1-8C35-871FF07F47D3}"/>
              </a:ext>
            </a:extLst>
          </p:cNvPr>
          <p:cNvSpPr/>
          <p:nvPr/>
        </p:nvSpPr>
        <p:spPr>
          <a:xfrm>
            <a:off x="182537" y="6409245"/>
            <a:ext cx="3200400" cy="3744419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Fix random number sequence</a:t>
            </a:r>
          </a:p>
          <a:p>
            <a:r>
              <a:rPr lang="en-US" sz="1200" b="1" spc="-1" dirty="0" err="1">
                <a:solidFill>
                  <a:srgbClr val="000000"/>
                </a:solidFill>
                <a:latin typeface="Courier New"/>
                <a:ea typeface="Menlo"/>
              </a:rPr>
              <a:t>set.seed</a:t>
            </a:r>
            <a:r>
              <a:rPr lang="en-US" sz="1200" b="1" spc="-1" dirty="0">
                <a:solidFill>
                  <a:srgbClr val="000000"/>
                </a:solidFill>
                <a:latin typeface="Courier New"/>
                <a:ea typeface="Menlo"/>
              </a:rPr>
              <a:t>(42)</a:t>
            </a:r>
            <a:endParaRPr lang="en-US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Tossing coins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rflip(10) # default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is 0.5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Do something repeatedly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do(5) * rflip(10,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0.75)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Draw a simple random sample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sample(LETTERS,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deal(Cards, 5) # poker hand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Resample with replacement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Small &lt;- sample(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KidsFeet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, 10)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resample(Small)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permutation (shuffling)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shuffle(Cards)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Menlo"/>
              </a:rPr>
              <a:t>Random values from distributions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rbinom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size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prob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0.7)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rnorm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(5, mean = 10, </a:t>
            </a:r>
            <a:r>
              <a:rPr lang="en-US" sz="1100" b="1" strike="noStrike" spc="-1" dirty="0" err="1">
                <a:solidFill>
                  <a:srgbClr val="000000"/>
                </a:solidFill>
                <a:latin typeface="Courier New"/>
                <a:ea typeface="Menlo"/>
              </a:rPr>
              <a:t>sd</a:t>
            </a:r>
            <a:r>
              <a:rPr lang="en-US" sz="1100" b="1" strike="noStrike" spc="-1" dirty="0">
                <a:solidFill>
                  <a:srgbClr val="000000"/>
                </a:solidFill>
                <a:latin typeface="Courier New"/>
                <a:ea typeface="Menlo"/>
              </a:rPr>
              <a:t> = 2)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9F30AC8D-69F9-4E24-8DBD-2817B548CE53}"/>
              </a:ext>
            </a:extLst>
          </p:cNvPr>
          <p:cNvSpPr/>
          <p:nvPr/>
        </p:nvSpPr>
        <p:spPr>
          <a:xfrm>
            <a:off x="182537" y="5683542"/>
            <a:ext cx="3200400" cy="71130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Randomization and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Source Sans Pro"/>
                <a:ea typeface="Source Sans Pro"/>
              </a:rPr>
              <a:t>simulation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" name="CustomShape 18">
            <a:extLst>
              <a:ext uri="{FF2B5EF4-FFF2-40B4-BE49-F238E27FC236}">
                <a16:creationId xmlns:a16="http://schemas.microsoft.com/office/drawing/2014/main" id="{8175304C-6720-458D-A4B4-BC18A65DECB7}"/>
              </a:ext>
            </a:extLst>
          </p:cNvPr>
          <p:cNvSpPr/>
          <p:nvPr/>
        </p:nvSpPr>
        <p:spPr>
          <a:xfrm>
            <a:off x="182537" y="3827854"/>
            <a:ext cx="3200400" cy="347040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FFFF"/>
                </a:solidFill>
                <a:latin typeface="Source Sans Pro"/>
                <a:ea typeface="Source Sans Pro"/>
              </a:rPr>
              <a:t>Importing data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" name="CustomShape 11">
            <a:extLst>
              <a:ext uri="{FF2B5EF4-FFF2-40B4-BE49-F238E27FC236}">
                <a16:creationId xmlns:a16="http://schemas.microsoft.com/office/drawing/2014/main" id="{66EDF1E5-D5F8-4B3F-BF43-45520FB3047D}"/>
              </a:ext>
            </a:extLst>
          </p:cNvPr>
          <p:cNvSpPr/>
          <p:nvPr/>
        </p:nvSpPr>
        <p:spPr>
          <a:xfrm>
            <a:off x="182537" y="4222972"/>
            <a:ext cx="3200400" cy="1363445"/>
          </a:xfrm>
          <a:prstGeom prst="rect">
            <a:avLst/>
          </a:prstGeom>
          <a:solidFill>
            <a:srgbClr val="FFFFFF"/>
          </a:solidFill>
          <a:ln w="12600">
            <a:solidFill>
              <a:srgbClr val="A6AAA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0" bIns="0" anchor="t" anchorCtr="1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Import </a:t>
            </a:r>
            <a:r>
              <a:rPr lang="en-US" sz="1200" spc="-1" dirty="0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file or URL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100" b="1" spc="-1" dirty="0" err="1">
                <a:latin typeface="Courier New"/>
              </a:rPr>
              <a:t>MustangPrice</a:t>
            </a:r>
            <a:r>
              <a:rPr lang="en-US" sz="1100" b="1" spc="-1" dirty="0">
                <a:latin typeface="Courier New"/>
              </a:rPr>
              <a:t> &lt;- 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  read.file("C:/MustangPrice.csv")</a:t>
            </a:r>
          </a:p>
          <a:p>
            <a:pPr>
              <a:lnSpc>
                <a:spcPct val="100000"/>
              </a:lnSpc>
            </a:pPr>
            <a:r>
              <a:rPr lang="en-US" sz="1100" b="1" spc="-1" dirty="0">
                <a:latin typeface="Courier New"/>
              </a:rPr>
              <a:t># NOTE: R uses forward slashes!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Dome &lt;-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read.file("http://www.mosaic-</a:t>
            </a:r>
          </a:p>
          <a:p>
            <a:pPr>
              <a:lnSpc>
                <a:spcPct val="100000"/>
              </a:lnSpc>
            </a:pPr>
            <a:r>
              <a:rPr lang="it-IT" sz="1100" b="1" spc="-1" dirty="0">
                <a:latin typeface="Courier New" panose="02070309020205020404" pitchFamily="49" charset="0"/>
              </a:rPr>
              <a:t>  web.org/go/datasets/Dome.csv")</a:t>
            </a:r>
            <a:endParaRPr lang="en-US" sz="1100" b="1" strike="noStrike" spc="-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</TotalTime>
  <Words>1633</Words>
  <Application>Microsoft Office PowerPoint</Application>
  <PresentationFormat>Custom</PresentationFormat>
  <Paragraphs>366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Cambria Math</vt:lpstr>
      <vt:lpstr>Courier New</vt:lpstr>
      <vt:lpstr>DejaVu Sans</vt:lpstr>
      <vt:lpstr>Lucida Sans</vt:lpstr>
      <vt:lpstr>Menlo</vt:lpstr>
      <vt:lpstr>Palatino Linotype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Laviolette, Michael</dc:creator>
  <cp:lastModifiedBy>Michael Laviolette</cp:lastModifiedBy>
  <cp:revision>548</cp:revision>
  <cp:lastPrinted>2018-01-29T18:13:11Z</cp:lastPrinted>
  <dcterms:modified xsi:type="dcterms:W3CDTF">2018-07-08T20:35:36Z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