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2906" autoAdjust="0"/>
  </p:normalViewPr>
  <p:slideViewPr>
    <p:cSldViewPr snapToGrid="0">
      <p:cViewPr>
        <p:scale>
          <a:sx n="100" d="100"/>
          <a:sy n="100" d="100"/>
        </p:scale>
        <p:origin x="-504" y="-216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829057" y="4964724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1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1658113" y="5748842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5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0" y="9929820"/>
            <a:ext cx="3597696" cy="522249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5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5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69248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B024F13-E312-4CC4-8A89-C5A8C069122A}" type="slidenum">
              <a:rPr lang="en-US" sz="1500" b="0" strike="noStrike" spc="-1">
                <a:latin typeface="Times New Roman"/>
              </a:rPr>
              <a:t>‹#›</a:t>
            </a:fld>
            <a:endParaRPr lang="en-US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89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731521" y="4620922"/>
            <a:ext cx="5851776" cy="3780686"/>
          </a:xfrm>
          <a:prstGeom prst="rect">
            <a:avLst/>
          </a:prstGeom>
        </p:spPr>
        <p:txBody>
          <a:bodyPr/>
          <a:lstStyle/>
          <a:p>
            <a:endParaRPr lang="en-US" sz="2100" spc="-1" dirty="0"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4143744" y="9119511"/>
            <a:ext cx="3169536" cy="481471"/>
          </a:xfrm>
          <a:prstGeom prst="rect">
            <a:avLst/>
          </a:prstGeom>
          <a:noFill/>
          <a:ln>
            <a:noFill/>
          </a:ln>
        </p:spPr>
        <p:txBody>
          <a:bodyPr lIns="96779" tIns="48389" rIns="96779" bIns="48389" anchor="b"/>
          <a:lstStyle/>
          <a:p>
            <a:pPr algn="r">
              <a:lnSpc>
                <a:spcPct val="100000"/>
              </a:lnSpc>
            </a:pPr>
            <a:fld id="{7987C715-DF80-4CF3-9A66-C95E87AA514E}" type="slidenum">
              <a:rPr lang="en-US" sz="1300" spc="-1">
                <a:solidFill>
                  <a:srgbClr val="000000"/>
                </a:solidFill>
              </a:rPr>
              <a:t>1</a:t>
            </a:fld>
            <a:endParaRPr lang="en-US" sz="1300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4928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20052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20052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94928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9840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8400" y="430560"/>
            <a:ext cx="12572640" cy="83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www.datacamp.com/community/blog/tidyverse-cheat-sheet-beginners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3058920" y="6334920"/>
            <a:ext cx="423720" cy="24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376600" y="27288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 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 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</a:t>
            </a:r>
            <a:r>
              <a:rPr lang="en-US" sz="900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08/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437744" y="272519"/>
            <a:ext cx="3200400" cy="352945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quantitative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7093440" y="335808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7132320" y="64008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783720" y="9649800"/>
            <a:ext cx="2198880" cy="646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7512840" y="159372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7062840" y="647928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4"/>
          <p:cNvSpPr/>
          <p:nvPr/>
        </p:nvSpPr>
        <p:spPr>
          <a:xfrm>
            <a:off x="259920" y="272519"/>
            <a:ext cx="3196800" cy="1038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4320" rIns="0" bIns="0" anchor="ctr" anchorCtr="1"/>
          <a:lstStyle/>
          <a:p>
            <a:pPr algn="ctr">
              <a:lnSpc>
                <a:spcPts val="20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Intro stats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ts val="28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with </a:t>
            </a:r>
            <a:r>
              <a:rPr lang="en-US" sz="2800" b="1" strike="noStrike" spc="-1" dirty="0">
                <a:solidFill>
                  <a:srgbClr val="53585F"/>
                </a:solidFill>
                <a:latin typeface="Courier New" panose="02070309020205020404" pitchFamily="49" charset="0"/>
                <a:ea typeface="Source Sans Pro"/>
              </a:rPr>
              <a:t>mosaic</a:t>
            </a:r>
            <a:endParaRPr lang="en-US" sz="2800" b="0" strike="noStrike" spc="-1" dirty="0">
              <a:latin typeface="Courier New" panose="02070309020205020404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 dirty="0" err="1">
                <a:solidFill>
                  <a:srgbClr val="53585F"/>
                </a:solidFill>
                <a:latin typeface="Source Sans Pro"/>
                <a:ea typeface="Source Sans Pro"/>
              </a:rPr>
              <a:t>ggformula</a:t>
            </a:r>
            <a:r>
              <a:rPr lang="en-US" sz="16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 version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stomShape 15"/>
              <p:cNvSpPr/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A6AAA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720" rIns="0" bIns="0" anchor="t" anchorCtr="1"/>
              <a:lstStyle/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+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-  *  /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basic operations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^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 )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grouping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sqrt(x)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square root</a:t>
                </a:r>
                <a:endParaRPr lang="en-US" sz="12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abs(x)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absolute value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log10(x)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logarithm, base 10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natural logarithm, base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 err="1">
                    <a:solidFill>
                      <a:srgbClr val="000000"/>
                    </a:solidFill>
                    <a:latin typeface="Courier New"/>
                    <a:ea typeface="Menlo"/>
                  </a:rPr>
                  <a:t>exp</a:t>
                </a: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exponential function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r>
                  <a:rPr lang="en-US" sz="1400" b="0" i="1" strike="noStrike" spc="-1" baseline="30000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x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factorial(k</a:t>
                </a:r>
                <a:r>
                  <a:rPr lang="en-US" sz="1200" b="1" spc="-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Menlo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2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!=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d>
                      <m:dPr>
                        <m:ctrlP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</m:ctrlPr>
                      </m:dPr>
                      <m:e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𝑘</m:t>
                        </m:r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−1</m:t>
                        </m:r>
                      </m:e>
                    </m:d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…1</m:t>
                    </m:r>
                  </m:oMath>
                </a14:m>
                <a:endParaRPr lang="en-US" sz="1200" spc="-1" dirty="0">
                  <a:latin typeface="Palatino Linotype" panose="0204050205050503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1400" b="0" i="1" strike="noStrike" spc="-1" baseline="30000" dirty="0">
                  <a:solidFill>
                    <a:srgbClr val="000000"/>
                  </a:solidFill>
                  <a:latin typeface="Times New Roman"/>
                  <a:ea typeface="Menlo"/>
                </a:endParaRPr>
              </a:p>
            </p:txBody>
          </p:sp>
        </mc:Choice>
        <mc:Fallback xmlns="">
          <p:sp>
            <p:nvSpPr>
              <p:cNvPr id="57" name="CustomShap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blipFill>
                <a:blip r:embed="rId4"/>
                <a:stretch>
                  <a:fillRect b="-2279"/>
                </a:stretch>
              </a:blipFill>
              <a:ln w="12600">
                <a:solidFill>
                  <a:srgbClr val="A6AAA9"/>
                </a:solidFill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ustomShape 17"/>
          <p:cNvSpPr/>
          <p:nvPr/>
        </p:nvSpPr>
        <p:spPr>
          <a:xfrm>
            <a:off x="209082" y="7508825"/>
            <a:ext cx="3200400" cy="269433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equal to (note double equal sign)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!=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not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 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 or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 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&gt;=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 or equal to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B</a:t>
            </a:r>
            <a:r>
              <a:rPr lang="en-US" sz="1200" b="1" strike="noStrike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is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if both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and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are 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      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|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| B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if one or both of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and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       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are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spc="-1" dirty="0"/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%in%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inclusion; for example</a:t>
            </a: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    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"C"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%in% c(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"A", "B")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FALSE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209082" y="7128254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Logical operators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209082" y="4606920"/>
            <a:ext cx="3200400" cy="280222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Arithmetic operations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6978450" y="3853307"/>
            <a:ext cx="3200400" cy="637862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Counts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format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 "percent")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Bar graph of percentages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gf_percents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(~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fill = "cyan",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color = "black")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latin typeface="Arial"/>
              </a:rPr>
              <a:t>`</a:t>
            </a:r>
          </a:p>
        </p:txBody>
      </p:sp>
      <p:sp>
        <p:nvSpPr>
          <p:cNvPr id="65" name="CustomShape 22"/>
          <p:cNvSpPr/>
          <p:nvPr/>
        </p:nvSpPr>
        <p:spPr>
          <a:xfrm>
            <a:off x="7315200" y="64008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3"/>
          <p:cNvSpPr/>
          <p:nvPr/>
        </p:nvSpPr>
        <p:spPr>
          <a:xfrm>
            <a:off x="188620" y="1986433"/>
            <a:ext cx="3200400" cy="33779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Essential R syntax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188620" y="2326599"/>
            <a:ext cx="3200400" cy="217679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Names in R are case sensitive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Function and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Assignment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Getting help on any function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help(mean)</a:t>
            </a:r>
            <a:endParaRPr lang="en-US" sz="12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68" name="CustomShape 25"/>
          <p:cNvSpPr/>
          <p:nvPr/>
        </p:nvSpPr>
        <p:spPr>
          <a:xfrm>
            <a:off x="3599080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Formula interface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9" name="CustomShape 26"/>
          <p:cNvSpPr/>
          <p:nvPr/>
        </p:nvSpPr>
        <p:spPr>
          <a:xfrm>
            <a:off x="7092720" y="4961880"/>
            <a:ext cx="3228120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2" name="CustomShape 29"/>
          <p:cNvSpPr/>
          <p:nvPr/>
        </p:nvSpPr>
        <p:spPr>
          <a:xfrm>
            <a:off x="6967308" y="3383280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categorical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3" name="CustomShape 30"/>
          <p:cNvSpPr/>
          <p:nvPr/>
        </p:nvSpPr>
        <p:spPr>
          <a:xfrm>
            <a:off x="3599080" y="666243"/>
            <a:ext cx="3200400" cy="956568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for graphics, statistics, inference, and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modeling operations.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Read as “Calculate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using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+mj-lt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“broken down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or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“modeled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mean(age 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graphics: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 | z,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mydata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color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~ w)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z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panel-by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color-by formula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gf_boxplot(wage ~ sex, 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data = CPS85)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(wage ~ educ |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color = "blue")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(wage ~ educ,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color = ~ sex)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74" name="CustomShape 31"/>
          <p:cNvSpPr/>
          <p:nvPr/>
        </p:nvSpPr>
        <p:spPr>
          <a:xfrm>
            <a:off x="10423440" y="666243"/>
            <a:ext cx="3108960" cy="950220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Make output more readable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options(digits = 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Other summary statistics work similarly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median()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iqr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max()  min()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fivenum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sum()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of 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quantile(~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c(0.25, 0.5, 0.8))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Histogram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gf_histogram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binwidth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= 5,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center = 2.5)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100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</a:endParaRPr>
          </a:p>
          <a:p>
            <a:r>
              <a:rPr lang="en-US" sz="1200" spc="-1" dirty="0">
                <a:solidFill>
                  <a:srgbClr val="000000"/>
                </a:solidFill>
              </a:rPr>
              <a:t>Normal probability plot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gf_qq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spc="-1" dirty="0"/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Density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gf_dens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color = "blue", size = 1.25)</a:t>
            </a: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One-sample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result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t_test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mu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= 34)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</a:rPr>
              <a:t>Paired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</a:rPr>
              <a:t>-test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(extra ~ group,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sleep, paired = TRUE)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75" name="CustomShape 32"/>
          <p:cNvSpPr/>
          <p:nvPr/>
        </p:nvSpPr>
        <p:spPr>
          <a:xfrm>
            <a:off x="7088628" y="7342529"/>
            <a:ext cx="3108960" cy="28310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Tests and confidence intervals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</a:rPr>
              <a:t>Exact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result1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 lvl="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Approximate test (large samples)</a:t>
            </a:r>
            <a:endParaRPr lang="en-US" sz="1200" spc="-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result2 &lt;-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prop.test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(~ (homeless ==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alternative = "less",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p = 0.4)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(result1)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(result2)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5F3426-C0E9-427D-98D7-76BA920BF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880" y="4041568"/>
            <a:ext cx="1962799" cy="155448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815" y="6071675"/>
            <a:ext cx="2971800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821" y="5882760"/>
            <a:ext cx="1500727" cy="148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CustomShape 27"/>
          <p:cNvSpPr/>
          <p:nvPr/>
        </p:nvSpPr>
        <p:spPr>
          <a:xfrm>
            <a:off x="7028977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Examining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28"/>
          <p:cNvSpPr/>
          <p:nvPr/>
        </p:nvSpPr>
        <p:spPr>
          <a:xfrm>
            <a:off x="6976872" y="666243"/>
            <a:ext cx="3200400" cy="251576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ctr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short summary of all variables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inspect(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Number of rows and columns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dim(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nrow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ncol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first rows or last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head(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tail(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10)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Names of variables</a:t>
            </a:r>
          </a:p>
          <a:p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names(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4C93C7-58D0-4334-B953-92B8FAB5D4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5962" y="8312214"/>
            <a:ext cx="2447362" cy="1861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9B7DE-7EC0-4060-BE69-7FCCAF2C90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6944" y="4949175"/>
            <a:ext cx="2704762" cy="2057143"/>
          </a:xfrm>
          <a:prstGeom prst="rect">
            <a:avLst/>
          </a:prstGeom>
        </p:spPr>
      </p:pic>
      <p:sp>
        <p:nvSpPr>
          <p:cNvPr id="38" name="CustomShape 16">
            <a:extLst>
              <a:ext uri="{FF2B5EF4-FFF2-40B4-BE49-F238E27FC236}">
                <a16:creationId xmlns:a16="http://schemas.microsoft.com/office/drawing/2014/main" id="{2A8949E4-DB74-4834-892A-F16D1B68283F}"/>
              </a:ext>
            </a:extLst>
          </p:cNvPr>
          <p:cNvSpPr/>
          <p:nvPr/>
        </p:nvSpPr>
        <p:spPr>
          <a:xfrm>
            <a:off x="215800" y="1313182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Loading packages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9" name="CustomShape 20">
            <a:extLst>
              <a:ext uri="{FF2B5EF4-FFF2-40B4-BE49-F238E27FC236}">
                <a16:creationId xmlns:a16="http://schemas.microsoft.com/office/drawing/2014/main" id="{152F529C-6EEE-467F-8431-043C60D121FB}"/>
              </a:ext>
            </a:extLst>
          </p:cNvPr>
          <p:cNvSpPr/>
          <p:nvPr/>
        </p:nvSpPr>
        <p:spPr>
          <a:xfrm>
            <a:off x="215800" y="1675220"/>
            <a:ext cx="3200400" cy="2550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library(mosaic)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076320" y="545004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02412" y="272878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quantitative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583320" y="339336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6622200" y="67536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7002720" y="162900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6"/>
          <p:cNvSpPr/>
          <p:nvPr/>
        </p:nvSpPr>
        <p:spPr>
          <a:xfrm>
            <a:off x="6552720" y="651456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7"/>
          <p:cNvSpPr/>
          <p:nvPr/>
        </p:nvSpPr>
        <p:spPr>
          <a:xfrm>
            <a:off x="3577445" y="710049"/>
            <a:ext cx="3200400" cy="459465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Contingency table with margins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+ sex,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margins = TRUE)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 | substance,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format = "percent")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Mosaic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&lt;- tally(substance ~ sex,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mosaicplot(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, color = TRUE)</a:t>
            </a: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endParaRPr lang="en-US" sz="1200" spc="-1" dirty="0">
              <a:solidFill>
                <a:srgbClr val="000000"/>
              </a:solidFill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Test for proportions (approximate)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prop.test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(homeless ~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success = "homeless",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6805080" y="67536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9"/>
          <p:cNvSpPr/>
          <p:nvPr/>
        </p:nvSpPr>
        <p:spPr>
          <a:xfrm>
            <a:off x="3580865" y="272878"/>
            <a:ext cx="319356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categorical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6902412" y="710049"/>
            <a:ext cx="3108960" cy="685800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Correlation coefficient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Scatterplot with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 and smooth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~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mcs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     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) %&gt;% </a:t>
            </a:r>
          </a:p>
          <a:p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(size = 1.5) %&gt;%</a:t>
            </a:r>
            <a:endParaRPr lang="en-US" sz="12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gf_smooth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linetype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= "dashed",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          color = "red</a:t>
            </a:r>
            <a:r>
              <a:rPr lang="en-US" sz="1100" b="1" spc="-1">
                <a:solidFill>
                  <a:srgbClr val="000000"/>
                </a:solidFill>
                <a:latin typeface="Courier New"/>
              </a:rPr>
              <a:t>") </a:t>
            </a: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12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Simple linear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cesdmodel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Prediction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makeFun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35)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useful quantities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anova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rsquared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gf_dhistogram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cesdmodel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g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f_qq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 vs. fitted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resid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 ~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  fitted(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(size = 2) </a:t>
            </a: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10264576" y="272878"/>
            <a:ext cx="3200400" cy="69494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6895964" y="7636376"/>
            <a:ext cx="3200400" cy="6944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10264576" y="1058126"/>
            <a:ext cx="3200400" cy="916424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Two-level predictor: two-sample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length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| sex, </a:t>
            </a:r>
          </a:p>
          <a:p>
            <a:pPr>
              <a:lnSpc>
                <a:spcPct val="12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Graphic summaries</a:t>
            </a:r>
          </a:p>
          <a:p>
            <a:pPr>
              <a:lnSpc>
                <a:spcPct val="100000"/>
              </a:lnSpc>
            </a:pPr>
            <a:r>
              <a:rPr lang="pt-BR" sz="1100" b="1" spc="-1" dirty="0">
                <a:solidFill>
                  <a:srgbClr val="000000"/>
                </a:solidFill>
                <a:latin typeface="Courier New"/>
                <a:ea typeface="Menlo"/>
              </a:rPr>
              <a:t>gf_qq(~ length | sex, </a:t>
            </a:r>
          </a:p>
          <a:p>
            <a:pPr>
              <a:lnSpc>
                <a:spcPct val="100000"/>
              </a:lnSpc>
            </a:pPr>
            <a:r>
              <a:rPr lang="pt-BR" sz="1100" b="1" spc="-1" dirty="0">
                <a:solidFill>
                  <a:srgbClr val="000000"/>
                </a:solidFill>
                <a:latin typeface="Courier New"/>
                <a:ea typeface="Menlo"/>
              </a:rPr>
              <a:t>      data =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gf_qqline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() %&gt;%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gf_labs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(x = "Normal quantile",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        y = "Length (</a:t>
            </a: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cm)")</a:t>
            </a: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Menlo"/>
              </a:rPr>
              <a:t>Two-sample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-te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st and confidence interval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sex,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result # view results</a:t>
            </a: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pval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(result)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More than two levels (Analysis of variance)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Numeric and graphic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gf_boxplot(cesd ~ substance, </a:t>
            </a: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  data = HELPrct)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Fit and summarize model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mod &lt;-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(age ~ substance,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anova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(mod)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Which differences are significant?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1" spc="-1" dirty="0">
                <a:solidFill>
                  <a:srgbClr val="000000"/>
                </a:solidFill>
                <a:latin typeface="Courier New"/>
                <a:ea typeface="Menlo"/>
              </a:rPr>
              <a:t>mplot(TukeyHSD(mod))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0" strike="noStrike" spc="-1" dirty="0">
                <a:latin typeface="Arial"/>
              </a:rPr>
              <a:t>`</a:t>
            </a:r>
          </a:p>
        </p:txBody>
      </p:sp>
      <p:sp>
        <p:nvSpPr>
          <p:cNvPr id="93" name="CustomShape 18"/>
          <p:cNvSpPr/>
          <p:nvPr/>
        </p:nvSpPr>
        <p:spPr>
          <a:xfrm>
            <a:off x="3561457" y="5395025"/>
            <a:ext cx="319356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Distributions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3579065" y="5792473"/>
            <a:ext cx="3197160" cy="448056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(13,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function with graph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(1.645,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qnorm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(0.95) #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quantiles with graph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xqnorm(0.85,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density function (“size” means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Central portion of distribution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0.95)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("t", c(0.90, 0.99),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df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Plotting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", size = 8,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0.65,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xlim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c(-1, 9))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mean = 10,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5" name="CustomShape 20"/>
          <p:cNvSpPr/>
          <p:nvPr/>
        </p:nvSpPr>
        <p:spPr>
          <a:xfrm>
            <a:off x="6895964" y="8395615"/>
            <a:ext cx="3200400" cy="187741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Logistic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glm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(homeless ~ age,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family = binomial)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Odds ratios and confidence intervals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ABEA9727-35A0-42F8-B33C-2A392664F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748486" y="3024164"/>
            <a:ext cx="2750728" cy="1264286"/>
          </a:xfrm>
          <a:prstGeom prst="rect">
            <a:avLst/>
          </a:prstGeom>
          <a:ln>
            <a:noFill/>
          </a:ln>
        </p:spPr>
      </p:pic>
      <p:sp>
        <p:nvSpPr>
          <p:cNvPr id="29" name="CustomShape 4">
            <a:extLst>
              <a:ext uri="{FF2B5EF4-FFF2-40B4-BE49-F238E27FC236}">
                <a16:creationId xmlns:a16="http://schemas.microsoft.com/office/drawing/2014/main" id="{FA44E67C-3FF1-4558-AB14-26AE8A22A162}"/>
              </a:ext>
            </a:extLst>
          </p:cNvPr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0" name="CustomShape 5">
            <a:extLst>
              <a:ext uri="{FF2B5EF4-FFF2-40B4-BE49-F238E27FC236}">
                <a16:creationId xmlns:a16="http://schemas.microsoft.com/office/drawing/2014/main" id="{C98A7EA2-6B6B-4EBA-BFFD-9DB57EF48BEA}"/>
              </a:ext>
            </a:extLst>
          </p:cNvPr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08/18</a:t>
            </a:r>
            <a:endParaRPr lang="en-US" sz="900" b="0" strike="noStrike" spc="-1" dirty="0"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302" y="3100870"/>
            <a:ext cx="1761067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ustomShape 11">
            <a:extLst>
              <a:ext uri="{FF2B5EF4-FFF2-40B4-BE49-F238E27FC236}">
                <a16:creationId xmlns:a16="http://schemas.microsoft.com/office/drawing/2014/main" id="{7DD4CB21-5494-4EEF-8F4C-00425B92FBE6}"/>
              </a:ext>
            </a:extLst>
          </p:cNvPr>
          <p:cNvSpPr/>
          <p:nvPr/>
        </p:nvSpPr>
        <p:spPr>
          <a:xfrm>
            <a:off x="215281" y="710049"/>
            <a:ext cx="3200400" cy="311124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Drop, rename, or reorder variables</a:t>
            </a:r>
          </a:p>
          <a:p>
            <a:r>
              <a:rPr lang="en-US" sz="1200" b="1" spc="-1" dirty="0">
                <a:latin typeface="Courier New"/>
              </a:rPr>
              <a:t>df &lt;- select(</a:t>
            </a:r>
            <a:r>
              <a:rPr lang="en-US" sz="1200" b="1" spc="-1" dirty="0" err="1">
                <a:latin typeface="Courier New"/>
              </a:rPr>
              <a:t>HELPrct</a:t>
            </a:r>
            <a:r>
              <a:rPr lang="en-US" sz="1200" b="1" spc="-1" dirty="0">
                <a:latin typeface="Courier New"/>
              </a:rPr>
              <a:t>, </a:t>
            </a:r>
          </a:p>
          <a:p>
            <a:r>
              <a:rPr lang="en-US" sz="1200" b="1" spc="-1" dirty="0">
                <a:latin typeface="Courier New"/>
              </a:rPr>
              <a:t>  c(id, age, sex))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new variables from existing ones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mutate(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pc="-1" dirty="0" err="1">
                <a:latin typeface="Courier New"/>
                <a:ea typeface="DejaVu Sans"/>
              </a:rPr>
              <a:t>width_in</a:t>
            </a:r>
            <a:r>
              <a:rPr lang="en-US" sz="1200" b="1" spc="-1" dirty="0">
                <a:latin typeface="Courier New"/>
                <a:ea typeface="DejaVu Sans"/>
              </a:rPr>
              <a:t> = 0.394 * width</a:t>
            </a:r>
            <a:r>
              <a:rPr lang="en-US" sz="1200" b="1" strike="noStrike" spc="-1" dirty="0">
                <a:latin typeface="Courier New"/>
                <a:ea typeface="DejaVu Sans"/>
              </a:rPr>
              <a:t>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latin typeface="Arial"/>
                <a:ea typeface="DejaVu Sans"/>
              </a:rPr>
              <a:t>Retain</a:t>
            </a:r>
            <a:r>
              <a:rPr lang="en-US" sz="1200" b="0" strike="noStrike" spc="-1" dirty="0">
                <a:latin typeface="Arial"/>
                <a:ea typeface="DejaVu Sans"/>
              </a:rPr>
              <a:t> specific rows from data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girls_feet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filter(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sex == "G"</a:t>
            </a:r>
            <a:r>
              <a:rPr lang="en-US" sz="1200" b="1" strike="noStrike" spc="-1" dirty="0">
                <a:latin typeface="Courier New"/>
                <a:ea typeface="DejaVu Sans"/>
              </a:rPr>
              <a:t>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Sort data rows by value in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df &lt;- arrange(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length)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Compute 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group_by</a:t>
            </a:r>
            <a:r>
              <a:rPr lang="en-US" sz="1200" b="1" strike="noStrike" spc="-1" dirty="0"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sex)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latin typeface="Courier New"/>
                <a:ea typeface="DejaVu Sans"/>
              </a:rPr>
              <a:t>summarize(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mean_width</a:t>
            </a:r>
            <a:r>
              <a:rPr lang="en-US" sz="1200" b="1" strike="noStrike" spc="-1" dirty="0">
                <a:latin typeface="Courier New"/>
                <a:ea typeface="DejaVu Sans"/>
              </a:rPr>
              <a:t> =  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sz="1200" b="1" spc="-1" dirty="0">
                <a:latin typeface="Courier New"/>
                <a:ea typeface="DejaVu Sans"/>
              </a:rPr>
              <a:t>    </a:t>
            </a:r>
            <a:r>
              <a:rPr lang="en-US" sz="1200" b="1" strike="noStrike" spc="-1" dirty="0">
                <a:latin typeface="Courier New"/>
                <a:ea typeface="DejaVu Sans"/>
              </a:rPr>
              <a:t>mean(</a:t>
            </a:r>
            <a:r>
              <a:rPr lang="en-US" sz="1200" b="1" strike="noStrike" spc="-1">
                <a:latin typeface="Courier New"/>
                <a:ea typeface="DejaVu Sans"/>
              </a:rPr>
              <a:t>width)) </a:t>
            </a:r>
            <a:endParaRPr lang="en-US" sz="1200" b="1" strike="noStrike" spc="-1" dirty="0">
              <a:latin typeface="Courier New"/>
              <a:ea typeface="DejaVu Sans"/>
            </a:endParaRPr>
          </a:p>
          <a:p>
            <a:r>
              <a:rPr lang="en-US" sz="1200" spc="-1" dirty="0">
                <a:solidFill>
                  <a:srgbClr val="000000"/>
                </a:solidFill>
                <a:cs typeface="Courier New" panose="02070309020205020404" pitchFamily="49" charset="0"/>
              </a:rPr>
              <a:t>For more, see </a:t>
            </a:r>
            <a:r>
              <a:rPr lang="en-US" sz="1200" b="1" spc="-1" dirty="0" err="1">
                <a:latin typeface="Courier New"/>
                <a:hlinkClick r:id="rId5"/>
              </a:rPr>
              <a:t>Tidyverse</a:t>
            </a:r>
            <a:r>
              <a:rPr lang="en-US" sz="1200" b="1" spc="-1" dirty="0">
                <a:latin typeface="Courier New"/>
                <a:hlinkClick r:id="rId5"/>
              </a:rPr>
              <a:t> </a:t>
            </a:r>
            <a:r>
              <a:rPr lang="en-US" sz="1200" b="1" spc="-1" dirty="0" err="1">
                <a:latin typeface="Courier New"/>
                <a:hlinkClick r:id="rId5"/>
              </a:rPr>
              <a:t>cheatsheet</a:t>
            </a:r>
            <a:endParaRPr lang="en-US" sz="12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latin typeface="Courier New"/>
              <a:ea typeface="DejaVu Sans"/>
            </a:endParaRPr>
          </a:p>
        </p:txBody>
      </p:sp>
      <p:sp>
        <p:nvSpPr>
          <p:cNvPr id="33" name="CustomShape 12">
            <a:extLst>
              <a:ext uri="{FF2B5EF4-FFF2-40B4-BE49-F238E27FC236}">
                <a16:creationId xmlns:a16="http://schemas.microsoft.com/office/drawing/2014/main" id="{136D446F-62AC-4126-B127-FB18EB3AF018}"/>
              </a:ext>
            </a:extLst>
          </p:cNvPr>
          <p:cNvSpPr/>
          <p:nvPr/>
        </p:nvSpPr>
        <p:spPr>
          <a:xfrm>
            <a:off x="215281" y="272878"/>
            <a:ext cx="3200400" cy="34747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Data wrangling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4" name="CustomShape 13">
            <a:extLst>
              <a:ext uri="{FF2B5EF4-FFF2-40B4-BE49-F238E27FC236}">
                <a16:creationId xmlns:a16="http://schemas.microsoft.com/office/drawing/2014/main" id="{50726162-5B28-4131-ACFF-63BA1E8C88EE}"/>
              </a:ext>
            </a:extLst>
          </p:cNvPr>
          <p:cNvSpPr/>
          <p:nvPr/>
        </p:nvSpPr>
        <p:spPr>
          <a:xfrm>
            <a:off x="215281" y="6528614"/>
            <a:ext cx="3200400" cy="374441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Fix random number sequence</a:t>
            </a:r>
          </a:p>
          <a:p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set.seed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(42)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Toss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rflip(10) # default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is 0.5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Do something repeatedly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do(5) * rflip(10,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0.75)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Draw a simple random sample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sample(LETTERS,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deal(Cards, 5) # poker hand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Menlo"/>
              </a:rPr>
              <a:t>Resample with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replacement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Small &lt;- sample(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resample(Small)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permutation (shuffling)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shuffle(Cards)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values from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rbinom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size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rnorm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mean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35" name="CustomShape 14">
            <a:extLst>
              <a:ext uri="{FF2B5EF4-FFF2-40B4-BE49-F238E27FC236}">
                <a16:creationId xmlns:a16="http://schemas.microsoft.com/office/drawing/2014/main" id="{54FB45DF-FF93-4AF3-B1A8-71CD2943E523}"/>
              </a:ext>
            </a:extLst>
          </p:cNvPr>
          <p:cNvSpPr/>
          <p:nvPr/>
        </p:nvSpPr>
        <p:spPr>
          <a:xfrm>
            <a:off x="215281" y="5705710"/>
            <a:ext cx="3200400" cy="71130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Randomization and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simulation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" name="CustomShape 18">
            <a:extLst>
              <a:ext uri="{FF2B5EF4-FFF2-40B4-BE49-F238E27FC236}">
                <a16:creationId xmlns:a16="http://schemas.microsoft.com/office/drawing/2014/main" id="{1822A551-1DC0-4CA0-BE33-D13C157AE72B}"/>
              </a:ext>
            </a:extLst>
          </p:cNvPr>
          <p:cNvSpPr/>
          <p:nvPr/>
        </p:nvSpPr>
        <p:spPr>
          <a:xfrm>
            <a:off x="215281" y="3876910"/>
            <a:ext cx="320040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  <a:latin typeface="Source Sans Pro"/>
                <a:ea typeface="Source Sans Pro"/>
              </a:rPr>
              <a:t>Importing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11">
            <a:extLst>
              <a:ext uri="{FF2B5EF4-FFF2-40B4-BE49-F238E27FC236}">
                <a16:creationId xmlns:a16="http://schemas.microsoft.com/office/drawing/2014/main" id="{209F34DB-99E0-4FC1-B232-61460803BE76}"/>
              </a:ext>
            </a:extLst>
          </p:cNvPr>
          <p:cNvSpPr/>
          <p:nvPr/>
        </p:nvSpPr>
        <p:spPr>
          <a:xfrm>
            <a:off x="215281" y="4288450"/>
            <a:ext cx="3200400" cy="136344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data from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or URL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100" b="1" spc="-1" dirty="0" err="1">
                <a:latin typeface="Courier New"/>
              </a:rPr>
              <a:t>MustangPrice</a:t>
            </a:r>
            <a:r>
              <a:rPr lang="en-US" sz="1100" b="1" spc="-1" dirty="0">
                <a:latin typeface="Courier New"/>
              </a:rPr>
              <a:t> &lt;-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  read.file("C:/MustangPrice.csv")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# NOTE: R uses forward slashes!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Dome &lt;-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read.file("http://www.mosaic-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web.org/go/datasets/Dome.csv")</a:t>
            </a:r>
            <a:endParaRPr lang="en-US" sz="1100" b="1" strike="noStrike" spc="-1" dirty="0"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FD9D09-0C5E-4C9D-97F2-2AC682CC1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360" y="8537384"/>
            <a:ext cx="2269172" cy="1566128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86000"/>
            <a:ext cx="1384000" cy="137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2799</TotalTime>
  <Words>1767</Words>
  <Application>Microsoft Office PowerPoint</Application>
  <PresentationFormat>Custom</PresentationFormat>
  <Paragraphs>376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Cambria Math</vt:lpstr>
      <vt:lpstr>Courier New</vt:lpstr>
      <vt:lpstr>DejaVu Sans</vt:lpstr>
      <vt:lpstr>Menlo</vt:lpstr>
      <vt:lpstr>Palatino Linotype</vt:lpstr>
      <vt:lpstr>Source Sans Pro</vt:lpstr>
      <vt:lpstr>Source Sans Pro Light</vt:lpstr>
      <vt:lpstr>Symbol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Laviolette, Michael</dc:creator>
  <cp:lastModifiedBy>Michael Laviolette</cp:lastModifiedBy>
  <cp:revision>698</cp:revision>
  <cp:lastPrinted>2018-07-03T15:00:22Z</cp:lastPrinted>
  <dcterms:modified xsi:type="dcterms:W3CDTF">2018-08-10T21:38:19Z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