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/>
    <p:restoredTop sz="95574"/>
  </p:normalViewPr>
  <p:slideViewPr>
    <p:cSldViewPr snapToGrid="0">
      <p:cViewPr>
        <p:scale>
          <a:sx n="200" d="100"/>
          <a:sy n="200" d="100"/>
        </p:scale>
        <p:origin x="1080" y="-6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B2656-30E7-CA46-9899-0E5CD7359DF8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D52CC-82EE-C74F-9690-4A5D375434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4564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D52CC-82EE-C74F-9690-4A5D375434D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82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F55-9D06-4289-AAD6-67C223D26958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C025-ADC1-427F-A427-D382CFA26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51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F55-9D06-4289-AAD6-67C223D26958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C025-ADC1-427F-A427-D382CFA26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53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F55-9D06-4289-AAD6-67C223D26958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C025-ADC1-427F-A427-D382CFA26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F55-9D06-4289-AAD6-67C223D26958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C025-ADC1-427F-A427-D382CFA26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29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F55-9D06-4289-AAD6-67C223D26958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C025-ADC1-427F-A427-D382CFA26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62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F55-9D06-4289-AAD6-67C223D26958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C025-ADC1-427F-A427-D382CFA26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37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F55-9D06-4289-AAD6-67C223D26958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C025-ADC1-427F-A427-D382CFA26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85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F55-9D06-4289-AAD6-67C223D26958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C025-ADC1-427F-A427-D382CFA26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80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F55-9D06-4289-AAD6-67C223D26958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C025-ADC1-427F-A427-D382CFA26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87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F55-9D06-4289-AAD6-67C223D26958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C025-ADC1-427F-A427-D382CFA26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53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2F55-9D06-4289-AAD6-67C223D26958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5C025-ADC1-427F-A427-D382CFA26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52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A2F55-9D06-4289-AAD6-67C223D26958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5C025-ADC1-427F-A427-D382CFA26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540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e 69"/>
          <p:cNvGrpSpPr/>
          <p:nvPr/>
        </p:nvGrpSpPr>
        <p:grpSpPr>
          <a:xfrm>
            <a:off x="3727071" y="998096"/>
            <a:ext cx="2992050" cy="1468373"/>
            <a:chOff x="652491" y="181337"/>
            <a:chExt cx="2992050" cy="146837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71" name="Rectangle à coins arrondis 59">
              <a:extLst>
                <a:ext uri="{FF2B5EF4-FFF2-40B4-BE49-F238E27FC236}">
                  <a16:creationId xmlns:a16="http://schemas.microsoft.com/office/drawing/2014/main" id="{2147AA34-6E02-9740-CECE-B22A372AAA75}"/>
                </a:ext>
              </a:extLst>
            </p:cNvPr>
            <p:cNvSpPr/>
            <p:nvPr/>
          </p:nvSpPr>
          <p:spPr>
            <a:xfrm>
              <a:off x="652491" y="181337"/>
              <a:ext cx="2808000" cy="1383247"/>
            </a:xfrm>
            <a:prstGeom prst="roundRect">
              <a:avLst/>
            </a:prstGeom>
            <a:grpFill/>
            <a:ln w="31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100" dirty="0"/>
            </a:p>
          </p:txBody>
        </p:sp>
        <p:sp>
          <p:nvSpPr>
            <p:cNvPr id="72" name="Rectangle à coins arrondis 71">
              <a:extLst>
                <a:ext uri="{FF2B5EF4-FFF2-40B4-BE49-F238E27FC236}">
                  <a16:creationId xmlns:a16="http://schemas.microsoft.com/office/drawing/2014/main" id="{2147AA34-6E02-9740-CECE-B22A372AAA75}"/>
                </a:ext>
              </a:extLst>
            </p:cNvPr>
            <p:cNvSpPr/>
            <p:nvPr/>
          </p:nvSpPr>
          <p:spPr>
            <a:xfrm>
              <a:off x="743324" y="219320"/>
              <a:ext cx="2808000" cy="1383247"/>
            </a:xfrm>
            <a:prstGeom prst="roundRect">
              <a:avLst/>
            </a:prstGeom>
            <a:grpFill/>
            <a:ln w="31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100" dirty="0"/>
            </a:p>
          </p:txBody>
        </p:sp>
        <p:sp>
          <p:nvSpPr>
            <p:cNvPr id="73" name="Rectangle à coins arrondis 59">
              <a:extLst>
                <a:ext uri="{FF2B5EF4-FFF2-40B4-BE49-F238E27FC236}">
                  <a16:creationId xmlns:a16="http://schemas.microsoft.com/office/drawing/2014/main" id="{2147AA34-6E02-9740-CECE-B22A372AAA75}"/>
                </a:ext>
              </a:extLst>
            </p:cNvPr>
            <p:cNvSpPr/>
            <p:nvPr/>
          </p:nvSpPr>
          <p:spPr>
            <a:xfrm>
              <a:off x="836541" y="266463"/>
              <a:ext cx="2808000" cy="1383247"/>
            </a:xfrm>
            <a:prstGeom prst="roundRect">
              <a:avLst/>
            </a:prstGeom>
            <a:grpFill/>
            <a:ln w="31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100" dirty="0"/>
            </a:p>
          </p:txBody>
        </p:sp>
      </p:grpSp>
      <p:sp>
        <p:nvSpPr>
          <p:cNvPr id="74" name="ZoneTexte 73"/>
          <p:cNvSpPr txBox="1"/>
          <p:nvPr/>
        </p:nvSpPr>
        <p:spPr>
          <a:xfrm rot="16200000">
            <a:off x="3597426" y="116015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2019</a:t>
            </a:r>
            <a:endParaRPr lang="fr-FR" sz="2000" dirty="0"/>
          </a:p>
        </p:txBody>
      </p:sp>
      <p:sp>
        <p:nvSpPr>
          <p:cNvPr id="75" name="ZoneTexte 74"/>
          <p:cNvSpPr txBox="1"/>
          <p:nvPr/>
        </p:nvSpPr>
        <p:spPr>
          <a:xfrm rot="16200000">
            <a:off x="3695024" y="1226835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2020</a:t>
            </a:r>
            <a:endParaRPr lang="fr-FR" sz="2000" dirty="0"/>
          </a:p>
        </p:txBody>
      </p:sp>
      <p:sp>
        <p:nvSpPr>
          <p:cNvPr id="76" name="ZoneTexte 75"/>
          <p:cNvSpPr txBox="1"/>
          <p:nvPr/>
        </p:nvSpPr>
        <p:spPr>
          <a:xfrm rot="16200000">
            <a:off x="3788835" y="1269703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2021</a:t>
            </a:r>
            <a:endParaRPr lang="fr-FR" sz="2000" dirty="0"/>
          </a:p>
        </p:txBody>
      </p:sp>
      <p:grpSp>
        <p:nvGrpSpPr>
          <p:cNvPr id="25" name="Groupe 24"/>
          <p:cNvGrpSpPr/>
          <p:nvPr/>
        </p:nvGrpSpPr>
        <p:grpSpPr>
          <a:xfrm>
            <a:off x="382142" y="27532"/>
            <a:ext cx="2992050" cy="1468373"/>
            <a:chOff x="652491" y="181337"/>
            <a:chExt cx="2992050" cy="1468373"/>
          </a:xfrm>
        </p:grpSpPr>
        <p:sp>
          <p:nvSpPr>
            <p:cNvPr id="56" name="Rectangle à coins arrondis 59">
              <a:extLst>
                <a:ext uri="{FF2B5EF4-FFF2-40B4-BE49-F238E27FC236}">
                  <a16:creationId xmlns:a16="http://schemas.microsoft.com/office/drawing/2014/main" id="{2147AA34-6E02-9740-CECE-B22A372AAA75}"/>
                </a:ext>
              </a:extLst>
            </p:cNvPr>
            <p:cNvSpPr/>
            <p:nvPr/>
          </p:nvSpPr>
          <p:spPr>
            <a:xfrm>
              <a:off x="652491" y="181337"/>
              <a:ext cx="2808000" cy="13832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100" dirty="0"/>
            </a:p>
          </p:txBody>
        </p:sp>
        <p:sp>
          <p:nvSpPr>
            <p:cNvPr id="60" name="Rectangle à coins arrondis 59">
              <a:extLst>
                <a:ext uri="{FF2B5EF4-FFF2-40B4-BE49-F238E27FC236}">
                  <a16:creationId xmlns:a16="http://schemas.microsoft.com/office/drawing/2014/main" id="{2147AA34-6E02-9740-CECE-B22A372AAA75}"/>
                </a:ext>
              </a:extLst>
            </p:cNvPr>
            <p:cNvSpPr/>
            <p:nvPr/>
          </p:nvSpPr>
          <p:spPr>
            <a:xfrm>
              <a:off x="743324" y="219320"/>
              <a:ext cx="2808000" cy="13832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100" dirty="0"/>
            </a:p>
          </p:txBody>
        </p:sp>
        <p:sp>
          <p:nvSpPr>
            <p:cNvPr id="61" name="Rectangle à coins arrondis 59">
              <a:extLst>
                <a:ext uri="{FF2B5EF4-FFF2-40B4-BE49-F238E27FC236}">
                  <a16:creationId xmlns:a16="http://schemas.microsoft.com/office/drawing/2014/main" id="{2147AA34-6E02-9740-CECE-B22A372AAA75}"/>
                </a:ext>
              </a:extLst>
            </p:cNvPr>
            <p:cNvSpPr/>
            <p:nvPr/>
          </p:nvSpPr>
          <p:spPr>
            <a:xfrm>
              <a:off x="836541" y="266463"/>
              <a:ext cx="2808000" cy="13832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100" dirty="0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CE8ADBED-C006-1B27-96AB-91296B5BF6B1}"/>
              </a:ext>
            </a:extLst>
          </p:cNvPr>
          <p:cNvSpPr txBox="1"/>
          <p:nvPr/>
        </p:nvSpPr>
        <p:spPr>
          <a:xfrm>
            <a:off x="206593" y="2628510"/>
            <a:ext cx="11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E8ADBED-C006-1B27-96AB-91296B5BF6B1}"/>
              </a:ext>
            </a:extLst>
          </p:cNvPr>
          <p:cNvSpPr txBox="1"/>
          <p:nvPr/>
        </p:nvSpPr>
        <p:spPr>
          <a:xfrm>
            <a:off x="3524676" y="2628511"/>
            <a:ext cx="11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C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E8ADBED-C006-1B27-96AB-91296B5BF6B1}"/>
              </a:ext>
            </a:extLst>
          </p:cNvPr>
          <p:cNvSpPr txBox="1"/>
          <p:nvPr/>
        </p:nvSpPr>
        <p:spPr>
          <a:xfrm>
            <a:off x="260670" y="7185715"/>
            <a:ext cx="11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D958EA6-16F5-A947-83C7-52250B9E4E1E}"/>
              </a:ext>
            </a:extLst>
          </p:cNvPr>
          <p:cNvSpPr txBox="1"/>
          <p:nvPr/>
        </p:nvSpPr>
        <p:spPr>
          <a:xfrm>
            <a:off x="3923289" y="2758267"/>
            <a:ext cx="1234800" cy="5847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Hospitals</a:t>
            </a:r>
            <a:r>
              <a:rPr lang="fr-FR" sz="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b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reporting</a:t>
            </a:r>
            <a:r>
              <a:rPr lang="fr-FR" sz="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SPARES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Hospitals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=2053)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ICUs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=291)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232EE1-87AE-6DAE-DB36-318C5B9F70D8}"/>
              </a:ext>
            </a:extLst>
          </p:cNvPr>
          <p:cNvSpPr txBox="1"/>
          <p:nvPr/>
        </p:nvSpPr>
        <p:spPr>
          <a:xfrm>
            <a:off x="3923289" y="4540526"/>
            <a:ext cx="1234800" cy="9541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</a:t>
            </a:r>
            <a:r>
              <a:rPr lang="fr-FR" sz="800" b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hospital</a:t>
            </a:r>
            <a:r>
              <a:rPr lang="fr-FR" sz="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b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cohort</a:t>
            </a:r>
            <a:r>
              <a:rPr lang="fr-FR" sz="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800" b="1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=414)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GPH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=156)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PPH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=109)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PNPH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=23) 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RH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=110)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UH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=16)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89FA685-AFE0-C07F-92F0-D7EF044D1D6B}"/>
              </a:ext>
            </a:extLst>
          </p:cNvPr>
          <p:cNvSpPr txBox="1"/>
          <p:nvPr/>
        </p:nvSpPr>
        <p:spPr>
          <a:xfrm>
            <a:off x="5309554" y="2651954"/>
            <a:ext cx="1492134" cy="24314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Excluded</a:t>
            </a:r>
            <a:r>
              <a:rPr lang="fr-FR" sz="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hospitals</a:t>
            </a:r>
            <a:endParaRPr lang="fr-FR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Did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not report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antibiotic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consumption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resistance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data for a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=1554)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Overseas French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territories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=25)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Corsica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=8)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No national identifier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=33)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Not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geographical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hospitals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=105)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Psychiatric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hospitals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=82)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Cancer centers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=20)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Occupied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bed-days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in the PMSI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=15)</a:t>
            </a:r>
            <a:endParaRPr lang="fr-FR" sz="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No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reported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infection by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bacteria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interest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selection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=7)</a:t>
            </a:r>
          </a:p>
        </p:txBody>
      </p:sp>
      <p:cxnSp>
        <p:nvCxnSpPr>
          <p:cNvPr id="8" name="Connecteur en angle 7">
            <a:extLst>
              <a:ext uri="{FF2B5EF4-FFF2-40B4-BE49-F238E27FC236}">
                <a16:creationId xmlns:a16="http://schemas.microsoft.com/office/drawing/2014/main" id="{80471214-6851-D742-DCBD-CC082469B1D3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4662806" y="3220924"/>
            <a:ext cx="524630" cy="768865"/>
          </a:xfrm>
          <a:prstGeom prst="bentConnector2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915A17E-2265-D17C-DB9B-5506B3669747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540689" y="3343042"/>
            <a:ext cx="0" cy="1197484"/>
          </a:xfrm>
          <a:prstGeom prst="straightConnector1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5E58363-EDF1-432B-4903-68B39E4ABF09}"/>
              </a:ext>
            </a:extLst>
          </p:cNvPr>
          <p:cNvSpPr txBox="1"/>
          <p:nvPr/>
        </p:nvSpPr>
        <p:spPr>
          <a:xfrm>
            <a:off x="3923289" y="6222402"/>
            <a:ext cx="1234800" cy="83099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ICU </a:t>
            </a:r>
            <a:r>
              <a:rPr lang="fr-FR" sz="800" b="1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cohort</a:t>
            </a:r>
            <a:r>
              <a:rPr lang="fr-FR" sz="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800" b="1" i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=85)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GPH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=46)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PPH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=18) 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PNPH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=8)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RH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=0)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UH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=13)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F6E0C85-3E58-B308-3A67-34FF27EC3358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4540689" y="5494633"/>
            <a:ext cx="0" cy="727769"/>
          </a:xfrm>
          <a:prstGeom prst="straightConnector1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94342D1-EEB5-F761-D9DA-D245B4571640}"/>
              </a:ext>
            </a:extLst>
          </p:cNvPr>
          <p:cNvSpPr txBox="1"/>
          <p:nvPr/>
        </p:nvSpPr>
        <p:spPr>
          <a:xfrm>
            <a:off x="5309552" y="5377888"/>
            <a:ext cx="1492132" cy="95410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Excluded</a:t>
            </a:r>
            <a:r>
              <a:rPr lang="fr-FR" sz="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ICUs</a:t>
            </a:r>
            <a:endParaRPr lang="fr-FR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Did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not report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antibiotic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consumption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resistance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data for a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=12)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Occupied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bed-days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in the PMSI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=2)</a:t>
            </a:r>
          </a:p>
        </p:txBody>
      </p:sp>
      <p:cxnSp>
        <p:nvCxnSpPr>
          <p:cNvPr id="13" name="Connecteur en angle 12">
            <a:extLst>
              <a:ext uri="{FF2B5EF4-FFF2-40B4-BE49-F238E27FC236}">
                <a16:creationId xmlns:a16="http://schemas.microsoft.com/office/drawing/2014/main" id="{BE196A40-0EB4-9159-4CA7-A400DB4FA523}"/>
              </a:ext>
            </a:extLst>
          </p:cNvPr>
          <p:cNvCxnSpPr>
            <a:cxnSpLocks/>
            <a:stCxn id="3" idx="2"/>
            <a:endCxn id="12" idx="1"/>
          </p:cNvCxnSpPr>
          <p:nvPr/>
        </p:nvCxnSpPr>
        <p:spPr>
          <a:xfrm rot="16200000" flipH="1">
            <a:off x="4744966" y="5290355"/>
            <a:ext cx="360309" cy="768863"/>
          </a:xfrm>
          <a:prstGeom prst="bentConnector2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7949500E-6142-F63A-D922-EF6A4C3DDFF8}"/>
              </a:ext>
            </a:extLst>
          </p:cNvPr>
          <p:cNvSpPr txBox="1"/>
          <p:nvPr/>
        </p:nvSpPr>
        <p:spPr>
          <a:xfrm>
            <a:off x="352680" y="2758267"/>
            <a:ext cx="1236570" cy="5847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err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Bacterial</a:t>
            </a:r>
            <a:r>
              <a:rPr lang="fr-FR" sz="8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b="1" dirty="0" err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fr-FR" sz="8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SPARES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Hospitals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=2,370,650)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ICUs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=258,683)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799152-D511-EF44-507B-283276776C7F}"/>
              </a:ext>
            </a:extLst>
          </p:cNvPr>
          <p:cNvSpPr txBox="1"/>
          <p:nvPr/>
        </p:nvSpPr>
        <p:spPr>
          <a:xfrm>
            <a:off x="1741997" y="3122900"/>
            <a:ext cx="1638000" cy="13234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Excluded</a:t>
            </a:r>
            <a:r>
              <a:rPr lang="fr-FR" sz="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endParaRPr lang="fr-FR" sz="8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Excluded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hospitals</a:t>
            </a:r>
            <a:endParaRPr lang="fr-FR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Unstudied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bacteria</a:t>
            </a:r>
            <a:endParaRPr lang="fr-FR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Pediatry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psychiatry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and LTC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Patients &lt;15 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Patients ≥15 and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labelled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as « new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born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 »</a:t>
            </a:r>
          </a:p>
          <a:p>
            <a:endParaRPr lang="fr-FR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Excluded</a:t>
            </a:r>
            <a:r>
              <a:rPr lang="fr-FR" sz="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phenotypes</a:t>
            </a:r>
            <a:endParaRPr lang="fr-FR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Inconsistent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phenotype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  <a:endParaRPr lang="fr-FR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F2C251B-9D9B-EA90-3F78-E1770C4B3F1B}"/>
              </a:ext>
            </a:extLst>
          </p:cNvPr>
          <p:cNvSpPr txBox="1"/>
          <p:nvPr/>
        </p:nvSpPr>
        <p:spPr>
          <a:xfrm>
            <a:off x="352680" y="6468623"/>
            <a:ext cx="1236570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err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</a:t>
            </a:r>
            <a:r>
              <a:rPr lang="fr-FR" sz="8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b="1" dirty="0" err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fr-FR" sz="8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Hospitals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=692,551)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ICUs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8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=75,295)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261CA4F-E79C-544A-D1EA-C5115AF5B22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70965" y="3343042"/>
            <a:ext cx="0" cy="3125581"/>
          </a:xfrm>
          <a:prstGeom prst="straightConnector1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>
            <a:extLst>
              <a:ext uri="{FF2B5EF4-FFF2-40B4-BE49-F238E27FC236}">
                <a16:creationId xmlns:a16="http://schemas.microsoft.com/office/drawing/2014/main" id="{C0BD9139-0253-FF69-4068-AE3FDDA30925}"/>
              </a:ext>
            </a:extLst>
          </p:cNvPr>
          <p:cNvCxnSpPr>
            <a:cxnSpLocks/>
            <a:stCxn id="14" idx="2"/>
            <a:endCxn id="15" idx="1"/>
          </p:cNvCxnSpPr>
          <p:nvPr/>
        </p:nvCxnSpPr>
        <p:spPr>
          <a:xfrm rot="16200000" flipH="1">
            <a:off x="1135692" y="3178315"/>
            <a:ext cx="441578" cy="771032"/>
          </a:xfrm>
          <a:prstGeom prst="bentConnector2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1105DAB2-0D4D-AB56-B702-7326FCD1FFB0}"/>
              </a:ext>
            </a:extLst>
          </p:cNvPr>
          <p:cNvSpPr txBox="1"/>
          <p:nvPr/>
        </p:nvSpPr>
        <p:spPr>
          <a:xfrm>
            <a:off x="1740074" y="4525710"/>
            <a:ext cx="1638000" cy="218521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Excluded</a:t>
            </a:r>
            <a:r>
              <a:rPr lang="fr-FR" sz="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endParaRPr lang="fr-FR" sz="800" dirty="0">
              <a:solidFill>
                <a:schemeClr val="bg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Uncomplete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weeks</a:t>
            </a:r>
            <a:endParaRPr lang="fr-FR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Not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tested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antibiotics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resistance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(7%)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Most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recent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isolated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within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30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days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≤2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phenotypic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variations (S ↔ I or I ↔ R, 0.6%)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Merge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identical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(5%)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Merge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duplicated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antibiotics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tested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(0.04%)</a:t>
            </a: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isolated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another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sector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(0.02%)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endParaRPr lang="fr-FR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Excluded</a:t>
            </a:r>
            <a:r>
              <a:rPr lang="fr-FR" sz="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phenotypes</a:t>
            </a:r>
            <a:endParaRPr lang="fr-FR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• Least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resistant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phenotypes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duplicated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00" dirty="0" err="1">
                <a:latin typeface="Calibri" panose="020F0502020204030204" pitchFamily="34" charset="0"/>
                <a:cs typeface="Calibri" panose="020F0502020204030204" pitchFamily="34" charset="0"/>
              </a:rPr>
              <a:t>samples</a:t>
            </a:r>
            <a:r>
              <a:rPr lang="fr-FR" sz="800" dirty="0">
                <a:latin typeface="Calibri" panose="020F0502020204030204" pitchFamily="34" charset="0"/>
                <a:cs typeface="Calibri" panose="020F0502020204030204" pitchFamily="34" charset="0"/>
              </a:rPr>
              <a:t> (50%)</a:t>
            </a:r>
          </a:p>
        </p:txBody>
      </p:sp>
      <p:cxnSp>
        <p:nvCxnSpPr>
          <p:cNvPr id="24" name="Connecteur en angle 23">
            <a:extLst>
              <a:ext uri="{FF2B5EF4-FFF2-40B4-BE49-F238E27FC236}">
                <a16:creationId xmlns:a16="http://schemas.microsoft.com/office/drawing/2014/main" id="{C039516B-E9A4-8F83-D227-8BCBF251AE6E}"/>
              </a:ext>
            </a:extLst>
          </p:cNvPr>
          <p:cNvCxnSpPr>
            <a:cxnSpLocks/>
            <a:stCxn id="14" idx="2"/>
            <a:endCxn id="23" idx="1"/>
          </p:cNvCxnSpPr>
          <p:nvPr/>
        </p:nvCxnSpPr>
        <p:spPr>
          <a:xfrm rot="16200000" flipH="1">
            <a:off x="217882" y="4096124"/>
            <a:ext cx="2275275" cy="769109"/>
          </a:xfrm>
          <a:prstGeom prst="bentConnector2">
            <a:avLst/>
          </a:prstGeom>
          <a:ln w="635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59">
            <a:extLst>
              <a:ext uri="{FF2B5EF4-FFF2-40B4-BE49-F238E27FC236}">
                <a16:creationId xmlns:a16="http://schemas.microsoft.com/office/drawing/2014/main" id="{2147AA34-6E02-9740-CECE-B22A372AAA75}"/>
              </a:ext>
            </a:extLst>
          </p:cNvPr>
          <p:cNvSpPr/>
          <p:nvPr/>
        </p:nvSpPr>
        <p:spPr>
          <a:xfrm>
            <a:off x="664401" y="155937"/>
            <a:ext cx="2808000" cy="1383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1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2DBE336-B305-1E2B-797F-5FEE10E96D1D}"/>
              </a:ext>
            </a:extLst>
          </p:cNvPr>
          <p:cNvSpPr txBox="1"/>
          <p:nvPr/>
        </p:nvSpPr>
        <p:spPr>
          <a:xfrm>
            <a:off x="1524052" y="1698975"/>
            <a:ext cx="1081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chemeClr val="accent5">
                    <a:lumMod val="50000"/>
                  </a:schemeClr>
                </a:solidFill>
              </a:rPr>
              <a:t>Hospital </a:t>
            </a:r>
            <a:r>
              <a:rPr lang="fr-FR" sz="1000" b="1" dirty="0" err="1">
                <a:solidFill>
                  <a:schemeClr val="accent5">
                    <a:lumMod val="50000"/>
                  </a:schemeClr>
                </a:solidFill>
              </a:rPr>
              <a:t>cohort</a:t>
            </a:r>
            <a:endParaRPr lang="fr-FR" sz="1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44862B4-A1D0-DC75-E08A-D51C109376AB}"/>
              </a:ext>
            </a:extLst>
          </p:cNvPr>
          <p:cNvCxnSpPr>
            <a:cxnSpLocks/>
            <a:stCxn id="100" idx="1"/>
            <a:endCxn id="30" idx="3"/>
          </p:cNvCxnSpPr>
          <p:nvPr/>
        </p:nvCxnSpPr>
        <p:spPr>
          <a:xfrm flipH="1">
            <a:off x="2605339" y="1820714"/>
            <a:ext cx="1399547" cy="1372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D833CF0A-F1B5-9ED6-30C0-54344311C1C4}"/>
              </a:ext>
            </a:extLst>
          </p:cNvPr>
          <p:cNvSpPr txBox="1"/>
          <p:nvPr/>
        </p:nvSpPr>
        <p:spPr>
          <a:xfrm>
            <a:off x="2668623" y="1582653"/>
            <a:ext cx="116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800" i="1" dirty="0"/>
              <a:t>Hospital national identifier (</a:t>
            </a:r>
            <a:r>
              <a:rPr lang="fr-FR" sz="800" i="1" dirty="0" err="1"/>
              <a:t>finess</a:t>
            </a:r>
            <a:r>
              <a:rPr lang="fr-FR" sz="800" i="1" dirty="0"/>
              <a:t>)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D52AFE0-1E54-B293-99D6-7F60ECF1CEE7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 flipH="1">
            <a:off x="2064696" y="1448125"/>
            <a:ext cx="3705" cy="25085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>
            <a:off x="810274" y="118802"/>
            <a:ext cx="2516254" cy="1369998"/>
            <a:chOff x="824563" y="118802"/>
            <a:chExt cx="2516254" cy="1369998"/>
          </a:xfrm>
        </p:grpSpPr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7ECC0460-2AE0-FF37-B285-50C8ED6A4328}"/>
                </a:ext>
              </a:extLst>
            </p:cNvPr>
            <p:cNvSpPr txBox="1"/>
            <p:nvPr/>
          </p:nvSpPr>
          <p:spPr>
            <a:xfrm>
              <a:off x="1711481" y="118802"/>
              <a:ext cx="735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b="1" dirty="0">
                  <a:solidFill>
                    <a:schemeClr val="accent2"/>
                  </a:solidFill>
                </a:rPr>
                <a:t>SPARES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AC124007-C7AC-6B35-1030-6942678F64FB}"/>
                </a:ext>
              </a:extLst>
            </p:cNvPr>
            <p:cNvSpPr txBox="1"/>
            <p:nvPr/>
          </p:nvSpPr>
          <p:spPr>
            <a:xfrm>
              <a:off x="846656" y="587292"/>
              <a:ext cx="24720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err="1"/>
                <a:t>Antibiotic</a:t>
              </a:r>
              <a:r>
                <a:rPr lang="fr-FR" sz="800" dirty="0"/>
                <a:t> </a:t>
              </a:r>
              <a:r>
                <a:rPr lang="fr-FR" sz="800" dirty="0" err="1"/>
                <a:t>resistance</a:t>
              </a:r>
              <a:r>
                <a:rPr lang="fr-FR" sz="800" dirty="0"/>
                <a:t> in </a:t>
              </a:r>
              <a:r>
                <a:rPr lang="fr-FR" sz="800" dirty="0" err="1"/>
                <a:t>hospitals</a:t>
              </a:r>
              <a:r>
                <a:rPr lang="fr-FR" sz="800" dirty="0"/>
                <a:t> data</a:t>
              </a:r>
            </a:p>
          </p:txBody>
        </p:sp>
        <p:sp>
          <p:nvSpPr>
            <p:cNvPr id="34" name="Accolade fermante 33">
              <a:extLst>
                <a:ext uri="{FF2B5EF4-FFF2-40B4-BE49-F238E27FC236}">
                  <a16:creationId xmlns:a16="http://schemas.microsoft.com/office/drawing/2014/main" id="{4FA09349-83D8-4E0E-89BF-55D40E69C63A}"/>
                </a:ext>
              </a:extLst>
            </p:cNvPr>
            <p:cNvSpPr/>
            <p:nvPr/>
          </p:nvSpPr>
          <p:spPr>
            <a:xfrm rot="16200000">
              <a:off x="2013153" y="-390506"/>
              <a:ext cx="139075" cy="2516252"/>
            </a:xfrm>
            <a:prstGeom prst="rightBrace">
              <a:avLst>
                <a:gd name="adj1" fmla="val 0"/>
                <a:gd name="adj2" fmla="val 49942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100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97B8035B-9199-049C-A308-3D85981CD79E}"/>
                </a:ext>
              </a:extLst>
            </p:cNvPr>
            <p:cNvSpPr txBox="1"/>
            <p:nvPr/>
          </p:nvSpPr>
          <p:spPr>
            <a:xfrm>
              <a:off x="827126" y="1150246"/>
              <a:ext cx="7805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err="1"/>
                <a:t>Hospital</a:t>
              </a:r>
              <a:r>
                <a:rPr lang="fr-FR" sz="800" dirty="0"/>
                <a:t> </a:t>
              </a:r>
              <a:r>
                <a:rPr lang="fr-FR" sz="800" dirty="0" err="1"/>
                <a:t>metadata</a:t>
              </a:r>
              <a:endParaRPr lang="fr-FR" sz="800" dirty="0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257314F-C9DC-500E-F427-19D638DDF6F4}"/>
                </a:ext>
              </a:extLst>
            </p:cNvPr>
            <p:cNvSpPr txBox="1"/>
            <p:nvPr/>
          </p:nvSpPr>
          <p:spPr>
            <a:xfrm>
              <a:off x="1562012" y="1150246"/>
              <a:ext cx="10413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err="1"/>
                <a:t>Antibiotic</a:t>
              </a:r>
              <a:r>
                <a:rPr lang="fr-FR" sz="800" dirty="0"/>
                <a:t> </a:t>
              </a:r>
              <a:r>
                <a:rPr lang="fr-FR" sz="800" dirty="0" err="1"/>
                <a:t>consumption</a:t>
              </a:r>
              <a:endParaRPr lang="fr-FR" sz="800" dirty="0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037AADF8-338C-89ED-621F-8B0FE9BB9839}"/>
                </a:ext>
              </a:extLst>
            </p:cNvPr>
            <p:cNvSpPr txBox="1"/>
            <p:nvPr/>
          </p:nvSpPr>
          <p:spPr>
            <a:xfrm>
              <a:off x="2604961" y="1150246"/>
              <a:ext cx="730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err="1"/>
                <a:t>Bacterial</a:t>
              </a:r>
              <a:r>
                <a:rPr lang="fr-FR" sz="800" dirty="0"/>
                <a:t> </a:t>
              </a:r>
              <a:r>
                <a:rPr lang="fr-FR" sz="800" dirty="0" err="1"/>
                <a:t>samples</a:t>
              </a:r>
              <a:endParaRPr lang="fr-FR" sz="800" dirty="0"/>
            </a:p>
          </p:txBody>
        </p:sp>
        <p:sp>
          <p:nvSpPr>
            <p:cNvPr id="38" name="Parenthèse fermante 37">
              <a:extLst>
                <a:ext uri="{FF2B5EF4-FFF2-40B4-BE49-F238E27FC236}">
                  <a16:creationId xmlns:a16="http://schemas.microsoft.com/office/drawing/2014/main" id="{B7CA1117-31DF-0CE2-E350-08A5853C30B7}"/>
                </a:ext>
              </a:extLst>
            </p:cNvPr>
            <p:cNvSpPr/>
            <p:nvPr/>
          </p:nvSpPr>
          <p:spPr>
            <a:xfrm rot="5400000">
              <a:off x="2057651" y="164959"/>
              <a:ext cx="50078" cy="2516253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100"/>
            </a:p>
          </p:txBody>
        </p:sp>
      </p:grpSp>
      <p:sp>
        <p:nvSpPr>
          <p:cNvPr id="59" name="ZoneTexte 58">
            <a:extLst>
              <a:ext uri="{FF2B5EF4-FFF2-40B4-BE49-F238E27FC236}">
                <a16:creationId xmlns:a16="http://schemas.microsoft.com/office/drawing/2014/main" id="{CE8ADBED-C006-1B27-96AB-91296B5BF6B1}"/>
              </a:ext>
            </a:extLst>
          </p:cNvPr>
          <p:cNvSpPr txBox="1"/>
          <p:nvPr/>
        </p:nvSpPr>
        <p:spPr>
          <a:xfrm>
            <a:off x="206593" y="97084"/>
            <a:ext cx="11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A</a:t>
            </a:r>
          </a:p>
        </p:txBody>
      </p:sp>
      <p:sp>
        <p:nvSpPr>
          <p:cNvPr id="100" name="Rectangle à coins arrondis 59">
            <a:extLst>
              <a:ext uri="{FF2B5EF4-FFF2-40B4-BE49-F238E27FC236}">
                <a16:creationId xmlns:a16="http://schemas.microsoft.com/office/drawing/2014/main" id="{2147AA34-6E02-9740-CECE-B22A372AAA75}"/>
              </a:ext>
            </a:extLst>
          </p:cNvPr>
          <p:cNvSpPr/>
          <p:nvPr/>
        </p:nvSpPr>
        <p:spPr>
          <a:xfrm>
            <a:off x="4004886" y="1129090"/>
            <a:ext cx="2808000" cy="1383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100" dirty="0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ECC0460-2AE0-FF37-B285-50C8ED6A4328}"/>
              </a:ext>
            </a:extLst>
          </p:cNvPr>
          <p:cNvSpPr txBox="1"/>
          <p:nvPr/>
        </p:nvSpPr>
        <p:spPr>
          <a:xfrm>
            <a:off x="5123608" y="1091955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PMSI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AC124007-C7AC-6B35-1030-6942678F64FB}"/>
              </a:ext>
            </a:extLst>
          </p:cNvPr>
          <p:cNvSpPr txBox="1"/>
          <p:nvPr/>
        </p:nvSpPr>
        <p:spPr>
          <a:xfrm>
            <a:off x="4172852" y="1560445"/>
            <a:ext cx="24720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Medico</a:t>
            </a:r>
            <a:r>
              <a:rPr lang="fr-FR" sz="800" dirty="0"/>
              <a:t>-administrative data</a:t>
            </a:r>
          </a:p>
        </p:txBody>
      </p:sp>
      <p:sp>
        <p:nvSpPr>
          <p:cNvPr id="103" name="Accolade fermante 102">
            <a:extLst>
              <a:ext uri="{FF2B5EF4-FFF2-40B4-BE49-F238E27FC236}">
                <a16:creationId xmlns:a16="http://schemas.microsoft.com/office/drawing/2014/main" id="{4FA09349-83D8-4E0E-89BF-55D40E69C63A}"/>
              </a:ext>
            </a:extLst>
          </p:cNvPr>
          <p:cNvSpPr/>
          <p:nvPr/>
        </p:nvSpPr>
        <p:spPr>
          <a:xfrm rot="16200000">
            <a:off x="5339349" y="582647"/>
            <a:ext cx="139075" cy="2516252"/>
          </a:xfrm>
          <a:prstGeom prst="rightBrace">
            <a:avLst>
              <a:gd name="adj1" fmla="val 0"/>
              <a:gd name="adj2" fmla="val 49942"/>
            </a:avLst>
          </a:prstGeom>
          <a:noFill/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1791" tIns="20896" rIns="41791" bIns="2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10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97B8035B-9199-049C-A308-3D85981CD79E}"/>
              </a:ext>
            </a:extLst>
          </p:cNvPr>
          <p:cNvSpPr txBox="1"/>
          <p:nvPr/>
        </p:nvSpPr>
        <p:spPr>
          <a:xfrm>
            <a:off x="4153322" y="2121517"/>
            <a:ext cx="78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Hospital</a:t>
            </a:r>
            <a:r>
              <a:rPr lang="fr-FR" sz="800" dirty="0"/>
              <a:t> </a:t>
            </a:r>
            <a:r>
              <a:rPr lang="fr-FR" sz="800" dirty="0" err="1"/>
              <a:t>metadata</a:t>
            </a:r>
            <a:endParaRPr lang="fr-FR" sz="800" dirty="0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0257314F-C9DC-500E-F427-19D638DDF6F4}"/>
              </a:ext>
            </a:extLst>
          </p:cNvPr>
          <p:cNvSpPr txBox="1"/>
          <p:nvPr/>
        </p:nvSpPr>
        <p:spPr>
          <a:xfrm>
            <a:off x="5018841" y="2121517"/>
            <a:ext cx="780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Occupied</a:t>
            </a:r>
            <a:r>
              <a:rPr lang="fr-FR" sz="800" dirty="0"/>
              <a:t> </a:t>
            </a:r>
            <a:r>
              <a:rPr lang="fr-FR" sz="800" dirty="0" err="1"/>
              <a:t>bed-days</a:t>
            </a:r>
            <a:endParaRPr lang="fr-FR" sz="800" dirty="0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037AADF8-338C-89ED-621F-8B0FE9BB9839}"/>
              </a:ext>
            </a:extLst>
          </p:cNvPr>
          <p:cNvSpPr txBox="1"/>
          <p:nvPr/>
        </p:nvSpPr>
        <p:spPr>
          <a:xfrm>
            <a:off x="5779763" y="2121517"/>
            <a:ext cx="963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Intubated</a:t>
            </a:r>
            <a:r>
              <a:rPr lang="fr-FR" sz="800" dirty="0"/>
              <a:t> COVID-19 </a:t>
            </a:r>
            <a:r>
              <a:rPr lang="fr-FR" sz="800" dirty="0" err="1"/>
              <a:t>bed-days</a:t>
            </a:r>
            <a:endParaRPr lang="fr-FR" sz="800" dirty="0"/>
          </a:p>
        </p:txBody>
      </p:sp>
      <p:sp>
        <p:nvSpPr>
          <p:cNvPr id="107" name="Parenthèse fermante 106">
            <a:extLst>
              <a:ext uri="{FF2B5EF4-FFF2-40B4-BE49-F238E27FC236}">
                <a16:creationId xmlns:a16="http://schemas.microsoft.com/office/drawing/2014/main" id="{B7CA1117-31DF-0CE2-E350-08A5853C30B7}"/>
              </a:ext>
            </a:extLst>
          </p:cNvPr>
          <p:cNvSpPr/>
          <p:nvPr/>
        </p:nvSpPr>
        <p:spPr>
          <a:xfrm rot="5400000">
            <a:off x="5383847" y="1138112"/>
            <a:ext cx="50078" cy="2516253"/>
          </a:xfrm>
          <a:prstGeom prst="rightBracket">
            <a:avLst>
              <a:gd name="adj" fmla="val 0"/>
            </a:avLst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100"/>
          </a:p>
        </p:txBody>
      </p:sp>
      <p:pic>
        <p:nvPicPr>
          <p:cNvPr id="110" name="Graphique 30" descr="Hôpital avec un remplissage uni">
            <a:extLst>
              <a:ext uri="{FF2B5EF4-FFF2-40B4-BE49-F238E27FC236}">
                <a16:creationId xmlns:a16="http://schemas.microsoft.com/office/drawing/2014/main" id="{668E53FF-BA4C-948B-7AE2-DF4CDE27488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0684" y="1860377"/>
            <a:ext cx="324000" cy="324000"/>
          </a:xfrm>
          <a:prstGeom prst="rect">
            <a:avLst/>
          </a:prstGeom>
        </p:spPr>
      </p:pic>
      <p:pic>
        <p:nvPicPr>
          <p:cNvPr id="57" name="Graphique 44" descr="Dormir avec un remplissage uni">
            <a:extLst>
              <a:ext uri="{FF2B5EF4-FFF2-40B4-BE49-F238E27FC236}">
                <a16:creationId xmlns:a16="http://schemas.microsoft.com/office/drawing/2014/main" id="{7B75324B-7ED6-C061-8E61-6C9CD598C3A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7103" y="1860377"/>
            <a:ext cx="324000" cy="324000"/>
          </a:xfrm>
          <a:prstGeom prst="rect">
            <a:avLst/>
          </a:prstGeom>
        </p:spPr>
      </p:pic>
      <p:pic>
        <p:nvPicPr>
          <p:cNvPr id="58" name="Graphique 45" descr="Fièvre avec un remplissage uni">
            <a:extLst>
              <a:ext uri="{FF2B5EF4-FFF2-40B4-BE49-F238E27FC236}">
                <a16:creationId xmlns:a16="http://schemas.microsoft.com/office/drawing/2014/main" id="{E40BD37A-6E20-0C6A-099B-6A7E37A3CBE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0715" y="1860377"/>
            <a:ext cx="324000" cy="324000"/>
          </a:xfrm>
          <a:prstGeom prst="rect">
            <a:avLst/>
          </a:prstGeom>
        </p:spPr>
      </p:pic>
      <p:sp>
        <p:nvSpPr>
          <p:cNvPr id="39" name="ZoneTexte 38"/>
          <p:cNvSpPr txBox="1"/>
          <p:nvPr/>
        </p:nvSpPr>
        <p:spPr>
          <a:xfrm rot="16200000">
            <a:off x="252497" y="189595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2019</a:t>
            </a:r>
            <a:endParaRPr lang="fr-FR" sz="2000" dirty="0"/>
          </a:p>
        </p:txBody>
      </p:sp>
      <p:sp>
        <p:nvSpPr>
          <p:cNvPr id="63" name="ZoneTexte 62"/>
          <p:cNvSpPr txBox="1"/>
          <p:nvPr/>
        </p:nvSpPr>
        <p:spPr>
          <a:xfrm rot="16200000">
            <a:off x="350095" y="25627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2020</a:t>
            </a:r>
            <a:endParaRPr lang="fr-FR" sz="2000" dirty="0"/>
          </a:p>
        </p:txBody>
      </p:sp>
      <p:sp>
        <p:nvSpPr>
          <p:cNvPr id="64" name="ZoneTexte 63"/>
          <p:cNvSpPr txBox="1"/>
          <p:nvPr/>
        </p:nvSpPr>
        <p:spPr>
          <a:xfrm rot="16200000">
            <a:off x="443906" y="29913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2021</a:t>
            </a:r>
            <a:endParaRPr lang="fr-FR" sz="2000" dirty="0"/>
          </a:p>
        </p:txBody>
      </p:sp>
      <p:sp>
        <p:nvSpPr>
          <p:cNvPr id="65" name="ZoneTexte 64"/>
          <p:cNvSpPr txBox="1"/>
          <p:nvPr/>
        </p:nvSpPr>
        <p:spPr>
          <a:xfrm rot="16200000">
            <a:off x="540801" y="34437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2022</a:t>
            </a:r>
            <a:endParaRPr lang="fr-FR" sz="2000" dirty="0"/>
          </a:p>
        </p:txBody>
      </p:sp>
      <p:sp>
        <p:nvSpPr>
          <p:cNvPr id="77" name="ZoneTexte 76"/>
          <p:cNvSpPr txBox="1"/>
          <p:nvPr/>
        </p:nvSpPr>
        <p:spPr>
          <a:xfrm rot="16200000">
            <a:off x="3885730" y="131494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2022</a:t>
            </a:r>
            <a:endParaRPr lang="fr-FR" sz="2000" dirty="0"/>
          </a:p>
        </p:txBody>
      </p:sp>
      <p:pic>
        <p:nvPicPr>
          <p:cNvPr id="26" name="Graphique 25" descr="Base de données avec un remplissage uni">
            <a:extLst>
              <a:ext uri="{FF2B5EF4-FFF2-40B4-BE49-F238E27FC236}">
                <a16:creationId xmlns:a16="http://schemas.microsoft.com/office/drawing/2014/main" id="{E1BC7C19-DEF5-885C-8359-B845D85F0D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2401" y="325260"/>
            <a:ext cx="338400" cy="338400"/>
          </a:xfrm>
          <a:prstGeom prst="rect">
            <a:avLst/>
          </a:prstGeom>
        </p:spPr>
      </p:pic>
      <p:pic>
        <p:nvPicPr>
          <p:cNvPr id="40" name="Graphique 39" descr="Base de données avec un remplissage uni">
            <a:extLst>
              <a:ext uri="{FF2B5EF4-FFF2-40B4-BE49-F238E27FC236}">
                <a16:creationId xmlns:a16="http://schemas.microsoft.com/office/drawing/2014/main" id="{73DA072A-F029-FAA2-1506-A0072467BA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39903" y="1304671"/>
            <a:ext cx="338400" cy="338400"/>
          </a:xfrm>
          <a:prstGeom prst="rect">
            <a:avLst/>
          </a:prstGeom>
        </p:spPr>
      </p:pic>
      <p:pic>
        <p:nvPicPr>
          <p:cNvPr id="48" name="Graphique 30" descr="Hôpital avec un remplissage uni">
            <a:extLst>
              <a:ext uri="{FF2B5EF4-FFF2-40B4-BE49-F238E27FC236}">
                <a16:creationId xmlns:a16="http://schemas.microsoft.com/office/drawing/2014/main" id="{FE9725E7-94F2-3CC0-7FA2-DCD7AA1631A7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2784" y="888655"/>
            <a:ext cx="324000" cy="324000"/>
          </a:xfrm>
          <a:prstGeom prst="rect">
            <a:avLst/>
          </a:prstGeom>
        </p:spPr>
      </p:pic>
      <p:pic>
        <p:nvPicPr>
          <p:cNvPr id="51" name="Graphique 50" descr="Médecine avec un remplissage uni">
            <a:extLst>
              <a:ext uri="{FF2B5EF4-FFF2-40B4-BE49-F238E27FC236}">
                <a16:creationId xmlns:a16="http://schemas.microsoft.com/office/drawing/2014/main" id="{8924742A-B179-AA83-0105-050480CCC6E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23761" y="893544"/>
            <a:ext cx="338400" cy="338400"/>
          </a:xfrm>
          <a:prstGeom prst="rect">
            <a:avLst/>
          </a:prstGeom>
        </p:spPr>
      </p:pic>
      <p:pic>
        <p:nvPicPr>
          <p:cNvPr id="53" name="Graphique 52" descr="Boîte de Pétri avec un remplissage uni">
            <a:extLst>
              <a:ext uri="{FF2B5EF4-FFF2-40B4-BE49-F238E27FC236}">
                <a16:creationId xmlns:a16="http://schemas.microsoft.com/office/drawing/2014/main" id="{116D9B23-1317-98B5-913C-474BFAA31F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795917" y="874255"/>
            <a:ext cx="338400" cy="338400"/>
          </a:xfrm>
          <a:prstGeom prst="rect">
            <a:avLst/>
          </a:prstGeom>
        </p:spPr>
      </p:pic>
      <p:pic>
        <p:nvPicPr>
          <p:cNvPr id="55" name="Graphique 54" descr="Microbe avec un remplissage uni">
            <a:extLst>
              <a:ext uri="{FF2B5EF4-FFF2-40B4-BE49-F238E27FC236}">
                <a16:creationId xmlns:a16="http://schemas.microsoft.com/office/drawing/2014/main" id="{807FC72D-6E0B-0EBD-6DFE-EE102C5489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8792" y="2881454"/>
            <a:ext cx="338400" cy="338400"/>
          </a:xfrm>
          <a:prstGeom prst="rect">
            <a:avLst/>
          </a:prstGeom>
        </p:spPr>
      </p:pic>
      <p:pic>
        <p:nvPicPr>
          <p:cNvPr id="62" name="Graphique 30" descr="Hôpital avec un remplissage uni">
            <a:extLst>
              <a:ext uri="{FF2B5EF4-FFF2-40B4-BE49-F238E27FC236}">
                <a16:creationId xmlns:a16="http://schemas.microsoft.com/office/drawing/2014/main" id="{FC3B027A-1EB0-97A4-D7F8-DE6DAB9BEA70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94892" y="2888654"/>
            <a:ext cx="324000" cy="324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54938B-3DFC-0E4C-B6F3-D6148AA169C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" y="7182892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957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443</Words>
  <Application>Microsoft Macintosh PowerPoint</Application>
  <PresentationFormat>Format A4 (210 x 297 mm)</PresentationFormat>
  <Paragraphs>78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Maylis  LAYAN</cp:lastModifiedBy>
  <cp:revision>19</cp:revision>
  <dcterms:modified xsi:type="dcterms:W3CDTF">2024-11-18T17:55:04Z</dcterms:modified>
</cp:coreProperties>
</file>