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Ubuntu"/>
      <p:regular r:id="rId27"/>
      <p:bold r:id="rId28"/>
      <p:italic r:id="rId29"/>
      <p:boldItalic r:id="rId30"/>
    </p:embeddedFont>
    <p:embeddedFont>
      <p:font typeface="PT Sans Narrow"/>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Ubuntu-bold.fntdata"/><Relationship Id="rId27" Type="http://schemas.openxmlformats.org/officeDocument/2006/relationships/font" Target="fonts/Ubuntu-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Ubuntu-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regular.fntdata"/><Relationship Id="rId30" Type="http://schemas.openxmlformats.org/officeDocument/2006/relationships/font" Target="fonts/Ubuntu-boldItalic.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PTSansNarrow-bold.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Recurrent_neural_networks" TargetMode="External"/><Relationship Id="rId3" Type="http://schemas.openxmlformats.org/officeDocument/2006/relationships/hyperlink" Target="https://en.wikipedia.org/wiki/Language_model" TargetMode="External"/><Relationship Id="rId4" Type="http://schemas.openxmlformats.org/officeDocument/2006/relationships/hyperlink" Target="https://en.wikipedia.org/wiki/Convolutional_neural_network"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epai.org/machine-learning-glossary-and-terms/estimator"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Labeled_data" TargetMode="External"/><Relationship Id="rId3" Type="http://schemas.openxmlformats.org/officeDocument/2006/relationships/hyperlink" Target="https://en.wikipedia.org/wiki/Conditional_probability_distribution" TargetMode="External"/><Relationship Id="rId4" Type="http://schemas.openxmlformats.org/officeDocument/2006/relationships/hyperlink" Target="https://en.wikipedia.org/wiki/A_priori_probability"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onditional_probability_distribution" TargetMode="External"/><Relationship Id="rId3" Type="http://schemas.openxmlformats.org/officeDocument/2006/relationships/hyperlink" Target="https://en.wikipedia.org/wiki/A_priori_probability"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d15287db6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d15287db6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sz="1050">
                <a:solidFill>
                  <a:srgbClr val="222222"/>
                </a:solidFill>
                <a:highlight>
                  <a:srgbClr val="FFFFFF"/>
                </a:highlight>
              </a:rPr>
              <a:t>C</a:t>
            </a:r>
            <a:r>
              <a:rPr lang="es" sz="1050">
                <a:solidFill>
                  <a:srgbClr val="222222"/>
                </a:solidFill>
                <a:highlight>
                  <a:srgbClr val="FFFFFF"/>
                </a:highlight>
              </a:rPr>
              <a:t>omplex DNN have many layers, hence the name "deep" networks.</a:t>
            </a:r>
            <a:endParaRPr sz="1050">
              <a:solidFill>
                <a:srgbClr val="222222"/>
              </a:solidFill>
              <a:highlight>
                <a:srgbClr val="FFFFFF"/>
              </a:highlight>
            </a:endParaRPr>
          </a:p>
          <a:p>
            <a:pPr indent="0" lvl="0" marL="0" rtl="0" algn="l">
              <a:lnSpc>
                <a:spcPct val="115000"/>
              </a:lnSpc>
              <a:spcBef>
                <a:spcPts val="1600"/>
              </a:spcBef>
              <a:spcAft>
                <a:spcPts val="0"/>
              </a:spcAft>
              <a:buNone/>
            </a:pPr>
            <a:r>
              <a:rPr lang="es" sz="1050">
                <a:solidFill>
                  <a:srgbClr val="0B0080"/>
                </a:solidFill>
                <a:uFill>
                  <a:noFill/>
                </a:uFill>
                <a:hlinkClick r:id="rId2"/>
              </a:rPr>
              <a:t>Recurrent neural networks</a:t>
            </a:r>
            <a:r>
              <a:rPr lang="es" sz="1050">
                <a:solidFill>
                  <a:srgbClr val="222222"/>
                </a:solidFill>
              </a:rPr>
              <a:t>: in which data can flow in any direction, are used for applications such as </a:t>
            </a:r>
            <a:r>
              <a:rPr lang="es" sz="1050">
                <a:solidFill>
                  <a:srgbClr val="0B0080"/>
                </a:solidFill>
                <a:uFill>
                  <a:noFill/>
                </a:uFill>
                <a:hlinkClick r:id="rId3"/>
              </a:rPr>
              <a:t>language modeling</a:t>
            </a:r>
            <a:r>
              <a:rPr lang="es" sz="1050">
                <a:solidFill>
                  <a:srgbClr val="222222"/>
                </a:solidFill>
              </a:rPr>
              <a:t>. Long short-term memory is particularly effective for this use.</a:t>
            </a:r>
            <a:endParaRPr sz="1050">
              <a:solidFill>
                <a:srgbClr val="222222"/>
              </a:solidFill>
            </a:endParaRPr>
          </a:p>
          <a:p>
            <a:pPr indent="0" lvl="0" marL="0" rtl="0" algn="l">
              <a:lnSpc>
                <a:spcPct val="115000"/>
              </a:lnSpc>
              <a:spcBef>
                <a:spcPts val="1200"/>
              </a:spcBef>
              <a:spcAft>
                <a:spcPts val="0"/>
              </a:spcAft>
              <a:buNone/>
            </a:pPr>
            <a:r>
              <a:rPr lang="es" sz="1050">
                <a:solidFill>
                  <a:srgbClr val="0B0080"/>
                </a:solidFill>
                <a:uFill>
                  <a:noFill/>
                </a:uFill>
                <a:hlinkClick r:id="rId4"/>
              </a:rPr>
              <a:t>Convolutional deep neural networks (CNNs)</a:t>
            </a:r>
            <a:r>
              <a:rPr lang="es" sz="1050">
                <a:solidFill>
                  <a:srgbClr val="222222"/>
                </a:solidFill>
              </a:rPr>
              <a:t> are used in computer vision and automatic speech recognitiion</a:t>
            </a:r>
            <a:endParaRPr sz="1050">
              <a:solidFill>
                <a:srgbClr val="222222"/>
              </a:solidFill>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d15287db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d15287db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d15287db6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d15287db6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Meta-Learning:</a:t>
            </a:r>
            <a:endParaRPr/>
          </a:p>
          <a:p>
            <a:pPr indent="0" lvl="0" marL="0" rtl="0" algn="l">
              <a:spcBef>
                <a:spcPts val="0"/>
              </a:spcBef>
              <a:spcAft>
                <a:spcPts val="0"/>
              </a:spcAft>
              <a:buNone/>
            </a:pPr>
            <a:r>
              <a:rPr lang="es"/>
              <a:t>Implements </a:t>
            </a:r>
            <a:r>
              <a:rPr lang="es"/>
              <a:t>Generative Query Networks that learn to </a:t>
            </a:r>
            <a:r>
              <a:rPr lang="es"/>
              <a:t>do few-shot estimations of the underlying density of the data </a:t>
            </a:r>
            <a:r>
              <a:rPr lang="es" sz="1200">
                <a:highlight>
                  <a:srgbClr val="FFFFFF"/>
                </a:highlight>
                <a:latin typeface="Georgia"/>
                <a:ea typeface="Georgia"/>
                <a:cs typeface="Georgia"/>
                <a:sym typeface="Georgia"/>
              </a:rPr>
              <a:t>refers to the practice of feeding a learning model with a very small amount of training data</a:t>
            </a:r>
            <a:endParaRPr sz="1200"/>
          </a:p>
          <a:p>
            <a:pPr indent="0" lvl="0" marL="0" rtl="0" algn="l">
              <a:spcBef>
                <a:spcPts val="0"/>
              </a:spcBef>
              <a:spcAft>
                <a:spcPts val="0"/>
              </a:spcAft>
              <a:buNone/>
            </a:pPr>
            <a:r>
              <a:t/>
            </a:r>
            <a:endParaRPr/>
          </a:p>
          <a:p>
            <a:pPr indent="0" lvl="0" marL="0" rtl="0" algn="l">
              <a:spcBef>
                <a:spcPts val="0"/>
              </a:spcBef>
              <a:spcAft>
                <a:spcPts val="0"/>
              </a:spcAft>
              <a:buNone/>
            </a:pPr>
            <a:r>
              <a:rPr lang="es"/>
              <a:t>Classification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d16cf5209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d16cf5209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d16cf520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d16cf520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d16cf520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d16cf520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solidFill>
                <a:srgbClr val="695D46"/>
              </a:solidFill>
            </a:endParaRPr>
          </a:p>
          <a:p>
            <a:pPr indent="0" lvl="0" marL="0" rtl="0" algn="l">
              <a:lnSpc>
                <a:spcPct val="115000"/>
              </a:lnSpc>
              <a:spcBef>
                <a:spcPts val="0"/>
              </a:spcBef>
              <a:spcAft>
                <a:spcPts val="0"/>
              </a:spcAft>
              <a:buNone/>
            </a:pPr>
            <a:r>
              <a:rPr lang="es" sz="1000">
                <a:solidFill>
                  <a:srgbClr val="695D46"/>
                </a:solidFill>
              </a:rPr>
              <a:t>Targets:We call these unlabelled data points targets. Classification, regression, dynamics modeling, and image generation can all be cast in this framework. </a:t>
            </a:r>
            <a:endParaRPr sz="1000">
              <a:solidFill>
                <a:srgbClr val="695D46"/>
              </a:solidFill>
            </a:endParaRPr>
          </a:p>
          <a:p>
            <a:pPr indent="5067300" lvl="0" marL="0" rtl="0" algn="l">
              <a:lnSpc>
                <a:spcPct val="115000"/>
              </a:lnSpc>
              <a:spcBef>
                <a:spcPts val="0"/>
              </a:spcBef>
              <a:spcAft>
                <a:spcPts val="0"/>
              </a:spcAft>
              <a:buNone/>
            </a:pPr>
            <a:r>
              <a:t/>
            </a:r>
            <a:endParaRPr sz="1000">
              <a:solidFill>
                <a:srgbClr val="695D46"/>
              </a:solidFill>
            </a:endParaRPr>
          </a:p>
          <a:p>
            <a:pPr indent="0" lvl="0" marL="0" rtl="0" algn="l">
              <a:lnSpc>
                <a:spcPct val="115000"/>
              </a:lnSpc>
              <a:spcBef>
                <a:spcPts val="0"/>
              </a:spcBef>
              <a:spcAft>
                <a:spcPts val="0"/>
              </a:spcAft>
              <a:buNone/>
            </a:pPr>
            <a:r>
              <a:rPr lang="es" sz="1000">
                <a:solidFill>
                  <a:srgbClr val="695D46"/>
                </a:solidFill>
              </a:rPr>
              <a:t>Supervised: Prior </a:t>
            </a:r>
            <a:r>
              <a:rPr lang="es" sz="1000">
                <a:solidFill>
                  <a:srgbClr val="695D46"/>
                </a:solidFill>
              </a:rPr>
              <a:t>information that a practitioner may have about f is specified via the architecture of g. </a:t>
            </a:r>
            <a:endParaRPr sz="1000">
              <a:solidFill>
                <a:srgbClr val="695D46"/>
              </a:solidFill>
            </a:endParaRPr>
          </a:p>
          <a:p>
            <a:pPr indent="0" lvl="0" marL="0" rtl="0" algn="l">
              <a:lnSpc>
                <a:spcPct val="115000"/>
              </a:lnSpc>
              <a:spcBef>
                <a:spcPts val="0"/>
              </a:spcBef>
              <a:spcAft>
                <a:spcPts val="0"/>
              </a:spcAft>
              <a:buNone/>
            </a:pPr>
            <a:r>
              <a:rPr lang="es" sz="1000">
                <a:solidFill>
                  <a:srgbClr val="695D46"/>
                </a:solidFill>
              </a:rPr>
              <a:t>The extent of prior knowledge that can be expressed in this way is relatively limited, </a:t>
            </a:r>
            <a:endParaRPr sz="1000">
              <a:solidFill>
                <a:srgbClr val="695D46"/>
              </a:solidFill>
            </a:endParaRPr>
          </a:p>
          <a:p>
            <a:pPr indent="0" lvl="0" marL="0" rtl="0" algn="l">
              <a:lnSpc>
                <a:spcPct val="115000"/>
              </a:lnSpc>
              <a:spcBef>
                <a:spcPts val="0"/>
              </a:spcBef>
              <a:spcAft>
                <a:spcPts val="0"/>
              </a:spcAft>
              <a:buNone/>
            </a:pPr>
            <a:r>
              <a:rPr lang="es" sz="1000">
                <a:solidFill>
                  <a:srgbClr val="695D46"/>
                </a:solidFill>
              </a:rPr>
              <a:t>and learning cannot be shared between different tasks, </a:t>
            </a:r>
            <a:endParaRPr sz="1000">
              <a:solidFill>
                <a:srgbClr val="695D46"/>
              </a:solidFill>
            </a:endParaRPr>
          </a:p>
          <a:p>
            <a:pPr indent="0" lvl="0" marL="0" rtl="0" algn="l">
              <a:lnSpc>
                <a:spcPct val="115000"/>
              </a:lnSpc>
              <a:spcBef>
                <a:spcPts val="0"/>
              </a:spcBef>
              <a:spcAft>
                <a:spcPts val="0"/>
              </a:spcAft>
              <a:buNone/>
            </a:pPr>
            <a:r>
              <a:rPr lang="es" sz="1000">
                <a:solidFill>
                  <a:srgbClr val="695D46"/>
                </a:solidFill>
              </a:rPr>
              <a:t>the amount of training required is large, and deep learning methods tend to fail when training data is not plentiful. </a:t>
            </a:r>
            <a:r>
              <a:rPr lang="es" sz="1800">
                <a:solidFill>
                  <a:srgbClr val="695D46"/>
                </a:solidFill>
              </a:rPr>
              <a:t>				</a:t>
            </a:r>
            <a:endParaRPr sz="1800">
              <a:solidFill>
                <a:srgbClr val="695D46"/>
              </a:solidFill>
            </a:endParaRPr>
          </a:p>
          <a:p>
            <a:pPr indent="5067300" lvl="0" marL="0" rtl="0" algn="l">
              <a:lnSpc>
                <a:spcPct val="115000"/>
              </a:lnSpc>
              <a:spcBef>
                <a:spcPts val="0"/>
              </a:spcBef>
              <a:spcAft>
                <a:spcPts val="0"/>
              </a:spcAft>
              <a:buNone/>
            </a:pPr>
            <a:r>
              <a:rPr lang="es" sz="1800">
                <a:solidFill>
                  <a:srgbClr val="695D46"/>
                </a:solidFill>
              </a:rPr>
              <a:t>			</a:t>
            </a:r>
            <a:endParaRPr sz="1800">
              <a:solidFill>
                <a:srgbClr val="695D46"/>
              </a:solidFill>
            </a:endParaRPr>
          </a:p>
          <a:p>
            <a:pPr indent="5067300" lvl="0" marL="0" rtl="0" algn="l">
              <a:lnSpc>
                <a:spcPct val="115000"/>
              </a:lnSpc>
              <a:spcBef>
                <a:spcPts val="0"/>
              </a:spcBef>
              <a:spcAft>
                <a:spcPts val="0"/>
              </a:spcAft>
              <a:buNone/>
            </a:pPr>
            <a:r>
              <a:rPr lang="es" sz="1800">
                <a:solidFill>
                  <a:srgbClr val="695D46"/>
                </a:solidFill>
              </a:rPr>
              <a:t>		</a:t>
            </a:r>
            <a:endParaRPr sz="1800">
              <a:solidFill>
                <a:srgbClr val="695D46"/>
              </a:solidFill>
            </a:endParaRPr>
          </a:p>
          <a:p>
            <a:pPr indent="0" lvl="0" marL="0" rtl="0" algn="l">
              <a:lnSpc>
                <a:spcPct val="115000"/>
              </a:lnSpc>
              <a:spcBef>
                <a:spcPts val="0"/>
              </a:spcBef>
              <a:spcAft>
                <a:spcPts val="0"/>
              </a:spcAft>
              <a:buNone/>
            </a:pPr>
            <a:r>
              <a:t/>
            </a:r>
            <a:endParaRPr sz="1000">
              <a:solidFill>
                <a:srgbClr val="695D46"/>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d16cf5209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d16cf5209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r has all information about the current function given the observations</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s" sz="1000">
                <a:solidFill>
                  <a:schemeClr val="dk2"/>
                </a:solidFill>
              </a:rPr>
              <a:t> the mean is by itself a useful prediction, and that the variance is a good way to capture the uncertainty </a:t>
            </a:r>
            <a:endParaRPr sz="1000">
              <a:solidFill>
                <a:schemeClr val="dk2"/>
              </a:solidFill>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s" sz="1200">
                <a:solidFill>
                  <a:srgbClr val="53626C"/>
                </a:solidFill>
                <a:latin typeface="Ubuntu"/>
                <a:ea typeface="Ubuntu"/>
                <a:cs typeface="Ubuntu"/>
                <a:sym typeface="Ubuntu"/>
              </a:rPr>
              <a:t>Like GPs, NPs define distributions over functions, are capable of rapid adaptation to new observations, and can </a:t>
            </a:r>
            <a:r>
              <a:rPr lang="es" sz="1200">
                <a:solidFill>
                  <a:srgbClr val="3A90E0"/>
                </a:solidFill>
                <a:uFill>
                  <a:noFill/>
                </a:uFill>
                <a:latin typeface="Ubuntu"/>
                <a:ea typeface="Ubuntu"/>
                <a:cs typeface="Ubuntu"/>
                <a:sym typeface="Ubuntu"/>
                <a:hlinkClick r:id="rId2"/>
              </a:rPr>
              <a:t>estimate</a:t>
            </a:r>
            <a:r>
              <a:rPr lang="es" sz="1200">
                <a:solidFill>
                  <a:srgbClr val="53626C"/>
                </a:solidFill>
                <a:latin typeface="Ubuntu"/>
                <a:ea typeface="Ubuntu"/>
                <a:cs typeface="Ubuntu"/>
                <a:sym typeface="Ubuntu"/>
              </a:rPr>
              <a:t> the uncertainty in their predictions. </a:t>
            </a:r>
            <a:endParaRPr sz="1200">
              <a:solidFill>
                <a:srgbClr val="53626C"/>
              </a:solidFill>
              <a:latin typeface="Ubuntu"/>
              <a:ea typeface="Ubuntu"/>
              <a:cs typeface="Ubuntu"/>
              <a:sym typeface="Ubuntu"/>
            </a:endParaRPr>
          </a:p>
          <a:p>
            <a:pPr indent="0" lvl="0" marL="0" rtl="0" algn="l">
              <a:lnSpc>
                <a:spcPct val="115000"/>
              </a:lnSpc>
              <a:spcBef>
                <a:spcPts val="1600"/>
              </a:spcBef>
              <a:spcAft>
                <a:spcPts val="1600"/>
              </a:spcAft>
              <a:buNone/>
            </a:pPr>
            <a:r>
              <a:rPr lang="es" sz="1200">
                <a:solidFill>
                  <a:srgbClr val="53626C"/>
                </a:solidFill>
                <a:latin typeface="Ubuntu"/>
                <a:ea typeface="Ubuntu"/>
                <a:cs typeface="Ubuntu"/>
                <a:sym typeface="Ubuntu"/>
              </a:rPr>
              <a:t>Like NNs, NPs are computationally efficient during training and evaluation but also learn to adapt their priors to data.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d16cf5209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d16cf5209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d16cf5209_2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d16cf5209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000">
                <a:solidFill>
                  <a:srgbClr val="695D46"/>
                </a:solidFill>
              </a:rPr>
              <a:t>we choose images as our dataset because they constitute a complex 2-D function that is easy to evaluate visually </a:t>
            </a:r>
            <a:endParaRPr sz="1000">
              <a:solidFill>
                <a:srgbClr val="695D46"/>
              </a:solidFill>
            </a:endParaRPr>
          </a:p>
          <a:p>
            <a:pPr indent="5067300" lvl="0" marL="0" rtl="0" algn="l">
              <a:lnSpc>
                <a:spcPct val="115000"/>
              </a:lnSpc>
              <a:spcBef>
                <a:spcPts val="0"/>
              </a:spcBef>
              <a:spcAft>
                <a:spcPts val="0"/>
              </a:spcAft>
              <a:buNone/>
            </a:pPr>
            <a:r>
              <a:t/>
            </a:r>
            <a:endParaRPr sz="1000">
              <a:solidFill>
                <a:srgbClr val="695D46"/>
              </a:solidFill>
            </a:endParaRPr>
          </a:p>
          <a:p>
            <a:pPr indent="0" lvl="0" marL="0" rtl="0" algn="l">
              <a:lnSpc>
                <a:spcPct val="115000"/>
              </a:lnSpc>
              <a:spcBef>
                <a:spcPts val="0"/>
              </a:spcBef>
              <a:spcAft>
                <a:spcPts val="0"/>
              </a:spcAft>
              <a:buNone/>
            </a:pPr>
            <a:r>
              <a:rPr lang="es" sz="1000">
                <a:solidFill>
                  <a:srgbClr val="695D46"/>
                </a:solidFill>
              </a:rPr>
              <a:t>The input x is the 2D pixel coordinates normalized </a:t>
            </a:r>
            <a:endParaRPr sz="1000">
              <a:solidFill>
                <a:srgbClr val="695D46"/>
              </a:solidFill>
            </a:endParaRPr>
          </a:p>
          <a:p>
            <a:pPr indent="0" lvl="0" marL="0" rtl="0" algn="l">
              <a:lnSpc>
                <a:spcPct val="115000"/>
              </a:lnSpc>
              <a:spcBef>
                <a:spcPts val="0"/>
              </a:spcBef>
              <a:spcAft>
                <a:spcPts val="0"/>
              </a:spcAft>
              <a:buNone/>
            </a:pPr>
            <a:r>
              <a:rPr lang="es" sz="1000">
                <a:solidFill>
                  <a:srgbClr val="695D46"/>
                </a:solidFill>
              </a:rPr>
              <a:t>The output y is either the grayscale intensity or a vector of the RGB intensities of the corresponding pixel. </a:t>
            </a:r>
            <a:endParaRPr sz="1000">
              <a:solidFill>
                <a:srgbClr val="695D46"/>
              </a:solidFill>
            </a:endParaRPr>
          </a:p>
          <a:p>
            <a:pPr indent="0" lvl="0" marL="0" rtl="0" algn="l">
              <a:lnSpc>
                <a:spcPct val="115000"/>
              </a:lnSpc>
              <a:spcBef>
                <a:spcPts val="0"/>
              </a:spcBef>
              <a:spcAft>
                <a:spcPts val="0"/>
              </a:spcAft>
              <a:buNone/>
            </a:pPr>
            <a:r>
              <a:t/>
            </a:r>
            <a:endParaRPr sz="1000">
              <a:solidFill>
                <a:srgbClr val="695D46"/>
              </a:solidFill>
            </a:endParaRPr>
          </a:p>
          <a:p>
            <a:pPr indent="0" lvl="0" marL="0" rtl="0" algn="l">
              <a:lnSpc>
                <a:spcPct val="115000"/>
              </a:lnSpc>
              <a:spcBef>
                <a:spcPts val="0"/>
              </a:spcBef>
              <a:spcAft>
                <a:spcPts val="0"/>
              </a:spcAft>
              <a:buNone/>
            </a:pPr>
            <a:r>
              <a:rPr lang="es" sz="1000">
                <a:solidFill>
                  <a:srgbClr val="695D46"/>
                </a:solidFill>
              </a:rPr>
              <a:t>The model and training procedure are the same for both: we select an image from the dataset and pick a subset of the pixels as observations.</a:t>
            </a:r>
            <a:endParaRPr sz="1000">
              <a:solidFill>
                <a:srgbClr val="695D46"/>
              </a:solidFill>
            </a:endParaRPr>
          </a:p>
          <a:p>
            <a:pPr indent="0" lvl="0" marL="0" rtl="0" algn="l">
              <a:lnSpc>
                <a:spcPct val="115000"/>
              </a:lnSpc>
              <a:spcBef>
                <a:spcPts val="0"/>
              </a:spcBef>
              <a:spcAft>
                <a:spcPts val="0"/>
              </a:spcAft>
              <a:buNone/>
            </a:pPr>
            <a:r>
              <a:rPr lang="es" sz="1000">
                <a:solidFill>
                  <a:srgbClr val="695D46"/>
                </a:solidFill>
              </a:rPr>
              <a:t> </a:t>
            </a:r>
            <a:endParaRPr sz="1000">
              <a:solidFill>
                <a:srgbClr val="695D46"/>
              </a:solidFill>
            </a:endParaRPr>
          </a:p>
          <a:p>
            <a:pPr indent="0" lvl="0" marL="0" rtl="0" algn="l">
              <a:lnSpc>
                <a:spcPct val="115000"/>
              </a:lnSpc>
              <a:spcBef>
                <a:spcPts val="0"/>
              </a:spcBef>
              <a:spcAft>
                <a:spcPts val="0"/>
              </a:spcAft>
              <a:buNone/>
            </a:pPr>
            <a:r>
              <a:rPr lang="es" sz="1000">
                <a:solidFill>
                  <a:srgbClr val="695D46"/>
                </a:solidFill>
              </a:rPr>
              <a:t>Conditioned on these, the model is trained to predict the values of all the pixels in the image (including the ones it has been conditioned on). </a:t>
            </a:r>
            <a:endParaRPr sz="1000">
              <a:solidFill>
                <a:srgbClr val="695D46"/>
              </a:solidFill>
            </a:endParaRPr>
          </a:p>
          <a:p>
            <a:pPr indent="0" lvl="0" marL="0" rtl="0" algn="l">
              <a:lnSpc>
                <a:spcPct val="115000"/>
              </a:lnSpc>
              <a:spcBef>
                <a:spcPts val="0"/>
              </a:spcBef>
              <a:spcAft>
                <a:spcPts val="0"/>
              </a:spcAft>
              <a:buNone/>
            </a:pPr>
            <a:r>
              <a:t/>
            </a:r>
            <a:endParaRPr sz="1000">
              <a:solidFill>
                <a:srgbClr val="695D46"/>
              </a:solidFill>
            </a:endParaRPr>
          </a:p>
          <a:p>
            <a:pPr indent="0" lvl="0" marL="0" rtl="0" algn="l">
              <a:lnSpc>
                <a:spcPct val="115000"/>
              </a:lnSpc>
              <a:spcBef>
                <a:spcPts val="0"/>
              </a:spcBef>
              <a:spcAft>
                <a:spcPts val="0"/>
              </a:spcAft>
              <a:buNone/>
            </a:pPr>
            <a:r>
              <a:rPr lang="es" sz="1000">
                <a:solidFill>
                  <a:srgbClr val="695D46"/>
                </a:solidFill>
              </a:rPr>
              <a:t>forces the model to not only predict pixel values according to some stationary smoothness property of the images, but also according to global spatial properties, e.g. symmetry and the relative location of different parts of faces. </a:t>
            </a:r>
            <a:endParaRPr sz="1000">
              <a:solidFill>
                <a:srgbClr val="695D46"/>
              </a:solidFill>
            </a:endParaRPr>
          </a:p>
          <a:p>
            <a:pPr indent="0" lvl="0" marL="0" rtl="0" algn="l">
              <a:lnSpc>
                <a:spcPct val="115000"/>
              </a:lnSpc>
              <a:spcBef>
                <a:spcPts val="0"/>
              </a:spcBef>
              <a:spcAft>
                <a:spcPts val="0"/>
              </a:spcAft>
              <a:buNone/>
            </a:pPr>
            <a:r>
              <a:rPr lang="es"/>
              <a:t>					</a:t>
            </a:r>
            <a:endParaRPr/>
          </a:p>
          <a:p>
            <a:pPr indent="0" lvl="0" marL="0" rtl="0" algn="l">
              <a:lnSpc>
                <a:spcPct val="115000"/>
              </a:lnSpc>
              <a:spcBef>
                <a:spcPts val="0"/>
              </a:spcBef>
              <a:spcAft>
                <a:spcPts val="0"/>
              </a:spcAft>
              <a:buNone/>
            </a:pPr>
            <a:r>
              <a:rPr lang="es" sz="900"/>
              <a:t>mean squared error for all of the pixels </a:t>
            </a:r>
            <a:endParaRPr sz="1000">
              <a:solidFill>
                <a:srgbClr val="695D46"/>
              </a:solidFill>
            </a:endParaRPr>
          </a:p>
          <a:p>
            <a:pPr indent="5067300" lvl="0" marL="0" rtl="0" algn="l">
              <a:lnSpc>
                <a:spcPct val="115000"/>
              </a:lnSpc>
              <a:spcBef>
                <a:spcPts val="0"/>
              </a:spcBef>
              <a:spcAft>
                <a:spcPts val="0"/>
              </a:spcAft>
              <a:buNone/>
            </a:pPr>
            <a:r>
              <a:rPr lang="es" sz="1800">
                <a:solidFill>
                  <a:srgbClr val="695D46"/>
                </a:solidFill>
              </a:rPr>
              <a:t>	</a:t>
            </a:r>
            <a:endParaRPr sz="1000">
              <a:solidFill>
                <a:srgbClr val="695D46"/>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d16cf5209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d16cf5209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 is batch gradient descent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d16cf5209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d16cf5209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8000"/>
              </a:lnSpc>
              <a:spcBef>
                <a:spcPts val="3600"/>
              </a:spcBef>
              <a:spcAft>
                <a:spcPts val="0"/>
              </a:spcAft>
              <a:buNone/>
            </a:pPr>
            <a:r>
              <a:rPr lang="es" sz="1000">
                <a:solidFill>
                  <a:srgbClr val="695D46"/>
                </a:solidFill>
                <a:latin typeface="Georgia"/>
                <a:ea typeface="Georgia"/>
                <a:cs typeface="Georgia"/>
                <a:sym typeface="Georgia"/>
              </a:rPr>
              <a:t>few-shot learning refers to the practice of feeding a learning model with a very small amount of training data, contrary to the normal practice of using a large amount of data. This technique is</a:t>
            </a:r>
            <a:r>
              <a:rPr lang="es" sz="1000">
                <a:solidFill>
                  <a:srgbClr val="695D46"/>
                </a:solidFill>
                <a:latin typeface="Georgia"/>
                <a:ea typeface="Georgia"/>
                <a:cs typeface="Georgia"/>
                <a:sym typeface="Georgia"/>
              </a:rPr>
              <a:t> </a:t>
            </a:r>
            <a:r>
              <a:rPr lang="es" sz="1000">
                <a:solidFill>
                  <a:srgbClr val="695D46"/>
                </a:solidFill>
                <a:latin typeface="Georgia"/>
                <a:ea typeface="Georgia"/>
                <a:cs typeface="Georgia"/>
                <a:sym typeface="Georgia"/>
              </a:rPr>
              <a:t>mostly utilized in the field of computer vision, where employing an object categorization model still gives appropriate results even without having several training samples</a:t>
            </a:r>
            <a:endParaRPr sz="1000">
              <a:solidFill>
                <a:srgbClr val="695D46"/>
              </a:solidFill>
              <a:latin typeface="Georgia"/>
              <a:ea typeface="Georgia"/>
              <a:cs typeface="Georgia"/>
              <a:sym typeface="Georgia"/>
            </a:endParaRPr>
          </a:p>
          <a:p>
            <a:pPr indent="0" lvl="0" marL="0" rtl="0" algn="l">
              <a:spcBef>
                <a:spcPts val="0"/>
              </a:spcBef>
              <a:spcAft>
                <a:spcPts val="0"/>
              </a:spcAft>
              <a:buNone/>
            </a:pPr>
            <a:r>
              <a:t/>
            </a:r>
            <a:endParaRPr sz="1000"/>
          </a:p>
          <a:p>
            <a:pPr indent="0" lvl="0" marL="0" rtl="0" algn="l">
              <a:spcBef>
                <a:spcPts val="0"/>
              </a:spcBef>
              <a:spcAft>
                <a:spcPts val="0"/>
              </a:spcAft>
              <a:buNone/>
            </a:pPr>
            <a:r>
              <a:rPr lang="es" sz="1000"/>
              <a:t>Minimalist datasets</a:t>
            </a:r>
            <a:endParaRPr sz="10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d16cf5209_2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d16cf5209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d16cf5209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d16cf5209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GP: </a:t>
            </a:r>
            <a:endParaRPr/>
          </a:p>
          <a:p>
            <a:pPr indent="0" lvl="0" marL="0" rtl="0" algn="l">
              <a:spcBef>
                <a:spcPts val="0"/>
              </a:spcBef>
              <a:spcAft>
                <a:spcPts val="0"/>
              </a:spcAft>
              <a:buNone/>
            </a:pPr>
            <a:r>
              <a:rPr lang="es"/>
              <a:t>Using prior learn distribution over function</a:t>
            </a:r>
            <a:endParaRPr/>
          </a:p>
          <a:p>
            <a:pPr indent="0" lvl="0" marL="0" rtl="0" algn="l">
              <a:spcBef>
                <a:spcPts val="0"/>
              </a:spcBef>
              <a:spcAft>
                <a:spcPts val="0"/>
              </a:spcAft>
              <a:buNone/>
            </a:pPr>
            <a:r>
              <a:rPr lang="es"/>
              <a:t>At inference time take some observations and narrow down the belief on the ground truth function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d16cf5209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d16cf5209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Aim: A model that can regress distributions over functions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d15287db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d15287db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Netflix: tv shows, movies matching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d16cf5209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d16cf5209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d15287db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d15287db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d15287db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d15287db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Netflix: tv shows, movies matching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d15287db6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d15287db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050">
                <a:solidFill>
                  <a:srgbClr val="222222"/>
                </a:solidFill>
                <a:highlight>
                  <a:srgbClr val="FFFFFF"/>
                </a:highlight>
              </a:rPr>
              <a:t>ANN: inspired but not neccesarily identical to human brains.</a:t>
            </a:r>
            <a:endParaRPr sz="1050">
              <a:solidFill>
                <a:srgbClr val="222222"/>
              </a:solidFill>
              <a:highlight>
                <a:srgbClr val="FFFFFF"/>
              </a:highlight>
            </a:endParaRPr>
          </a:p>
          <a:p>
            <a:pPr indent="0" lvl="0" marL="0" rtl="0" algn="l">
              <a:lnSpc>
                <a:spcPct val="115000"/>
              </a:lnSpc>
              <a:spcBef>
                <a:spcPts val="0"/>
              </a:spcBef>
              <a:spcAft>
                <a:spcPts val="0"/>
              </a:spcAft>
              <a:buNone/>
            </a:pPr>
            <a:r>
              <a:rPr lang="es" sz="1050">
                <a:solidFill>
                  <a:srgbClr val="222222"/>
                </a:solidFill>
                <a:highlight>
                  <a:srgbClr val="FFFFFF"/>
                </a:highlight>
              </a:rPr>
              <a:t>work without previous knowledge</a:t>
            </a:r>
            <a:endParaRPr sz="1050">
              <a:solidFill>
                <a:srgbClr val="222222"/>
              </a:solidFill>
              <a:highlight>
                <a:srgbClr val="FFFFFF"/>
              </a:highlight>
            </a:endParaRPr>
          </a:p>
          <a:p>
            <a:pPr indent="0" lvl="0" marL="0" rtl="0" algn="l">
              <a:lnSpc>
                <a:spcPct val="115000"/>
              </a:lnSpc>
              <a:spcBef>
                <a:spcPts val="0"/>
              </a:spcBef>
              <a:spcAft>
                <a:spcPts val="0"/>
              </a:spcAft>
              <a:buNone/>
            </a:pPr>
            <a:r>
              <a:rPr lang="es" sz="1050">
                <a:solidFill>
                  <a:srgbClr val="222222"/>
                </a:solidFill>
                <a:highlight>
                  <a:srgbClr val="FFFFFF"/>
                </a:highlight>
              </a:rPr>
              <a:t>try to identify images that contain say an animal by analyzing example images that have been manually </a:t>
            </a:r>
            <a:r>
              <a:rPr lang="es" sz="1050">
                <a:solidFill>
                  <a:srgbClr val="0B0080"/>
                </a:solidFill>
                <a:uFill>
                  <a:noFill/>
                </a:uFill>
                <a:hlinkClick r:id="rId2"/>
              </a:rPr>
              <a:t>labeled</a:t>
            </a:r>
            <a:endParaRPr sz="1050">
              <a:solidFill>
                <a:srgbClr val="222222"/>
              </a:solidFill>
              <a:highlight>
                <a:srgbClr val="FFFFFF"/>
              </a:highlight>
            </a:endParaRPr>
          </a:p>
          <a:p>
            <a:pPr indent="0" lvl="0" marL="0" rtl="0" algn="l">
              <a:lnSpc>
                <a:spcPct val="115000"/>
              </a:lnSpc>
              <a:spcBef>
                <a:spcPts val="0"/>
              </a:spcBef>
              <a:spcAft>
                <a:spcPts val="0"/>
              </a:spcAft>
              <a:buNone/>
            </a:pPr>
            <a:r>
              <a:t/>
            </a:r>
            <a:endParaRPr sz="1050">
              <a:solidFill>
                <a:srgbClr val="222222"/>
              </a:solidFill>
              <a:highlight>
                <a:srgbClr val="FFFFFF"/>
              </a:highlight>
            </a:endParaRPr>
          </a:p>
          <a:p>
            <a:pPr indent="0" lvl="0" marL="0" rtl="0" algn="l">
              <a:lnSpc>
                <a:spcPct val="115000"/>
              </a:lnSpc>
              <a:spcBef>
                <a:spcPts val="0"/>
              </a:spcBef>
              <a:spcAft>
                <a:spcPts val="0"/>
              </a:spcAft>
              <a:buNone/>
            </a:pPr>
            <a:r>
              <a:rPr lang="es" sz="1050">
                <a:solidFill>
                  <a:srgbClr val="222222"/>
                </a:solidFill>
                <a:highlight>
                  <a:srgbClr val="FFFFFF"/>
                </a:highlight>
              </a:rPr>
              <a:t>Supervised: intends to infer a </a:t>
            </a:r>
            <a:r>
              <a:rPr lang="es" sz="1050">
                <a:solidFill>
                  <a:srgbClr val="0B0080"/>
                </a:solidFill>
                <a:uFill>
                  <a:noFill/>
                </a:uFill>
                <a:hlinkClick r:id="rId3"/>
              </a:rPr>
              <a:t>conditional probability distribution</a:t>
            </a:r>
            <a:r>
              <a:rPr lang="es" sz="1050">
                <a:solidFill>
                  <a:srgbClr val="222222"/>
                </a:solidFill>
                <a:highlight>
                  <a:srgbClr val="FFFFFF"/>
                </a:highlight>
              </a:rPr>
              <a:t> </a:t>
            </a:r>
            <a:endParaRPr sz="1050">
              <a:solidFill>
                <a:srgbClr val="222222"/>
              </a:solidFill>
              <a:highlight>
                <a:srgbClr val="FFFFFF"/>
              </a:highlight>
            </a:endParaRPr>
          </a:p>
          <a:p>
            <a:pPr indent="0" lvl="0" marL="0" rtl="0" algn="l">
              <a:lnSpc>
                <a:spcPct val="115000"/>
              </a:lnSpc>
              <a:spcBef>
                <a:spcPts val="0"/>
              </a:spcBef>
              <a:spcAft>
                <a:spcPts val="0"/>
              </a:spcAft>
              <a:buNone/>
            </a:pPr>
            <a:r>
              <a:rPr lang="es" sz="1250">
                <a:solidFill>
                  <a:srgbClr val="222222"/>
                </a:solidFill>
              </a:rPr>
              <a:t>pX(x|y) </a:t>
            </a:r>
            <a:r>
              <a:rPr lang="es" sz="1050">
                <a:solidFill>
                  <a:srgbClr val="222222"/>
                </a:solidFill>
                <a:highlight>
                  <a:srgbClr val="FFFFFF"/>
                </a:highlight>
              </a:rPr>
              <a:t>conditioned on the label </a:t>
            </a:r>
            <a:r>
              <a:rPr lang="es" sz="1250">
                <a:solidFill>
                  <a:srgbClr val="222222"/>
                </a:solidFill>
              </a:rPr>
              <a:t>y </a:t>
            </a:r>
            <a:r>
              <a:rPr lang="es" sz="1050">
                <a:solidFill>
                  <a:srgbClr val="222222"/>
                </a:solidFill>
                <a:highlight>
                  <a:srgbClr val="FFFFFF"/>
                </a:highlight>
              </a:rPr>
              <a:t>of input data</a:t>
            </a:r>
            <a:endParaRPr sz="1050">
              <a:solidFill>
                <a:srgbClr val="222222"/>
              </a:solidFill>
              <a:highlight>
                <a:srgbClr val="FFFFFF"/>
              </a:highlight>
            </a:endParaRPr>
          </a:p>
          <a:p>
            <a:pPr indent="0" lvl="0" marL="0" rtl="0" algn="l">
              <a:lnSpc>
                <a:spcPct val="115000"/>
              </a:lnSpc>
              <a:spcBef>
                <a:spcPts val="0"/>
              </a:spcBef>
              <a:spcAft>
                <a:spcPts val="0"/>
              </a:spcAft>
              <a:buNone/>
            </a:pPr>
            <a:r>
              <a:t/>
            </a:r>
            <a:endParaRPr sz="1050">
              <a:solidFill>
                <a:srgbClr val="222222"/>
              </a:solidFill>
              <a:highlight>
                <a:srgbClr val="FFFFFF"/>
              </a:highlight>
            </a:endParaRPr>
          </a:p>
          <a:p>
            <a:pPr indent="0" lvl="0" marL="0" rtl="0" algn="l">
              <a:lnSpc>
                <a:spcPct val="115000"/>
              </a:lnSpc>
              <a:spcBef>
                <a:spcPts val="0"/>
              </a:spcBef>
              <a:spcAft>
                <a:spcPts val="0"/>
              </a:spcAft>
              <a:buNone/>
            </a:pPr>
            <a:r>
              <a:rPr lang="es" sz="1050">
                <a:solidFill>
                  <a:srgbClr val="222222"/>
                </a:solidFill>
                <a:highlight>
                  <a:srgbClr val="FFFFFF"/>
                </a:highlight>
              </a:rPr>
              <a:t>Unsupervised learning intends to infer an </a:t>
            </a:r>
            <a:r>
              <a:rPr lang="es" sz="1050">
                <a:solidFill>
                  <a:srgbClr val="0B0080"/>
                </a:solidFill>
                <a:uFill>
                  <a:noFill/>
                </a:uFill>
                <a:hlinkClick r:id="rId4"/>
              </a:rPr>
              <a:t>a priori probability</a:t>
            </a:r>
            <a:r>
              <a:rPr lang="es" sz="1050">
                <a:solidFill>
                  <a:srgbClr val="222222"/>
                </a:solidFill>
                <a:highlight>
                  <a:srgbClr val="FFFFFF"/>
                </a:highlight>
              </a:rPr>
              <a:t> distribution </a:t>
            </a:r>
            <a:endParaRPr sz="1050">
              <a:solidFill>
                <a:srgbClr val="222222"/>
              </a:solidFill>
              <a:highlight>
                <a:srgbClr val="FFFFFF"/>
              </a:highlight>
            </a:endParaRPr>
          </a:p>
          <a:p>
            <a:pPr indent="0" lvl="0" marL="0" rtl="0" algn="l">
              <a:lnSpc>
                <a:spcPct val="115000"/>
              </a:lnSpc>
              <a:spcBef>
                <a:spcPts val="0"/>
              </a:spcBef>
              <a:spcAft>
                <a:spcPts val="0"/>
              </a:spcAft>
              <a:buNone/>
            </a:pPr>
            <a:r>
              <a:rPr lang="es" sz="1250">
                <a:solidFill>
                  <a:srgbClr val="222222"/>
                </a:solidFill>
              </a:rPr>
              <a:t>pX(x)</a:t>
            </a:r>
            <a:endParaRPr sz="1400"/>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d15287db6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d15287db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050">
                <a:solidFill>
                  <a:srgbClr val="222222"/>
                </a:solidFill>
                <a:highlight>
                  <a:srgbClr val="FFFFFF"/>
                </a:highlight>
              </a:rPr>
              <a:t>Supervised: intends to infer a </a:t>
            </a:r>
            <a:r>
              <a:rPr lang="es" sz="1050">
                <a:solidFill>
                  <a:srgbClr val="0B0080"/>
                </a:solidFill>
                <a:uFill>
                  <a:noFill/>
                </a:uFill>
                <a:hlinkClick r:id="rId2"/>
              </a:rPr>
              <a:t>conditional probability distribution</a:t>
            </a:r>
            <a:r>
              <a:rPr lang="es" sz="1050">
                <a:solidFill>
                  <a:srgbClr val="222222"/>
                </a:solidFill>
                <a:highlight>
                  <a:srgbClr val="FFFFFF"/>
                </a:highlight>
              </a:rPr>
              <a:t> </a:t>
            </a:r>
            <a:endParaRPr sz="1050">
              <a:solidFill>
                <a:srgbClr val="222222"/>
              </a:solidFill>
              <a:highlight>
                <a:srgbClr val="FFFFFF"/>
              </a:highlight>
            </a:endParaRPr>
          </a:p>
          <a:p>
            <a:pPr indent="0" lvl="0" marL="0" rtl="0" algn="l">
              <a:lnSpc>
                <a:spcPct val="115000"/>
              </a:lnSpc>
              <a:spcBef>
                <a:spcPts val="0"/>
              </a:spcBef>
              <a:spcAft>
                <a:spcPts val="0"/>
              </a:spcAft>
              <a:buNone/>
            </a:pPr>
            <a:r>
              <a:rPr lang="es" sz="1250">
                <a:solidFill>
                  <a:srgbClr val="222222"/>
                </a:solidFill>
              </a:rPr>
              <a:t>pX(x|y) </a:t>
            </a:r>
            <a:r>
              <a:rPr lang="es" sz="1050">
                <a:solidFill>
                  <a:srgbClr val="222222"/>
                </a:solidFill>
                <a:highlight>
                  <a:srgbClr val="FFFFFF"/>
                </a:highlight>
              </a:rPr>
              <a:t>conditioned on the label </a:t>
            </a:r>
            <a:r>
              <a:rPr lang="es" sz="1250">
                <a:solidFill>
                  <a:srgbClr val="222222"/>
                </a:solidFill>
              </a:rPr>
              <a:t>y </a:t>
            </a:r>
            <a:r>
              <a:rPr lang="es" sz="1050">
                <a:solidFill>
                  <a:srgbClr val="222222"/>
                </a:solidFill>
                <a:highlight>
                  <a:srgbClr val="FFFFFF"/>
                </a:highlight>
              </a:rPr>
              <a:t>of input data</a:t>
            </a:r>
            <a:endParaRPr sz="1050">
              <a:solidFill>
                <a:srgbClr val="222222"/>
              </a:solidFill>
              <a:highlight>
                <a:srgbClr val="FFFFFF"/>
              </a:highlight>
            </a:endParaRPr>
          </a:p>
          <a:p>
            <a:pPr indent="0" lvl="0" marL="0" rtl="0" algn="l">
              <a:lnSpc>
                <a:spcPct val="115000"/>
              </a:lnSpc>
              <a:spcBef>
                <a:spcPts val="0"/>
              </a:spcBef>
              <a:spcAft>
                <a:spcPts val="0"/>
              </a:spcAft>
              <a:buNone/>
            </a:pPr>
            <a:r>
              <a:t/>
            </a:r>
            <a:endParaRPr sz="1050">
              <a:solidFill>
                <a:srgbClr val="222222"/>
              </a:solidFill>
              <a:highlight>
                <a:srgbClr val="FFFFFF"/>
              </a:highlight>
            </a:endParaRPr>
          </a:p>
          <a:p>
            <a:pPr indent="0" lvl="0" marL="0" rtl="0" algn="l">
              <a:lnSpc>
                <a:spcPct val="115000"/>
              </a:lnSpc>
              <a:spcBef>
                <a:spcPts val="0"/>
              </a:spcBef>
              <a:spcAft>
                <a:spcPts val="0"/>
              </a:spcAft>
              <a:buNone/>
            </a:pPr>
            <a:r>
              <a:rPr lang="es" sz="1050">
                <a:solidFill>
                  <a:srgbClr val="222222"/>
                </a:solidFill>
                <a:highlight>
                  <a:srgbClr val="FFFFFF"/>
                </a:highlight>
              </a:rPr>
              <a:t>Unsupervised learning intends to infer an </a:t>
            </a:r>
            <a:r>
              <a:rPr lang="es" sz="1050">
                <a:solidFill>
                  <a:srgbClr val="0B0080"/>
                </a:solidFill>
                <a:uFill>
                  <a:noFill/>
                </a:uFill>
                <a:hlinkClick r:id="rId3"/>
              </a:rPr>
              <a:t>a priori probability</a:t>
            </a:r>
            <a:r>
              <a:rPr lang="es" sz="1050">
                <a:solidFill>
                  <a:srgbClr val="222222"/>
                </a:solidFill>
                <a:highlight>
                  <a:srgbClr val="FFFFFF"/>
                </a:highlight>
              </a:rPr>
              <a:t> distribution </a:t>
            </a:r>
            <a:endParaRPr sz="1050">
              <a:solidFill>
                <a:srgbClr val="222222"/>
              </a:solidFill>
              <a:highlight>
                <a:srgbClr val="FFFFFF"/>
              </a:highlight>
            </a:endParaRPr>
          </a:p>
          <a:p>
            <a:pPr indent="0" lvl="0" marL="0" rtl="0" algn="l">
              <a:lnSpc>
                <a:spcPct val="115000"/>
              </a:lnSpc>
              <a:spcBef>
                <a:spcPts val="0"/>
              </a:spcBef>
              <a:spcAft>
                <a:spcPts val="0"/>
              </a:spcAft>
              <a:buNone/>
            </a:pPr>
            <a:r>
              <a:rPr lang="es" sz="1250">
                <a:solidFill>
                  <a:srgbClr val="222222"/>
                </a:solidFill>
              </a:rPr>
              <a:t>pX(x)</a:t>
            </a:r>
            <a:endParaRPr sz="1400"/>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arxiv.org/abs/1807.01613" TargetMode="External"/><Relationship Id="rId4" Type="http://schemas.openxmlformats.org/officeDocument/2006/relationships/hyperlink" Target="https://vimeo.com/312299226" TargetMode="External"/><Relationship Id="rId5" Type="http://schemas.openxmlformats.org/officeDocument/2006/relationships/hyperlink" Target="https://github.com/deepmind/neural-processes/blob/master/conditional_neural_process.ipynb" TargetMode="External"/><Relationship Id="rId6" Type="http://schemas.openxmlformats.org/officeDocument/2006/relationships/hyperlink" Target="https://github.com/deepmind/neural-processes/blob/master/conditional_neural_process.ipynb"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en.wikipedia.org/wiki/Deep_learning#cite_note-:2-67"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en.wikipedia.org/wiki/Deep_learning#cite_note-:2-6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nbviewer.jupyter.org/github/skhalil/DataScience/blob/master/Regression/LinearRegressionTutorial/gradientDescent.ipynb" TargetMode="External"/><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nbviewer.jupyter.org/github/skhalil/DataScience/blob/master/Regression/LinearRegressionTutorial/gaussian_process.ipynb"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github.com/deepmind/neural-processes" TargetMode="External"/><Relationship Id="rId4" Type="http://schemas.openxmlformats.org/officeDocument/2006/relationships/hyperlink" Target="https://medium.com/intuitionmachine/is-conditional-logic-the-new-deep-learning-hotness-96832774907b" TargetMode="External"/><Relationship Id="rId5" Type="http://schemas.openxmlformats.org/officeDocument/2006/relationships/hyperlink" Target="https://skymind.ai/wiki/neural-networ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593076"/>
            <a:ext cx="7136700" cy="117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Conditional Neural Processes</a:t>
            </a:r>
            <a:endParaRPr/>
          </a:p>
        </p:txBody>
      </p:sp>
      <p:sp>
        <p:nvSpPr>
          <p:cNvPr id="67" name="Google Shape;67;p13"/>
          <p:cNvSpPr txBox="1"/>
          <p:nvPr>
            <p:ph idx="1" type="subTitle"/>
          </p:nvPr>
        </p:nvSpPr>
        <p:spPr>
          <a:xfrm>
            <a:off x="2137225" y="2620250"/>
            <a:ext cx="4870500" cy="148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800"/>
              <a:t>Sadia Khalil</a:t>
            </a:r>
            <a:endParaRPr sz="1800"/>
          </a:p>
          <a:p>
            <a:pPr indent="0" lvl="0" marL="0" rtl="0" algn="ctr">
              <a:spcBef>
                <a:spcPts val="0"/>
              </a:spcBef>
              <a:spcAft>
                <a:spcPts val="0"/>
              </a:spcAft>
              <a:buNone/>
            </a:pPr>
            <a:r>
              <a:rPr lang="es" sz="1800"/>
              <a:t>Mitzi S. Cubedo</a:t>
            </a:r>
            <a:endParaRPr sz="1800"/>
          </a:p>
          <a:p>
            <a:pPr indent="0" lvl="0" marL="0" rtl="0" algn="ctr">
              <a:spcBef>
                <a:spcPts val="0"/>
              </a:spcBef>
              <a:spcAft>
                <a:spcPts val="0"/>
              </a:spcAft>
              <a:buNone/>
            </a:pPr>
            <a:r>
              <a:rPr i="1" lang="es">
                <a:solidFill>
                  <a:srgbClr val="C27BA0"/>
                </a:solidFill>
              </a:rPr>
              <a:t>Machine Learning Group at KU: July 10, 2019 </a:t>
            </a:r>
            <a:endParaRPr i="1">
              <a:solidFill>
                <a:srgbClr val="C27BA0"/>
              </a:solidFill>
            </a:endParaRPr>
          </a:p>
        </p:txBody>
      </p:sp>
      <p:sp>
        <p:nvSpPr>
          <p:cNvPr id="68" name="Google Shape;68;p13"/>
          <p:cNvSpPr txBox="1"/>
          <p:nvPr/>
        </p:nvSpPr>
        <p:spPr>
          <a:xfrm>
            <a:off x="124850" y="4337250"/>
            <a:ext cx="5355000" cy="3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M. Garnelo et. al.: </a:t>
            </a:r>
            <a:r>
              <a:rPr lang="es" u="sng">
                <a:solidFill>
                  <a:schemeClr val="hlink"/>
                </a:solidFill>
                <a:hlinkClick r:id="rId3"/>
              </a:rPr>
              <a:t>arxiv:1807.01613</a:t>
            </a:r>
            <a:r>
              <a:rPr lang="es"/>
              <a:t>, </a:t>
            </a:r>
            <a:r>
              <a:rPr lang="es" u="sng">
                <a:solidFill>
                  <a:schemeClr val="hlink"/>
                </a:solidFill>
                <a:hlinkClick r:id="rId4"/>
              </a:rPr>
              <a:t>video</a:t>
            </a:r>
            <a:r>
              <a:rPr lang="es"/>
              <a:t>, </a:t>
            </a:r>
            <a:r>
              <a:rPr lang="es" u="sng">
                <a:solidFill>
                  <a:schemeClr val="accent5"/>
                </a:solidFill>
                <a:hlinkClick r:id="rId5"/>
              </a:rPr>
              <a:t>complete tutoria</a:t>
            </a:r>
            <a:r>
              <a:rPr lang="es" u="sng">
                <a:solidFill>
                  <a:schemeClr val="hlink"/>
                </a:solidFill>
                <a:hlinkClick r:id="rId6"/>
              </a:rPr>
              <a:t>l</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Deep Neural Network: How it works</a:t>
            </a:r>
            <a:endParaRPr/>
          </a:p>
        </p:txBody>
      </p:sp>
      <p:sp>
        <p:nvSpPr>
          <p:cNvPr id="147" name="Google Shape;147;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The network moves through the layers calculating the probability of each output. </a:t>
            </a:r>
            <a:endParaRPr/>
          </a:p>
          <a:p>
            <a:pPr indent="0" lvl="0" marL="0" rtl="0" algn="just">
              <a:spcBef>
                <a:spcPts val="1600"/>
              </a:spcBef>
              <a:spcAft>
                <a:spcPts val="0"/>
              </a:spcAft>
              <a:buNone/>
            </a:pPr>
            <a:r>
              <a:rPr b="1" lang="es"/>
              <a:t>For example:</a:t>
            </a:r>
            <a:r>
              <a:rPr lang="es"/>
              <a:t> </a:t>
            </a:r>
            <a:endParaRPr/>
          </a:p>
          <a:p>
            <a:pPr indent="-342900" lvl="0" marL="457200" rtl="0" algn="just">
              <a:spcBef>
                <a:spcPts val="1600"/>
              </a:spcBef>
              <a:spcAft>
                <a:spcPts val="0"/>
              </a:spcAft>
              <a:buSzPts val="1800"/>
              <a:buChar char="●"/>
            </a:pPr>
            <a:r>
              <a:rPr lang="es"/>
              <a:t>A DNN that is trained to recognize dog breeds will go over the given image and calculate the probability that the dog in the image is a certain breed. </a:t>
            </a:r>
            <a:endParaRPr/>
          </a:p>
          <a:p>
            <a:pPr indent="-342900" lvl="0" marL="457200" rtl="0" algn="just">
              <a:spcBef>
                <a:spcPts val="0"/>
              </a:spcBef>
              <a:spcAft>
                <a:spcPts val="0"/>
              </a:spcAft>
              <a:buSzPts val="1800"/>
              <a:buChar char="●"/>
            </a:pPr>
            <a:r>
              <a:rPr lang="es"/>
              <a:t>The user can review the results and select which probabilities the network should display (above certain threshold) and return the proposed label.</a:t>
            </a:r>
            <a:endParaRPr/>
          </a:p>
          <a:p>
            <a:pPr indent="-342900" lvl="0" marL="457200" rtl="0" algn="just">
              <a:spcBef>
                <a:spcPts val="0"/>
              </a:spcBef>
              <a:spcAft>
                <a:spcPts val="0"/>
              </a:spcAft>
              <a:buSzPts val="1800"/>
              <a:buChar char="●"/>
            </a:pPr>
            <a:r>
              <a:rPr lang="es"/>
              <a:t>Each mathematical manipulation is considered a layer. </a:t>
            </a:r>
            <a:endParaRPr/>
          </a:p>
        </p:txBody>
      </p:sp>
      <p:sp>
        <p:nvSpPr>
          <p:cNvPr id="148" name="Google Shape;14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Deep Neural Network: Challenges</a:t>
            </a:r>
            <a:endParaRPr/>
          </a:p>
        </p:txBody>
      </p:sp>
      <p:sp>
        <p:nvSpPr>
          <p:cNvPr id="154" name="Google Shape;154;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b="1" lang="es"/>
              <a:t>Overfitting: </a:t>
            </a:r>
            <a:r>
              <a:rPr lang="es"/>
              <a:t>Occurs when a model begins to “memorize” training data rather than “learning” to generalize from a trend</a:t>
            </a:r>
            <a:endParaRPr/>
          </a:p>
          <a:p>
            <a:pPr indent="-342900" lvl="0" marL="457200" rtl="0" algn="just">
              <a:spcBef>
                <a:spcPts val="0"/>
              </a:spcBef>
              <a:spcAft>
                <a:spcPts val="0"/>
              </a:spcAft>
              <a:buSzPts val="1800"/>
              <a:buChar char="●"/>
            </a:pPr>
            <a:r>
              <a:rPr b="1" lang="es"/>
              <a:t>Computation Time: </a:t>
            </a:r>
            <a:r>
              <a:rPr lang="es"/>
              <a:t>Optimal parameters may not be feasible due to the cost in the time and computational resources</a:t>
            </a:r>
            <a:endParaRPr/>
          </a:p>
          <a:p>
            <a:pPr indent="-342900" lvl="0" marL="457200" rtl="0" algn="just">
              <a:spcBef>
                <a:spcPts val="0"/>
              </a:spcBef>
              <a:spcAft>
                <a:spcPts val="0"/>
              </a:spcAft>
              <a:buSzPts val="1800"/>
              <a:buChar char="●"/>
            </a:pPr>
            <a:r>
              <a:rPr b="1" lang="es"/>
              <a:t>Large data sets for effective training: </a:t>
            </a:r>
            <a:r>
              <a:rPr lang="es"/>
              <a:t>Must consider many training parameters, such as the size (number of layers and number of units per layer), the learning rate and initial weights</a:t>
            </a:r>
            <a:endParaRPr/>
          </a:p>
          <a:p>
            <a:pPr indent="0" lvl="0" marL="0" rtl="0" algn="l">
              <a:spcBef>
                <a:spcPts val="1600"/>
              </a:spcBef>
              <a:spcAft>
                <a:spcPts val="0"/>
              </a:spcAft>
              <a:buNone/>
            </a:pPr>
            <a:r>
              <a:t/>
            </a:r>
            <a:endParaRPr sz="1050">
              <a:solidFill>
                <a:srgbClr val="222222"/>
              </a:solidFill>
              <a:highlight>
                <a:srgbClr val="FFFFFF"/>
              </a:highlight>
              <a:uFill>
                <a:noFill/>
              </a:uFill>
              <a:latin typeface="Arial"/>
              <a:ea typeface="Arial"/>
              <a:cs typeface="Arial"/>
              <a:sym typeface="Arial"/>
              <a:hlinkClick r:id="rId3"/>
            </a:endParaRPr>
          </a:p>
          <a:p>
            <a:pPr indent="0" lvl="0" marL="0" rtl="0" algn="just">
              <a:spcBef>
                <a:spcPts val="1200"/>
              </a:spcBef>
              <a:spcAft>
                <a:spcPts val="1600"/>
              </a:spcAft>
              <a:buNone/>
            </a:pPr>
            <a:r>
              <a:t/>
            </a:r>
            <a:endParaRPr/>
          </a:p>
        </p:txBody>
      </p:sp>
      <p:sp>
        <p:nvSpPr>
          <p:cNvPr id="155" name="Google Shape;15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Deep Neural Network: Challenges</a:t>
            </a:r>
            <a:endParaRPr/>
          </a:p>
        </p:txBody>
      </p:sp>
      <p:sp>
        <p:nvSpPr>
          <p:cNvPr id="161" name="Google Shape;161;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solidFill>
                  <a:srgbClr val="695D46"/>
                </a:solidFill>
                <a:latin typeface="Arial"/>
                <a:ea typeface="Arial"/>
                <a:cs typeface="Arial"/>
                <a:sym typeface="Arial"/>
              </a:rPr>
              <a:t>The first phase learns the statistics of a generic domain, drawing a large training set, but without committing to a specific learning task within that domain	 	 		</a:t>
            </a:r>
            <a:endParaRPr>
              <a:solidFill>
                <a:srgbClr val="695D46"/>
              </a:solidFill>
              <a:latin typeface="Arial"/>
              <a:ea typeface="Arial"/>
              <a:cs typeface="Arial"/>
              <a:sym typeface="Arial"/>
            </a:endParaRPr>
          </a:p>
          <a:p>
            <a:pPr indent="-342900" lvl="0" marL="457200" rtl="0" algn="l">
              <a:spcBef>
                <a:spcPts val="0"/>
              </a:spcBef>
              <a:spcAft>
                <a:spcPts val="0"/>
              </a:spcAft>
              <a:buSzPts val="1800"/>
              <a:buChar char="●"/>
            </a:pPr>
            <a:r>
              <a:rPr lang="es">
                <a:solidFill>
                  <a:srgbClr val="695D46"/>
                </a:solidFill>
                <a:latin typeface="Arial"/>
                <a:ea typeface="Arial"/>
                <a:cs typeface="Arial"/>
                <a:sym typeface="Arial"/>
              </a:rPr>
              <a:t>The second phase learns a function for a specific task, but does so using only a small number of data points by exploiting the domain-wide statistics already learned	</a:t>
            </a:r>
            <a:endParaRPr>
              <a:solidFill>
                <a:srgbClr val="695D46"/>
              </a:solidFill>
              <a:latin typeface="Arial"/>
              <a:ea typeface="Arial"/>
              <a:cs typeface="Arial"/>
              <a:sym typeface="Arial"/>
            </a:endParaRPr>
          </a:p>
          <a:p>
            <a:pPr indent="0" lvl="0" marL="0" rtl="0" algn="l">
              <a:spcBef>
                <a:spcPts val="0"/>
              </a:spcBef>
              <a:spcAft>
                <a:spcPts val="0"/>
              </a:spcAft>
              <a:buNone/>
            </a:pPr>
            <a:r>
              <a:rPr b="1" lang="es">
                <a:solidFill>
                  <a:srgbClr val="695D46"/>
                </a:solidFill>
                <a:latin typeface="Arial"/>
                <a:ea typeface="Arial"/>
                <a:cs typeface="Arial"/>
                <a:sym typeface="Arial"/>
              </a:rPr>
              <a:t>Meta-Learning</a:t>
            </a:r>
            <a:r>
              <a:rPr lang="es">
                <a:solidFill>
                  <a:srgbClr val="695D46"/>
                </a:solidFill>
                <a:latin typeface="Arial"/>
                <a:ea typeface="Arial"/>
                <a:cs typeface="Arial"/>
                <a:sym typeface="Arial"/>
              </a:rPr>
              <a:t>		</a:t>
            </a:r>
            <a:endParaRPr>
              <a:solidFill>
                <a:srgbClr val="695D46"/>
              </a:solidFill>
              <a:latin typeface="Arial"/>
              <a:ea typeface="Arial"/>
              <a:cs typeface="Arial"/>
              <a:sym typeface="Arial"/>
            </a:endParaRPr>
          </a:p>
          <a:p>
            <a:pPr indent="-342900" lvl="0" marL="457200" rtl="0" algn="l">
              <a:spcBef>
                <a:spcPts val="0"/>
              </a:spcBef>
              <a:spcAft>
                <a:spcPts val="0"/>
              </a:spcAft>
              <a:buSzPts val="1800"/>
              <a:buChar char="●"/>
            </a:pPr>
            <a:r>
              <a:rPr lang="es">
                <a:solidFill>
                  <a:srgbClr val="695D46"/>
                </a:solidFill>
                <a:latin typeface="Arial"/>
                <a:ea typeface="Arial"/>
                <a:cs typeface="Arial"/>
                <a:sym typeface="Arial"/>
              </a:rPr>
              <a:t>Scalable and successful at learning features and prior knowledge from the data directly	 	 	 		</a:t>
            </a:r>
            <a:endParaRPr>
              <a:solidFill>
                <a:srgbClr val="695D46"/>
              </a:solidFill>
              <a:latin typeface="Arial"/>
              <a:ea typeface="Arial"/>
              <a:cs typeface="Arial"/>
              <a:sym typeface="Arial"/>
            </a:endParaRPr>
          </a:p>
          <a:p>
            <a:pPr indent="0" lvl="0" marL="457200" rtl="0" algn="l">
              <a:spcBef>
                <a:spcPts val="0"/>
              </a:spcBef>
              <a:spcAft>
                <a:spcPts val="0"/>
              </a:spcAft>
              <a:buNone/>
            </a:pPr>
            <a:r>
              <a:t/>
            </a:r>
            <a:endParaRPr>
              <a:solidFill>
                <a:srgbClr val="695D46"/>
              </a:solidFill>
              <a:latin typeface="Arial"/>
              <a:ea typeface="Arial"/>
              <a:cs typeface="Arial"/>
              <a:sym typeface="Arial"/>
            </a:endParaRPr>
          </a:p>
          <a:p>
            <a:pPr indent="0" lvl="0" marL="0" rtl="0" algn="l">
              <a:spcBef>
                <a:spcPts val="1200"/>
              </a:spcBef>
              <a:spcAft>
                <a:spcPts val="0"/>
              </a:spcAft>
              <a:buNone/>
            </a:pPr>
            <a:r>
              <a:t/>
            </a:r>
            <a:endParaRPr sz="1050">
              <a:solidFill>
                <a:srgbClr val="222222"/>
              </a:solidFill>
              <a:highlight>
                <a:srgbClr val="FFFFFF"/>
              </a:highlight>
              <a:uFill>
                <a:noFill/>
              </a:uFill>
              <a:latin typeface="Arial"/>
              <a:ea typeface="Arial"/>
              <a:cs typeface="Arial"/>
              <a:sym typeface="Arial"/>
              <a:hlinkClick r:id="rId3"/>
            </a:endParaRPr>
          </a:p>
          <a:p>
            <a:pPr indent="0" lvl="0" marL="0" rtl="0" algn="just">
              <a:spcBef>
                <a:spcPts val="1200"/>
              </a:spcBef>
              <a:spcAft>
                <a:spcPts val="1600"/>
              </a:spcAft>
              <a:buNone/>
            </a:pPr>
            <a:r>
              <a:t/>
            </a:r>
            <a:endParaRPr/>
          </a:p>
        </p:txBody>
      </p:sp>
      <p:sp>
        <p:nvSpPr>
          <p:cNvPr id="162" name="Google Shape;16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txBox="1"/>
          <p:nvPr>
            <p:ph idx="1" type="body"/>
          </p:nvPr>
        </p:nvSpPr>
        <p:spPr>
          <a:xfrm>
            <a:off x="190825" y="629075"/>
            <a:ext cx="8641500" cy="4118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Gradient descent is a first-order iterative optimization algorithm for finding the minimum of a function. </a:t>
            </a:r>
            <a:endParaRPr/>
          </a:p>
          <a:p>
            <a:pPr indent="0" lvl="0" marL="914400" rtl="0" algn="l">
              <a:spcBef>
                <a:spcPts val="1600"/>
              </a:spcBef>
              <a:spcAft>
                <a:spcPts val="0"/>
              </a:spcAft>
              <a:buNone/>
            </a:pPr>
            <a:r>
              <a:rPr lang="es"/>
              <a:t>To find a local minimum of a function, </a:t>
            </a:r>
            <a:r>
              <a:rPr b="1" lang="es"/>
              <a:t>steps are taken proportional to the negative of the gradient of the function </a:t>
            </a:r>
            <a:r>
              <a:rPr lang="es"/>
              <a:t>at the current point.</a:t>
            </a:r>
            <a:endParaRPr/>
          </a:p>
          <a:p>
            <a:pPr indent="-342900" lvl="0" marL="457200" rtl="0" algn="l">
              <a:spcBef>
                <a:spcPts val="1600"/>
              </a:spcBef>
              <a:spcAft>
                <a:spcPts val="0"/>
              </a:spcAft>
              <a:buSzPts val="1800"/>
              <a:buChar char="●"/>
            </a:pPr>
            <a:r>
              <a:rPr lang="es"/>
              <a:t>For a hypothesis given by a linear model:                                          </a:t>
            </a:r>
            <a:r>
              <a:rPr lang="es"/>
              <a:t>  , regression</a:t>
            </a:r>
            <a:r>
              <a:rPr lang="es"/>
              <a:t> minimize the cost  function                                                                           </a:t>
            </a:r>
            <a:endParaRPr/>
          </a:p>
          <a:p>
            <a:pPr indent="-342900" lvl="0" marL="457200" rtl="0" algn="l">
              <a:spcBef>
                <a:spcPts val="1600"/>
              </a:spcBef>
              <a:spcAft>
                <a:spcPts val="0"/>
              </a:spcAft>
              <a:buSzPts val="1800"/>
              <a:buChar char="●"/>
            </a:pPr>
            <a:r>
              <a:rPr lang="es"/>
              <a:t>The values are updated during each iteration, s.t. parameter θ comes closer to the optimal values that will achieve the lowest cost </a:t>
            </a:r>
            <a:endParaRPr/>
          </a:p>
          <a:p>
            <a:pPr indent="-317500" lvl="1" marL="914400" rtl="0" algn="l">
              <a:spcBef>
                <a:spcPts val="1600"/>
              </a:spcBef>
              <a:spcAft>
                <a:spcPts val="0"/>
              </a:spcAft>
              <a:buSzPts val="1400"/>
              <a:buChar char="○"/>
            </a:pPr>
            <a:r>
              <a:t/>
            </a:r>
            <a:endParaRPr/>
          </a:p>
          <a:p>
            <a:pPr indent="-342900" lvl="0" marL="457200" rtl="0" algn="l">
              <a:spcBef>
                <a:spcPts val="1600"/>
              </a:spcBef>
              <a:spcAft>
                <a:spcPts val="1600"/>
              </a:spcAft>
              <a:buSzPts val="1800"/>
              <a:buChar char="●"/>
            </a:pPr>
            <a:r>
              <a:rPr lang="es"/>
              <a:t>For a more understanding, lets go to the </a:t>
            </a:r>
            <a:r>
              <a:rPr lang="es" u="sng">
                <a:solidFill>
                  <a:schemeClr val="hlink"/>
                </a:solidFill>
                <a:hlinkClick r:id="rId3"/>
              </a:rPr>
              <a:t>notebook</a:t>
            </a:r>
            <a:endParaRPr/>
          </a:p>
        </p:txBody>
      </p:sp>
      <p:pic>
        <p:nvPicPr>
          <p:cNvPr id="168" name="Google Shape;168;p25"/>
          <p:cNvPicPr preferRelativeResize="0"/>
          <p:nvPr/>
        </p:nvPicPr>
        <p:blipFill>
          <a:blip r:embed="rId4">
            <a:alphaModFix/>
          </a:blip>
          <a:stretch>
            <a:fillRect/>
          </a:stretch>
        </p:blipFill>
        <p:spPr>
          <a:xfrm>
            <a:off x="4980650" y="2511175"/>
            <a:ext cx="2329350" cy="678175"/>
          </a:xfrm>
          <a:prstGeom prst="rect">
            <a:avLst/>
          </a:prstGeom>
          <a:noFill/>
          <a:ln>
            <a:noFill/>
          </a:ln>
        </p:spPr>
      </p:pic>
      <p:sp>
        <p:nvSpPr>
          <p:cNvPr id="169" name="Google Shape;169;p25"/>
          <p:cNvSpPr txBox="1"/>
          <p:nvPr>
            <p:ph type="title"/>
          </p:nvPr>
        </p:nvSpPr>
        <p:spPr>
          <a:xfrm>
            <a:off x="311700" y="2075"/>
            <a:ext cx="8520600" cy="6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Gradient Descent</a:t>
            </a:r>
            <a:endParaRPr/>
          </a:p>
        </p:txBody>
      </p:sp>
      <p:sp>
        <p:nvSpPr>
          <p:cNvPr id="170" name="Google Shape;17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171" name="Google Shape;171;p25"/>
          <p:cNvPicPr preferRelativeResize="0"/>
          <p:nvPr/>
        </p:nvPicPr>
        <p:blipFill>
          <a:blip r:embed="rId5">
            <a:alphaModFix/>
          </a:blip>
          <a:stretch>
            <a:fillRect/>
          </a:stretch>
        </p:blipFill>
        <p:spPr>
          <a:xfrm>
            <a:off x="5240000" y="2269675"/>
            <a:ext cx="2329349" cy="373801"/>
          </a:xfrm>
          <a:prstGeom prst="rect">
            <a:avLst/>
          </a:prstGeom>
          <a:noFill/>
          <a:ln>
            <a:noFill/>
          </a:ln>
        </p:spPr>
      </p:pic>
      <p:pic>
        <p:nvPicPr>
          <p:cNvPr id="172" name="Google Shape;172;p25"/>
          <p:cNvPicPr preferRelativeResize="0"/>
          <p:nvPr/>
        </p:nvPicPr>
        <p:blipFill>
          <a:blip r:embed="rId6">
            <a:alphaModFix/>
          </a:blip>
          <a:stretch>
            <a:fillRect/>
          </a:stretch>
        </p:blipFill>
        <p:spPr>
          <a:xfrm>
            <a:off x="1639100" y="3760825"/>
            <a:ext cx="5739925" cy="78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311700" y="906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Gaussian Processes</a:t>
            </a:r>
            <a:endParaRPr/>
          </a:p>
        </p:txBody>
      </p:sp>
      <p:sp>
        <p:nvSpPr>
          <p:cNvPr id="178" name="Google Shape;178;p26"/>
          <p:cNvSpPr txBox="1"/>
          <p:nvPr>
            <p:ph idx="1" type="body"/>
          </p:nvPr>
        </p:nvSpPr>
        <p:spPr>
          <a:xfrm>
            <a:off x="239000" y="798025"/>
            <a:ext cx="8520600" cy="393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 Gaussian Process  is a set of random variables, any finite combination of which have (consistent) Gaussian Distributions</a:t>
            </a:r>
            <a:endParaRPr/>
          </a:p>
          <a:p>
            <a:pPr indent="-342900" lvl="0" marL="457200" rtl="0" algn="l">
              <a:spcBef>
                <a:spcPts val="1600"/>
              </a:spcBef>
              <a:spcAft>
                <a:spcPts val="0"/>
              </a:spcAft>
              <a:buSzPts val="1800"/>
              <a:buChar char="●"/>
            </a:pPr>
            <a:r>
              <a:rPr lang="es"/>
              <a:t>A Gaussian distribution is fully specified by a mean vector, 𝞵 and </a:t>
            </a:r>
            <a:r>
              <a:rPr lang="es"/>
              <a:t>covariance</a:t>
            </a:r>
            <a:r>
              <a:rPr lang="es"/>
              <a:t> matrix 𝝨:</a:t>
            </a:r>
            <a:endParaRPr/>
          </a:p>
          <a:p>
            <a:pPr indent="0" lvl="0" marL="914400" rtl="0" algn="l">
              <a:spcBef>
                <a:spcPts val="1600"/>
              </a:spcBef>
              <a:spcAft>
                <a:spcPts val="0"/>
              </a:spcAft>
              <a:buNone/>
            </a:pPr>
            <a:r>
              <a:rPr lang="es"/>
              <a:t>f = (f</a:t>
            </a:r>
            <a:r>
              <a:rPr baseline="-25000" lang="es"/>
              <a:t>1</a:t>
            </a:r>
            <a:r>
              <a:rPr lang="es"/>
              <a:t>, f</a:t>
            </a:r>
            <a:r>
              <a:rPr baseline="-25000" lang="es"/>
              <a:t>2</a:t>
            </a:r>
            <a:r>
              <a:rPr lang="es"/>
              <a:t>, …, f</a:t>
            </a:r>
            <a:r>
              <a:rPr baseline="-25000" lang="es"/>
              <a:t>n</a:t>
            </a:r>
            <a:r>
              <a:rPr lang="es"/>
              <a:t>) ~ </a:t>
            </a:r>
            <a:r>
              <a:rPr i="1" lang="es"/>
              <a:t>Ɲ </a:t>
            </a:r>
            <a:r>
              <a:rPr lang="es"/>
              <a:t>(</a:t>
            </a:r>
            <a:r>
              <a:rPr lang="es"/>
              <a:t>𝞵, 𝝨),  indices i = 1, 2, … n</a:t>
            </a:r>
            <a:endParaRPr/>
          </a:p>
          <a:p>
            <a:pPr indent="-342900" lvl="0" marL="457200" rtl="0" algn="l">
              <a:spcBef>
                <a:spcPts val="1600"/>
              </a:spcBef>
              <a:spcAft>
                <a:spcPts val="0"/>
              </a:spcAft>
              <a:buSzPts val="1800"/>
              <a:buChar char="●"/>
            </a:pPr>
            <a:r>
              <a:rPr lang="es"/>
              <a:t>A Gaussian process is fully specified by a mean function, m(x) and covariance function K(x, x’): </a:t>
            </a:r>
            <a:endParaRPr/>
          </a:p>
          <a:p>
            <a:pPr indent="0" lvl="0" marL="914400" rtl="0" algn="l">
              <a:spcBef>
                <a:spcPts val="1600"/>
              </a:spcBef>
              <a:spcAft>
                <a:spcPts val="0"/>
              </a:spcAft>
              <a:buNone/>
            </a:pPr>
            <a:r>
              <a:rPr lang="es"/>
              <a:t>f(x) = GP ( m(x), K(x, x’) ),  indices x</a:t>
            </a:r>
            <a:endParaRPr/>
          </a:p>
          <a:p>
            <a:pPr indent="0" lvl="0" marL="0" rtl="0" algn="l">
              <a:spcBef>
                <a:spcPts val="1600"/>
              </a:spcBef>
              <a:spcAft>
                <a:spcPts val="1600"/>
              </a:spcAft>
              <a:buNone/>
            </a:pPr>
            <a:r>
              <a:rPr lang="es"/>
              <a:t>For a concrete understanding, lets go to the </a:t>
            </a:r>
            <a:r>
              <a:rPr lang="es" u="sng">
                <a:solidFill>
                  <a:schemeClr val="hlink"/>
                </a:solidFill>
                <a:hlinkClick r:id="rId3"/>
              </a:rPr>
              <a:t>notebook</a:t>
            </a:r>
            <a:r>
              <a:rPr lang="es"/>
              <a:t>.</a:t>
            </a:r>
            <a:endParaRPr/>
          </a:p>
        </p:txBody>
      </p:sp>
      <p:sp>
        <p:nvSpPr>
          <p:cNvPr id="179" name="Google Shape;179;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3117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Supervised Learning</a:t>
            </a:r>
            <a:endParaRPr/>
          </a:p>
        </p:txBody>
      </p:sp>
      <p:sp>
        <p:nvSpPr>
          <p:cNvPr id="185" name="Google Shape;185;p27"/>
          <p:cNvSpPr txBox="1"/>
          <p:nvPr>
            <p:ph idx="1" type="body"/>
          </p:nvPr>
        </p:nvSpPr>
        <p:spPr>
          <a:xfrm>
            <a:off x="5156200" y="859800"/>
            <a:ext cx="3762300" cy="657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s" sz="1200"/>
              <a:t>Observations: </a:t>
            </a:r>
            <a:r>
              <a:rPr lang="es" sz="1200"/>
              <a:t> O = { (x</a:t>
            </a:r>
            <a:r>
              <a:rPr baseline="-25000" lang="es" sz="1200"/>
              <a:t>i</a:t>
            </a:r>
            <a:r>
              <a:rPr lang="es" sz="1200"/>
              <a:t>,y</a:t>
            </a:r>
            <a:r>
              <a:rPr baseline="-25000" lang="es" sz="1200"/>
              <a:t>i</a:t>
            </a:r>
            <a:r>
              <a:rPr lang="es" sz="1200"/>
              <a:t>) }</a:t>
            </a:r>
            <a:r>
              <a:rPr baseline="30000" lang="es" sz="1200"/>
              <a:t>n-1</a:t>
            </a:r>
            <a:r>
              <a:rPr lang="es" sz="1200"/>
              <a:t> </a:t>
            </a:r>
            <a:r>
              <a:rPr baseline="-25000" lang="es" sz="1200"/>
              <a:t>i=0</a:t>
            </a:r>
            <a:r>
              <a:rPr lang="es" sz="1200"/>
              <a:t>  ⊂  </a:t>
            </a:r>
            <a:r>
              <a:rPr i="1" lang="es" sz="1200"/>
              <a:t>X × Y</a:t>
            </a:r>
            <a:r>
              <a:rPr lang="es" sz="1200"/>
              <a:t> pairs </a:t>
            </a:r>
            <a:endParaRPr sz="1200"/>
          </a:p>
          <a:p>
            <a:pPr indent="0" lvl="0" marL="0" rtl="0" algn="l">
              <a:lnSpc>
                <a:spcPct val="100000"/>
              </a:lnSpc>
              <a:spcBef>
                <a:spcPts val="1600"/>
              </a:spcBef>
              <a:spcAft>
                <a:spcPts val="1600"/>
              </a:spcAft>
              <a:buNone/>
            </a:pPr>
            <a:r>
              <a:rPr lang="es" sz="1200"/>
              <a:t>with</a:t>
            </a:r>
            <a:r>
              <a:rPr lang="es" sz="1200"/>
              <a:t>  x</a:t>
            </a:r>
            <a:r>
              <a:rPr baseline="-25000" lang="es" sz="1200"/>
              <a:t>i </a:t>
            </a:r>
            <a:r>
              <a:rPr lang="es" sz="1200"/>
              <a:t>input</a:t>
            </a:r>
            <a:r>
              <a:rPr baseline="-25000" lang="es" sz="1200"/>
              <a:t>  </a:t>
            </a:r>
            <a:r>
              <a:rPr lang="es" sz="1200"/>
              <a:t>, y</a:t>
            </a:r>
            <a:r>
              <a:rPr baseline="-25000" lang="es" sz="1200"/>
              <a:t>i</a:t>
            </a:r>
            <a:r>
              <a:rPr lang="es" sz="1200"/>
              <a:t>=f(x</a:t>
            </a:r>
            <a:r>
              <a:rPr baseline="-25000" lang="es" sz="1200"/>
              <a:t>i</a:t>
            </a:r>
            <a:r>
              <a:rPr lang="es" sz="1200"/>
              <a:t>) output  s.t.       f : X → Y</a:t>
            </a:r>
            <a:endParaRPr baseline="-25000" sz="1200"/>
          </a:p>
        </p:txBody>
      </p:sp>
      <p:pic>
        <p:nvPicPr>
          <p:cNvPr id="186" name="Google Shape;186;p27"/>
          <p:cNvPicPr preferRelativeResize="0"/>
          <p:nvPr/>
        </p:nvPicPr>
        <p:blipFill>
          <a:blip r:embed="rId3">
            <a:alphaModFix/>
          </a:blip>
          <a:stretch>
            <a:fillRect/>
          </a:stretch>
        </p:blipFill>
        <p:spPr>
          <a:xfrm>
            <a:off x="152400" y="707400"/>
            <a:ext cx="4927600" cy="4283700"/>
          </a:xfrm>
          <a:prstGeom prst="rect">
            <a:avLst/>
          </a:prstGeom>
          <a:noFill/>
          <a:ln>
            <a:noFill/>
          </a:ln>
        </p:spPr>
      </p:pic>
      <p:sp>
        <p:nvSpPr>
          <p:cNvPr id="187" name="Google Shape;187;p27"/>
          <p:cNvSpPr txBox="1"/>
          <p:nvPr>
            <p:ph idx="1" type="body"/>
          </p:nvPr>
        </p:nvSpPr>
        <p:spPr>
          <a:xfrm>
            <a:off x="4697525" y="2521950"/>
            <a:ext cx="4446600" cy="2469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s" sz="1200"/>
              <a:t>NN: Randomly initialize </a:t>
            </a:r>
            <a:r>
              <a:rPr b="1" lang="es" sz="1200"/>
              <a:t>g</a:t>
            </a:r>
            <a:r>
              <a:rPr lang="es" sz="1200"/>
              <a:t> for each new task. Prior information about </a:t>
            </a:r>
            <a:r>
              <a:rPr b="1" lang="es" sz="1200"/>
              <a:t>f</a:t>
            </a:r>
            <a:r>
              <a:rPr lang="es" sz="1200"/>
              <a:t> is specified via </a:t>
            </a:r>
            <a:r>
              <a:rPr b="1" lang="es" sz="1200"/>
              <a:t>g</a:t>
            </a:r>
            <a:r>
              <a:rPr lang="es" sz="1200"/>
              <a:t>, the loss function or </a:t>
            </a:r>
            <a:r>
              <a:rPr lang="es" sz="1200"/>
              <a:t>training</a:t>
            </a:r>
            <a:r>
              <a:rPr lang="es" sz="1200"/>
              <a:t> details</a:t>
            </a:r>
            <a:endParaRPr sz="1200"/>
          </a:p>
          <a:p>
            <a:pPr indent="-304800" lvl="0" marL="457200" rtl="0" algn="l">
              <a:spcBef>
                <a:spcPts val="0"/>
              </a:spcBef>
              <a:spcAft>
                <a:spcPts val="0"/>
              </a:spcAft>
              <a:buSzPts val="1200"/>
              <a:buChar char="●"/>
            </a:pPr>
            <a:r>
              <a:t/>
            </a:r>
            <a:endParaRPr sz="1200"/>
          </a:p>
          <a:p>
            <a:pPr indent="-304800" lvl="0" marL="457200" rtl="0" algn="l">
              <a:spcBef>
                <a:spcPts val="0"/>
              </a:spcBef>
              <a:spcAft>
                <a:spcPts val="0"/>
              </a:spcAft>
              <a:buSzPts val="1200"/>
              <a:buChar char="●"/>
            </a:pPr>
            <a:r>
              <a:rPr lang="es" sz="1200"/>
              <a:t>GP: Use Bayesian inference over the functional space conditioned to the observed values.  </a:t>
            </a:r>
            <a:r>
              <a:rPr lang="es" sz="1200"/>
              <a:t>Prior information about </a:t>
            </a:r>
            <a:r>
              <a:rPr b="1" lang="es" sz="1200"/>
              <a:t>f </a:t>
            </a:r>
            <a:r>
              <a:rPr lang="es" sz="1200"/>
              <a:t>is specified via K(x,x’) and </a:t>
            </a:r>
            <a:r>
              <a:rPr b="1" lang="es" sz="1200"/>
              <a:t>g</a:t>
            </a:r>
            <a:r>
              <a:rPr lang="es" sz="1200"/>
              <a:t> is a random function according to the predictive posterior dist. </a:t>
            </a:r>
            <a:endParaRPr sz="1200"/>
          </a:p>
          <a:p>
            <a:pPr indent="-304800" lvl="1" marL="914400" rtl="0" algn="l">
              <a:spcBef>
                <a:spcPts val="0"/>
              </a:spcBef>
              <a:spcAft>
                <a:spcPts val="0"/>
              </a:spcAft>
              <a:buSzPts val="1200"/>
              <a:buChar char="○"/>
            </a:pPr>
            <a:r>
              <a:rPr lang="es" sz="1200"/>
              <a:t>Computationally</a:t>
            </a:r>
            <a:r>
              <a:rPr lang="es" sz="1200"/>
              <a:t> limited: scales as </a:t>
            </a:r>
            <a:r>
              <a:rPr i="1" lang="es" sz="1200"/>
              <a:t>O</a:t>
            </a:r>
            <a:r>
              <a:rPr lang="es" sz="1200"/>
              <a:t>( (n+m )</a:t>
            </a:r>
            <a:r>
              <a:rPr baseline="30000" lang="es" sz="1200"/>
              <a:t>3 </a:t>
            </a:r>
            <a:r>
              <a:rPr lang="es" sz="1200"/>
              <a:t>)</a:t>
            </a:r>
            <a:endParaRPr sz="1200"/>
          </a:p>
          <a:p>
            <a:pPr indent="-304800" lvl="1" marL="914400" rtl="0" algn="l">
              <a:spcBef>
                <a:spcPts val="0"/>
              </a:spcBef>
              <a:spcAft>
                <a:spcPts val="0"/>
              </a:spcAft>
              <a:buSzPts val="1200"/>
              <a:buChar char="○"/>
            </a:pPr>
            <a:r>
              <a:rPr lang="es" sz="1200"/>
              <a:t>Prior knowledge is limited </a:t>
            </a:r>
            <a:endParaRPr baseline="30000" sz="1200"/>
          </a:p>
        </p:txBody>
      </p:sp>
      <p:sp>
        <p:nvSpPr>
          <p:cNvPr id="188" name="Google Shape;188;p27"/>
          <p:cNvSpPr txBox="1"/>
          <p:nvPr>
            <p:ph idx="1" type="body"/>
          </p:nvPr>
        </p:nvSpPr>
        <p:spPr>
          <a:xfrm>
            <a:off x="5186525" y="1864050"/>
            <a:ext cx="3762300" cy="657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1600"/>
              </a:spcAft>
              <a:buNone/>
            </a:pPr>
            <a:r>
              <a:rPr lang="es" sz="1200"/>
              <a:t>Targets: </a:t>
            </a:r>
            <a:r>
              <a:rPr lang="es" sz="1200"/>
              <a:t> T= { (x</a:t>
            </a:r>
            <a:r>
              <a:rPr baseline="-25000" lang="es" sz="1200"/>
              <a:t>i</a:t>
            </a:r>
            <a:r>
              <a:rPr lang="es" sz="1200"/>
              <a:t>) }</a:t>
            </a:r>
            <a:r>
              <a:rPr baseline="30000" lang="es" sz="1200"/>
              <a:t>n+m-1</a:t>
            </a:r>
            <a:r>
              <a:rPr lang="es" sz="1200"/>
              <a:t> </a:t>
            </a:r>
            <a:r>
              <a:rPr baseline="-25000" lang="es" sz="1200"/>
              <a:t>i=n</a:t>
            </a:r>
            <a:r>
              <a:rPr lang="es" sz="1200"/>
              <a:t>  ⊂  </a:t>
            </a:r>
            <a:r>
              <a:rPr i="1" lang="es" sz="1200"/>
              <a:t>X </a:t>
            </a:r>
            <a:endParaRPr baseline="-25000" sz="1200"/>
          </a:p>
        </p:txBody>
      </p:sp>
      <p:sp>
        <p:nvSpPr>
          <p:cNvPr id="189" name="Google Shape;189;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3117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Conditional Neural Processes</a:t>
            </a:r>
            <a:endParaRPr/>
          </a:p>
        </p:txBody>
      </p:sp>
      <p:sp>
        <p:nvSpPr>
          <p:cNvPr id="195" name="Google Shape;195;p28"/>
          <p:cNvSpPr txBox="1"/>
          <p:nvPr>
            <p:ph idx="1" type="body"/>
          </p:nvPr>
        </p:nvSpPr>
        <p:spPr>
          <a:xfrm>
            <a:off x="4488050" y="638825"/>
            <a:ext cx="4497300" cy="4533300"/>
          </a:xfrm>
          <a:prstGeom prst="rect">
            <a:avLst/>
          </a:prstGeom>
        </p:spPr>
        <p:txBody>
          <a:bodyPr anchorCtr="0" anchor="ctr" bIns="91425" lIns="91425" spcFirstLastPara="1" rIns="91425" wrap="square" tIns="91425">
            <a:noAutofit/>
          </a:bodyPr>
          <a:lstStyle/>
          <a:p>
            <a:pPr indent="-304800" lvl="0" marL="457200" rtl="0" algn="l">
              <a:lnSpc>
                <a:spcPct val="150000"/>
              </a:lnSpc>
              <a:spcBef>
                <a:spcPts val="0"/>
              </a:spcBef>
              <a:spcAft>
                <a:spcPts val="0"/>
              </a:spcAft>
              <a:buSzPts val="1200"/>
              <a:buAutoNum type="arabicPeriod"/>
            </a:pPr>
            <a:r>
              <a:rPr lang="es" sz="1200"/>
              <a:t>Pass the observed data (</a:t>
            </a:r>
            <a:r>
              <a:rPr lang="es" sz="1200"/>
              <a:t>x</a:t>
            </a:r>
            <a:r>
              <a:rPr baseline="-25000" lang="es" sz="1200"/>
              <a:t>i</a:t>
            </a:r>
            <a:r>
              <a:rPr lang="es" sz="1200"/>
              <a:t>,y</a:t>
            </a:r>
            <a:r>
              <a:rPr baseline="-25000" lang="es" sz="1200"/>
              <a:t>i</a:t>
            </a:r>
            <a:r>
              <a:rPr lang="es" sz="1200"/>
              <a:t>) to an encoder, to obtain individual representations r</a:t>
            </a:r>
            <a:r>
              <a:rPr baseline="-25000" lang="es" sz="1200"/>
              <a:t>i</a:t>
            </a:r>
            <a:r>
              <a:rPr lang="es" sz="1200"/>
              <a:t> </a:t>
            </a:r>
            <a:endParaRPr sz="1200"/>
          </a:p>
          <a:p>
            <a:pPr indent="-304800" lvl="0" marL="457200" rtl="0" algn="l">
              <a:lnSpc>
                <a:spcPct val="150000"/>
              </a:lnSpc>
              <a:spcBef>
                <a:spcPts val="0"/>
              </a:spcBef>
              <a:spcAft>
                <a:spcPts val="0"/>
              </a:spcAft>
              <a:buSzPts val="1200"/>
              <a:buAutoNum type="arabicPeriod"/>
            </a:pPr>
            <a:r>
              <a:rPr lang="es" sz="1200"/>
              <a:t>Aggregate all the representations together to obtain a main representation r</a:t>
            </a:r>
            <a:endParaRPr sz="1200"/>
          </a:p>
          <a:p>
            <a:pPr indent="-304800" lvl="0" marL="457200" rtl="0" algn="l">
              <a:lnSpc>
                <a:spcPct val="150000"/>
              </a:lnSpc>
              <a:spcBef>
                <a:spcPts val="0"/>
              </a:spcBef>
              <a:spcAft>
                <a:spcPts val="0"/>
              </a:spcAft>
              <a:buSzPts val="1200"/>
              <a:buAutoNum type="arabicPeriod"/>
            </a:pPr>
            <a:r>
              <a:rPr lang="es" sz="1200"/>
              <a:t>Use r in combination with target data point x</a:t>
            </a:r>
            <a:r>
              <a:rPr baseline="-25000" lang="es" sz="1200"/>
              <a:t>T</a:t>
            </a:r>
            <a:r>
              <a:rPr lang="es" sz="1200"/>
              <a:t> and pass it through the decoder, that outputs mean prediction and its variance </a:t>
            </a:r>
            <a:endParaRPr sz="1200"/>
          </a:p>
          <a:p>
            <a:pPr indent="-304800" lvl="1" marL="914400" rtl="0" algn="l">
              <a:lnSpc>
                <a:spcPct val="150000"/>
              </a:lnSpc>
              <a:spcBef>
                <a:spcPts val="0"/>
              </a:spcBef>
              <a:spcAft>
                <a:spcPts val="0"/>
              </a:spcAft>
              <a:buSzPts val="1200"/>
              <a:buAutoNum type="alphaLcPeriod"/>
            </a:pPr>
            <a:r>
              <a:rPr lang="es" sz="1200"/>
              <a:t>Once r is computed, arbitrary number of target points can be passed in parallel =&gt; run time is linear than quadratic</a:t>
            </a:r>
            <a:endParaRPr sz="1200"/>
          </a:p>
          <a:p>
            <a:pPr indent="-304800" lvl="0" marL="457200" rtl="0" algn="l">
              <a:lnSpc>
                <a:spcPct val="150000"/>
              </a:lnSpc>
              <a:spcBef>
                <a:spcPts val="0"/>
              </a:spcBef>
              <a:spcAft>
                <a:spcPts val="0"/>
              </a:spcAft>
              <a:buSzPts val="1200"/>
              <a:buAutoNum type="arabicPeriod"/>
            </a:pPr>
            <a:r>
              <a:rPr lang="es" sz="1200"/>
              <a:t>The mean and variance are used to calculate the log-likelihood of the ground truth data and use that to update the model</a:t>
            </a:r>
            <a:endParaRPr sz="1200"/>
          </a:p>
          <a:p>
            <a:pPr indent="-304800" lvl="0" marL="457200" rtl="0" algn="l">
              <a:lnSpc>
                <a:spcPct val="150000"/>
              </a:lnSpc>
              <a:spcBef>
                <a:spcPts val="0"/>
              </a:spcBef>
              <a:spcAft>
                <a:spcPts val="0"/>
              </a:spcAft>
              <a:buSzPts val="1200"/>
              <a:buAutoNum type="arabicPeriod"/>
            </a:pPr>
            <a:r>
              <a:rPr lang="es" sz="1200"/>
              <a:t>The process is done for every function corresponding to different subset of points in the dataset, hence model learns the whole distribution of the functions</a:t>
            </a:r>
            <a:endParaRPr sz="1200"/>
          </a:p>
        </p:txBody>
      </p:sp>
      <p:sp>
        <p:nvSpPr>
          <p:cNvPr id="196" name="Google Shape;196;p28"/>
          <p:cNvSpPr txBox="1"/>
          <p:nvPr>
            <p:ph idx="1" type="body"/>
          </p:nvPr>
        </p:nvSpPr>
        <p:spPr>
          <a:xfrm>
            <a:off x="86700" y="3247600"/>
            <a:ext cx="4610700" cy="11910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b="1" lang="es" sz="1200"/>
              <a:t>Encoder:</a:t>
            </a:r>
            <a:r>
              <a:rPr lang="es" sz="1200"/>
              <a:t> MLP with a handful of layers and is shared between all the context points</a:t>
            </a:r>
            <a:endParaRPr sz="1200"/>
          </a:p>
          <a:p>
            <a:pPr indent="-304800" lvl="0" marL="457200" rtl="0" algn="l">
              <a:lnSpc>
                <a:spcPct val="150000"/>
              </a:lnSpc>
              <a:spcBef>
                <a:spcPts val="0"/>
              </a:spcBef>
              <a:spcAft>
                <a:spcPts val="0"/>
              </a:spcAft>
              <a:buSzPts val="1200"/>
              <a:buChar char="●"/>
            </a:pPr>
            <a:r>
              <a:rPr b="1" lang="es" sz="1200"/>
              <a:t>Decoder: </a:t>
            </a:r>
            <a:r>
              <a:rPr lang="es" sz="1200"/>
              <a:t>MLP with a handful of layers and is shared between all the target points</a:t>
            </a:r>
            <a:endParaRPr sz="1200"/>
          </a:p>
          <a:p>
            <a:pPr indent="0" lvl="0" marL="0" rtl="0" algn="l">
              <a:spcBef>
                <a:spcPts val="1600"/>
              </a:spcBef>
              <a:spcAft>
                <a:spcPts val="1600"/>
              </a:spcAft>
              <a:buNone/>
            </a:pPr>
            <a:r>
              <a:t/>
            </a:r>
            <a:endParaRPr sz="1200"/>
          </a:p>
        </p:txBody>
      </p:sp>
      <p:pic>
        <p:nvPicPr>
          <p:cNvPr id="197" name="Google Shape;197;p28"/>
          <p:cNvPicPr preferRelativeResize="0"/>
          <p:nvPr/>
        </p:nvPicPr>
        <p:blipFill>
          <a:blip r:embed="rId3">
            <a:alphaModFix/>
          </a:blip>
          <a:stretch>
            <a:fillRect/>
          </a:stretch>
        </p:blipFill>
        <p:spPr>
          <a:xfrm>
            <a:off x="561325" y="805275"/>
            <a:ext cx="3437835" cy="2235400"/>
          </a:xfrm>
          <a:prstGeom prst="rect">
            <a:avLst/>
          </a:prstGeom>
          <a:noFill/>
          <a:ln>
            <a:noFill/>
          </a:ln>
        </p:spPr>
      </p:pic>
      <p:sp>
        <p:nvSpPr>
          <p:cNvPr id="198" name="Google Shape;198;p28"/>
          <p:cNvSpPr txBox="1"/>
          <p:nvPr/>
        </p:nvSpPr>
        <p:spPr>
          <a:xfrm>
            <a:off x="2499050" y="750750"/>
            <a:ext cx="14085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forward pass </a:t>
            </a:r>
            <a:endParaRPr/>
          </a:p>
        </p:txBody>
      </p:sp>
      <p:sp>
        <p:nvSpPr>
          <p:cNvPr id="199" name="Google Shape;199;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311700" y="991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Experimental Results: Regression</a:t>
            </a:r>
            <a:endParaRPr/>
          </a:p>
        </p:txBody>
      </p:sp>
      <p:pic>
        <p:nvPicPr>
          <p:cNvPr id="205" name="Google Shape;205;p29"/>
          <p:cNvPicPr preferRelativeResize="0"/>
          <p:nvPr/>
        </p:nvPicPr>
        <p:blipFill>
          <a:blip r:embed="rId3">
            <a:alphaModFix/>
          </a:blip>
          <a:stretch>
            <a:fillRect/>
          </a:stretch>
        </p:blipFill>
        <p:spPr>
          <a:xfrm>
            <a:off x="3276600" y="958900"/>
            <a:ext cx="2965218" cy="4032200"/>
          </a:xfrm>
          <a:prstGeom prst="rect">
            <a:avLst/>
          </a:prstGeom>
          <a:noFill/>
          <a:ln>
            <a:noFill/>
          </a:ln>
        </p:spPr>
      </p:pic>
      <p:sp>
        <p:nvSpPr>
          <p:cNvPr id="206" name="Google Shape;206;p29"/>
          <p:cNvSpPr txBox="1"/>
          <p:nvPr/>
        </p:nvSpPr>
        <p:spPr>
          <a:xfrm>
            <a:off x="98650" y="2412450"/>
            <a:ext cx="3000000" cy="800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Font typeface="Open Sans"/>
              <a:buChar char="●"/>
            </a:pPr>
            <a:r>
              <a:rPr lang="es" sz="1200">
                <a:solidFill>
                  <a:schemeClr val="dk2"/>
                </a:solidFill>
                <a:latin typeface="Open Sans"/>
                <a:ea typeface="Open Sans"/>
                <a:cs typeface="Open Sans"/>
                <a:sym typeface="Open Sans"/>
              </a:rPr>
              <a:t>x and y are the predicted mean and </a:t>
            </a:r>
            <a:r>
              <a:rPr lang="es" sz="1200">
                <a:solidFill>
                  <a:schemeClr val="dk2"/>
                </a:solidFill>
                <a:latin typeface="Open Sans"/>
                <a:ea typeface="Open Sans"/>
                <a:cs typeface="Open Sans"/>
                <a:sym typeface="Open Sans"/>
              </a:rPr>
              <a:t>variance</a:t>
            </a:r>
            <a:r>
              <a:rPr lang="es" sz="1200">
                <a:solidFill>
                  <a:schemeClr val="dk2"/>
                </a:solidFill>
                <a:latin typeface="Open Sans"/>
                <a:ea typeface="Open Sans"/>
                <a:cs typeface="Open Sans"/>
                <a:sym typeface="Open Sans"/>
              </a:rPr>
              <a:t> of the  regression</a:t>
            </a:r>
            <a:endParaRPr/>
          </a:p>
        </p:txBody>
      </p:sp>
      <p:sp>
        <p:nvSpPr>
          <p:cNvPr id="207" name="Google Shape;207;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
        <p:nvSpPr>
          <p:cNvPr id="208" name="Google Shape;208;p29"/>
          <p:cNvSpPr txBox="1"/>
          <p:nvPr/>
        </p:nvSpPr>
        <p:spPr>
          <a:xfrm>
            <a:off x="5249975" y="1380675"/>
            <a:ext cx="883200" cy="318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es" sz="1200">
                <a:solidFill>
                  <a:srgbClr val="FF0000"/>
                </a:solidFill>
                <a:latin typeface="Open Sans"/>
                <a:ea typeface="Open Sans"/>
                <a:cs typeface="Open Sans"/>
                <a:sym typeface="Open Sans"/>
              </a:rPr>
              <a:t>GP</a:t>
            </a:r>
            <a:endParaRPr>
              <a:solidFill>
                <a:srgbClr val="FF0000"/>
              </a:solidFill>
            </a:endParaRPr>
          </a:p>
        </p:txBody>
      </p:sp>
      <p:cxnSp>
        <p:nvCxnSpPr>
          <p:cNvPr id="209" name="Google Shape;209;p29"/>
          <p:cNvCxnSpPr/>
          <p:nvPr/>
        </p:nvCxnSpPr>
        <p:spPr>
          <a:xfrm>
            <a:off x="6424275" y="1699275"/>
            <a:ext cx="481800" cy="399900"/>
          </a:xfrm>
          <a:prstGeom prst="straightConnector1">
            <a:avLst/>
          </a:prstGeom>
          <a:noFill/>
          <a:ln cap="flat" cmpd="sng" w="9525">
            <a:solidFill>
              <a:schemeClr val="dk2"/>
            </a:solidFill>
            <a:prstDash val="solid"/>
            <a:round/>
            <a:headEnd len="med" w="med" type="none"/>
            <a:tailEnd len="med" w="med" type="triangle"/>
          </a:ln>
        </p:spPr>
      </p:cxnSp>
      <p:cxnSp>
        <p:nvCxnSpPr>
          <p:cNvPr id="210" name="Google Shape;210;p29"/>
          <p:cNvCxnSpPr/>
          <p:nvPr/>
        </p:nvCxnSpPr>
        <p:spPr>
          <a:xfrm flipH="1" rot="10800000">
            <a:off x="6419775" y="2174425"/>
            <a:ext cx="490800" cy="572400"/>
          </a:xfrm>
          <a:prstGeom prst="straightConnector1">
            <a:avLst/>
          </a:prstGeom>
          <a:noFill/>
          <a:ln cap="flat" cmpd="sng" w="9525">
            <a:solidFill>
              <a:schemeClr val="dk2"/>
            </a:solidFill>
            <a:prstDash val="solid"/>
            <a:round/>
            <a:headEnd len="med" w="med" type="none"/>
            <a:tailEnd len="med" w="med" type="triangle"/>
          </a:ln>
        </p:spPr>
      </p:cxnSp>
      <p:sp>
        <p:nvSpPr>
          <p:cNvPr id="211" name="Google Shape;211;p29"/>
          <p:cNvSpPr txBox="1"/>
          <p:nvPr/>
        </p:nvSpPr>
        <p:spPr>
          <a:xfrm>
            <a:off x="5115875" y="2412450"/>
            <a:ext cx="1017300" cy="318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es" sz="1200">
                <a:solidFill>
                  <a:srgbClr val="0000FF"/>
                </a:solidFill>
                <a:latin typeface="Open Sans"/>
                <a:ea typeface="Open Sans"/>
                <a:cs typeface="Open Sans"/>
                <a:sym typeface="Open Sans"/>
              </a:rPr>
              <a:t>CNP</a:t>
            </a:r>
            <a:endParaRPr>
              <a:solidFill>
                <a:srgbClr val="0000FF"/>
              </a:solidFill>
            </a:endParaRPr>
          </a:p>
        </p:txBody>
      </p:sp>
      <p:sp>
        <p:nvSpPr>
          <p:cNvPr id="212" name="Google Shape;212;p29"/>
          <p:cNvSpPr txBox="1"/>
          <p:nvPr/>
        </p:nvSpPr>
        <p:spPr>
          <a:xfrm>
            <a:off x="5115875" y="4337000"/>
            <a:ext cx="1017300" cy="318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es" sz="1200">
                <a:solidFill>
                  <a:srgbClr val="0000FF"/>
                </a:solidFill>
                <a:latin typeface="Open Sans"/>
                <a:ea typeface="Open Sans"/>
                <a:cs typeface="Open Sans"/>
                <a:sym typeface="Open Sans"/>
              </a:rPr>
              <a:t>CNP</a:t>
            </a:r>
            <a:endParaRPr>
              <a:solidFill>
                <a:srgbClr val="0000FF"/>
              </a:solidFill>
            </a:endParaRPr>
          </a:p>
        </p:txBody>
      </p:sp>
      <p:sp>
        <p:nvSpPr>
          <p:cNvPr id="213" name="Google Shape;213;p29"/>
          <p:cNvSpPr txBox="1"/>
          <p:nvPr/>
        </p:nvSpPr>
        <p:spPr>
          <a:xfrm>
            <a:off x="6460850" y="1995025"/>
            <a:ext cx="2372700" cy="318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es" sz="1200">
                <a:solidFill>
                  <a:srgbClr val="0000FF"/>
                </a:solidFill>
                <a:latin typeface="Open Sans"/>
                <a:ea typeface="Open Sans"/>
                <a:cs typeface="Open Sans"/>
                <a:sym typeface="Open Sans"/>
              </a:rPr>
              <a:t>Single underlying Kernel</a:t>
            </a:r>
            <a:endParaRPr>
              <a:solidFill>
                <a:srgbClr val="0000FF"/>
              </a:solidFill>
            </a:endParaRPr>
          </a:p>
        </p:txBody>
      </p:sp>
      <p:cxnSp>
        <p:nvCxnSpPr>
          <p:cNvPr id="214" name="Google Shape;214;p29"/>
          <p:cNvCxnSpPr/>
          <p:nvPr/>
        </p:nvCxnSpPr>
        <p:spPr>
          <a:xfrm flipH="1" rot="10800000">
            <a:off x="6241825" y="4197400"/>
            <a:ext cx="645600" cy="900"/>
          </a:xfrm>
          <a:prstGeom prst="straightConnector1">
            <a:avLst/>
          </a:prstGeom>
          <a:noFill/>
          <a:ln cap="flat" cmpd="sng" w="9525">
            <a:solidFill>
              <a:schemeClr val="dk2"/>
            </a:solidFill>
            <a:prstDash val="solid"/>
            <a:round/>
            <a:headEnd len="med" w="med" type="none"/>
            <a:tailEnd len="med" w="med" type="triangle"/>
          </a:ln>
        </p:spPr>
      </p:cxnSp>
      <p:sp>
        <p:nvSpPr>
          <p:cNvPr id="215" name="Google Shape;215;p29"/>
          <p:cNvSpPr txBox="1"/>
          <p:nvPr/>
        </p:nvSpPr>
        <p:spPr>
          <a:xfrm>
            <a:off x="6419775" y="4038550"/>
            <a:ext cx="2852700" cy="318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rPr lang="es" sz="1200">
                <a:solidFill>
                  <a:srgbClr val="0000FF"/>
                </a:solidFill>
                <a:latin typeface="Open Sans"/>
                <a:ea typeface="Open Sans"/>
                <a:cs typeface="Open Sans"/>
                <a:sym typeface="Open Sans"/>
              </a:rPr>
              <a:t>Switching Kernel parameters</a:t>
            </a:r>
            <a:endParaRPr>
              <a:solidFill>
                <a:srgbClr val="0000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0"/>
          <p:cNvSpPr txBox="1"/>
          <p:nvPr>
            <p:ph type="title"/>
          </p:nvPr>
        </p:nvSpPr>
        <p:spPr>
          <a:xfrm>
            <a:off x="311700" y="991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Experimental Results: 2D Regression</a:t>
            </a:r>
            <a:endParaRPr/>
          </a:p>
        </p:txBody>
      </p:sp>
      <p:sp>
        <p:nvSpPr>
          <p:cNvPr id="221" name="Google Shape;221;p30"/>
          <p:cNvSpPr txBox="1"/>
          <p:nvPr/>
        </p:nvSpPr>
        <p:spPr>
          <a:xfrm>
            <a:off x="498600" y="747350"/>
            <a:ext cx="8333700" cy="922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Font typeface="Open Sans"/>
              <a:buChar char="●"/>
            </a:pPr>
            <a:r>
              <a:rPr lang="es" sz="1200">
                <a:solidFill>
                  <a:schemeClr val="dk2"/>
                </a:solidFill>
                <a:latin typeface="Open Sans"/>
                <a:ea typeface="Open Sans"/>
                <a:cs typeface="Open Sans"/>
                <a:sym typeface="Open Sans"/>
              </a:rPr>
              <a:t>With x</a:t>
            </a:r>
            <a:r>
              <a:rPr baseline="-25000" lang="es" sz="1200">
                <a:solidFill>
                  <a:schemeClr val="dk2"/>
                </a:solidFill>
                <a:latin typeface="Open Sans"/>
                <a:ea typeface="Open Sans"/>
                <a:cs typeface="Open Sans"/>
                <a:sym typeface="Open Sans"/>
              </a:rPr>
              <a:t>1</a:t>
            </a:r>
            <a:r>
              <a:rPr lang="es" sz="1200">
                <a:solidFill>
                  <a:schemeClr val="dk2"/>
                </a:solidFill>
                <a:latin typeface="Open Sans"/>
                <a:ea typeface="Open Sans"/>
                <a:cs typeface="Open Sans"/>
                <a:sym typeface="Open Sans"/>
              </a:rPr>
              <a:t> and y</a:t>
            </a:r>
            <a:r>
              <a:rPr baseline="-25000" lang="es" sz="1200">
                <a:solidFill>
                  <a:schemeClr val="dk2"/>
                </a:solidFill>
                <a:latin typeface="Open Sans"/>
                <a:ea typeface="Open Sans"/>
                <a:cs typeface="Open Sans"/>
                <a:sym typeface="Open Sans"/>
              </a:rPr>
              <a:t>1</a:t>
            </a:r>
            <a:r>
              <a:rPr lang="es" sz="1200">
                <a:solidFill>
                  <a:schemeClr val="dk2"/>
                </a:solidFill>
                <a:latin typeface="Open Sans"/>
                <a:ea typeface="Open Sans"/>
                <a:cs typeface="Open Sans"/>
                <a:sym typeface="Open Sans"/>
              </a:rPr>
              <a:t> being the pixel position and color, one can pick come context points, and predict the image at a target point</a:t>
            </a:r>
            <a:endParaRPr sz="1200">
              <a:solidFill>
                <a:schemeClr val="dk2"/>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2"/>
              </a:buClr>
              <a:buSzPts val="1200"/>
              <a:buFont typeface="Open Sans"/>
              <a:buChar char="●"/>
            </a:pPr>
            <a:r>
              <a:rPr lang="es" sz="1200">
                <a:solidFill>
                  <a:schemeClr val="dk2"/>
                </a:solidFill>
                <a:latin typeface="Open Sans"/>
                <a:ea typeface="Open Sans"/>
                <a:cs typeface="Open Sans"/>
                <a:sym typeface="Open Sans"/>
              </a:rPr>
              <a:t>With increasing context points, the accuracy in mean prediction of the CNN model increases with decrease in </a:t>
            </a:r>
            <a:r>
              <a:rPr lang="es" sz="1200">
                <a:solidFill>
                  <a:schemeClr val="dk2"/>
                </a:solidFill>
                <a:latin typeface="Open Sans"/>
                <a:ea typeface="Open Sans"/>
                <a:cs typeface="Open Sans"/>
                <a:sym typeface="Open Sans"/>
              </a:rPr>
              <a:t>variance</a:t>
            </a:r>
            <a:endParaRPr sz="1200">
              <a:solidFill>
                <a:schemeClr val="dk2"/>
              </a:solidFill>
              <a:latin typeface="Open Sans"/>
              <a:ea typeface="Open Sans"/>
              <a:cs typeface="Open Sans"/>
              <a:sym typeface="Open Sans"/>
            </a:endParaRPr>
          </a:p>
        </p:txBody>
      </p:sp>
      <p:sp>
        <p:nvSpPr>
          <p:cNvPr id="222" name="Google Shape;222;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pic>
        <p:nvPicPr>
          <p:cNvPr id="223" name="Google Shape;223;p30"/>
          <p:cNvPicPr preferRelativeResize="0"/>
          <p:nvPr/>
        </p:nvPicPr>
        <p:blipFill>
          <a:blip r:embed="rId3">
            <a:alphaModFix/>
          </a:blip>
          <a:stretch>
            <a:fillRect/>
          </a:stretch>
        </p:blipFill>
        <p:spPr>
          <a:xfrm>
            <a:off x="443175" y="1826450"/>
            <a:ext cx="3378580" cy="2721450"/>
          </a:xfrm>
          <a:prstGeom prst="rect">
            <a:avLst/>
          </a:prstGeom>
          <a:noFill/>
          <a:ln>
            <a:noFill/>
          </a:ln>
        </p:spPr>
      </p:pic>
      <p:pic>
        <p:nvPicPr>
          <p:cNvPr id="224" name="Google Shape;224;p30"/>
          <p:cNvPicPr preferRelativeResize="0"/>
          <p:nvPr/>
        </p:nvPicPr>
        <p:blipFill>
          <a:blip r:embed="rId4">
            <a:alphaModFix/>
          </a:blip>
          <a:stretch>
            <a:fillRect/>
          </a:stretch>
        </p:blipFill>
        <p:spPr>
          <a:xfrm>
            <a:off x="4003705" y="1442088"/>
            <a:ext cx="5017445" cy="1754219"/>
          </a:xfrm>
          <a:prstGeom prst="rect">
            <a:avLst/>
          </a:prstGeom>
          <a:noFill/>
          <a:ln>
            <a:noFill/>
          </a:ln>
        </p:spPr>
      </p:pic>
      <p:sp>
        <p:nvSpPr>
          <p:cNvPr id="225" name="Google Shape;225;p30"/>
          <p:cNvSpPr txBox="1"/>
          <p:nvPr/>
        </p:nvSpPr>
        <p:spPr>
          <a:xfrm>
            <a:off x="3955825" y="3141675"/>
            <a:ext cx="5113200" cy="17541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chemeClr val="dk2"/>
              </a:buClr>
              <a:buSzPts val="1200"/>
              <a:buFont typeface="Open Sans"/>
              <a:buChar char="●"/>
            </a:pPr>
            <a:r>
              <a:rPr lang="es" sz="1200">
                <a:solidFill>
                  <a:schemeClr val="dk2"/>
                </a:solidFill>
                <a:latin typeface="Open Sans"/>
                <a:ea typeface="Open Sans"/>
                <a:cs typeface="Open Sans"/>
                <a:sym typeface="Open Sans"/>
              </a:rPr>
              <a:t>T</a:t>
            </a:r>
            <a:r>
              <a:rPr lang="es" sz="1200">
                <a:solidFill>
                  <a:schemeClr val="dk2"/>
                </a:solidFill>
                <a:latin typeface="Open Sans"/>
                <a:ea typeface="Open Sans"/>
                <a:cs typeface="Open Sans"/>
                <a:sym typeface="Open Sans"/>
              </a:rPr>
              <a:t>he context points are chosen either at random or ordered from the top-left corner to the bottom-right. </a:t>
            </a:r>
            <a:endParaRPr sz="1200">
              <a:solidFill>
                <a:schemeClr val="dk2"/>
              </a:solidFill>
              <a:latin typeface="Open Sans"/>
              <a:ea typeface="Open Sans"/>
              <a:cs typeface="Open Sans"/>
              <a:sym typeface="Open Sans"/>
            </a:endParaRPr>
          </a:p>
          <a:p>
            <a:pPr indent="-304800" lvl="0" marL="457200" rtl="0" algn="l">
              <a:lnSpc>
                <a:spcPct val="150000"/>
              </a:lnSpc>
              <a:spcBef>
                <a:spcPts val="0"/>
              </a:spcBef>
              <a:spcAft>
                <a:spcPts val="0"/>
              </a:spcAft>
              <a:buClr>
                <a:schemeClr val="dk2"/>
              </a:buClr>
              <a:buSzPts val="1200"/>
              <a:buFont typeface="Open Sans"/>
              <a:buChar char="●"/>
            </a:pPr>
            <a:r>
              <a:rPr lang="es" sz="1200">
                <a:solidFill>
                  <a:schemeClr val="dk2"/>
                </a:solidFill>
                <a:latin typeface="Open Sans"/>
                <a:ea typeface="Open Sans"/>
                <a:cs typeface="Open Sans"/>
                <a:sym typeface="Open Sans"/>
              </a:rPr>
              <a:t>With fewer context points CNPs outperform kNNs and GPs. </a:t>
            </a:r>
            <a:endParaRPr sz="1200">
              <a:solidFill>
                <a:schemeClr val="dk2"/>
              </a:solidFill>
              <a:latin typeface="Open Sans"/>
              <a:ea typeface="Open Sans"/>
              <a:cs typeface="Open Sans"/>
              <a:sym typeface="Open Sans"/>
            </a:endParaRPr>
          </a:p>
          <a:p>
            <a:pPr indent="-304800" lvl="0" marL="457200" rtl="0" algn="l">
              <a:lnSpc>
                <a:spcPct val="150000"/>
              </a:lnSpc>
              <a:spcBef>
                <a:spcPts val="0"/>
              </a:spcBef>
              <a:spcAft>
                <a:spcPts val="0"/>
              </a:spcAft>
              <a:buClr>
                <a:schemeClr val="dk2"/>
              </a:buClr>
              <a:buSzPts val="1200"/>
              <a:buFont typeface="Open Sans"/>
              <a:buChar char="●"/>
            </a:pPr>
            <a:r>
              <a:rPr lang="es" sz="1200">
                <a:solidFill>
                  <a:schemeClr val="dk2"/>
                </a:solidFill>
                <a:latin typeface="Open Sans"/>
                <a:ea typeface="Open Sans"/>
                <a:cs typeface="Open Sans"/>
                <a:sym typeface="Open Sans"/>
              </a:rPr>
              <a:t>In addition CNPs perform well regardless of the order of the context points, whereas GPs and kNNs perform worse when the context is ordered.</a:t>
            </a:r>
            <a:endParaRPr sz="1200">
              <a:solidFill>
                <a:schemeClr val="dk2"/>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1"/>
          <p:cNvSpPr txBox="1"/>
          <p:nvPr>
            <p:ph type="title"/>
          </p:nvPr>
        </p:nvSpPr>
        <p:spPr>
          <a:xfrm>
            <a:off x="3117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Summary</a:t>
            </a:r>
            <a:endParaRPr/>
          </a:p>
        </p:txBody>
      </p:sp>
      <p:pic>
        <p:nvPicPr>
          <p:cNvPr id="231" name="Google Shape;231;p31"/>
          <p:cNvPicPr preferRelativeResize="0"/>
          <p:nvPr/>
        </p:nvPicPr>
        <p:blipFill>
          <a:blip r:embed="rId3">
            <a:alphaModFix/>
          </a:blip>
          <a:stretch>
            <a:fillRect/>
          </a:stretch>
        </p:blipFill>
        <p:spPr>
          <a:xfrm>
            <a:off x="152400" y="1277825"/>
            <a:ext cx="4714875" cy="2390775"/>
          </a:xfrm>
          <a:prstGeom prst="rect">
            <a:avLst/>
          </a:prstGeom>
          <a:noFill/>
          <a:ln>
            <a:noFill/>
          </a:ln>
        </p:spPr>
      </p:pic>
      <p:sp>
        <p:nvSpPr>
          <p:cNvPr id="232" name="Google Shape;232;p31"/>
          <p:cNvSpPr txBox="1"/>
          <p:nvPr>
            <p:ph idx="1" type="body"/>
          </p:nvPr>
        </p:nvSpPr>
        <p:spPr>
          <a:xfrm>
            <a:off x="4925400" y="1150650"/>
            <a:ext cx="4152900" cy="28569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s" sz="1200"/>
              <a:t>A CNP is a conditional distribution over functions trained to model empirical conditional distributions of functions f ~ P ( f(T) | O,T)</a:t>
            </a:r>
            <a:endParaRPr sz="1200"/>
          </a:p>
          <a:p>
            <a:pPr indent="-304800" lvl="0" marL="457200" rtl="0" algn="l">
              <a:lnSpc>
                <a:spcPct val="150000"/>
              </a:lnSpc>
              <a:spcBef>
                <a:spcPts val="0"/>
              </a:spcBef>
              <a:spcAft>
                <a:spcPts val="0"/>
              </a:spcAft>
              <a:buSzPts val="1200"/>
              <a:buChar char="●"/>
            </a:pPr>
            <a:r>
              <a:rPr lang="es" sz="1200"/>
              <a:t>The dependence of a CNP on observations is parameterized by a NN that is permutation invariant in O and T</a:t>
            </a:r>
            <a:endParaRPr sz="1200"/>
          </a:p>
          <a:p>
            <a:pPr indent="-304800" lvl="0" marL="457200" rtl="0" algn="l">
              <a:lnSpc>
                <a:spcPct val="200000"/>
              </a:lnSpc>
              <a:spcBef>
                <a:spcPts val="1000"/>
              </a:spcBef>
              <a:spcAft>
                <a:spcPts val="0"/>
              </a:spcAft>
              <a:buSzPts val="1200"/>
              <a:buChar char="●"/>
            </a:pPr>
            <a:r>
              <a:rPr lang="es" sz="1200"/>
              <a:t>A CNP is scalable to </a:t>
            </a:r>
            <a:r>
              <a:rPr i="1" lang="es" sz="1200"/>
              <a:t>O</a:t>
            </a:r>
            <a:r>
              <a:rPr lang="es" sz="1200"/>
              <a:t>(n+m)</a:t>
            </a:r>
            <a:endParaRPr sz="1200"/>
          </a:p>
        </p:txBody>
      </p:sp>
      <p:sp>
        <p:nvSpPr>
          <p:cNvPr id="233" name="Google Shape;233;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211750" y="815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Meta-Learning Algorithms</a:t>
            </a:r>
            <a:endParaRPr/>
          </a:p>
        </p:txBody>
      </p:sp>
      <p:sp>
        <p:nvSpPr>
          <p:cNvPr id="74" name="Google Shape;74;p14"/>
          <p:cNvSpPr txBox="1"/>
          <p:nvPr>
            <p:ph idx="1" type="body"/>
          </p:nvPr>
        </p:nvSpPr>
        <p:spPr>
          <a:xfrm>
            <a:off x="211750" y="739250"/>
            <a:ext cx="7548900" cy="51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Example: Few-shot classification</a:t>
            </a:r>
            <a:endParaRPr/>
          </a:p>
        </p:txBody>
      </p:sp>
      <p:pic>
        <p:nvPicPr>
          <p:cNvPr id="75" name="Google Shape;75;p14"/>
          <p:cNvPicPr preferRelativeResize="0"/>
          <p:nvPr/>
        </p:nvPicPr>
        <p:blipFill>
          <a:blip r:embed="rId3">
            <a:alphaModFix/>
          </a:blip>
          <a:stretch>
            <a:fillRect/>
          </a:stretch>
        </p:blipFill>
        <p:spPr>
          <a:xfrm>
            <a:off x="485775" y="1426600"/>
            <a:ext cx="8172450" cy="2886075"/>
          </a:xfrm>
          <a:prstGeom prst="rect">
            <a:avLst/>
          </a:prstGeom>
          <a:noFill/>
          <a:ln>
            <a:noFill/>
          </a:ln>
        </p:spPr>
      </p:pic>
      <p:sp>
        <p:nvSpPr>
          <p:cNvPr id="76" name="Google Shape;76;p14"/>
          <p:cNvSpPr txBox="1"/>
          <p:nvPr/>
        </p:nvSpPr>
        <p:spPr>
          <a:xfrm>
            <a:off x="1008700" y="1310925"/>
            <a:ext cx="2853600" cy="4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0000"/>
                </a:solidFill>
                <a:latin typeface="Open Sans"/>
                <a:ea typeface="Open Sans"/>
                <a:cs typeface="Open Sans"/>
                <a:sym typeface="Open Sans"/>
              </a:rPr>
              <a:t>Traditional learning </a:t>
            </a:r>
            <a:endParaRPr>
              <a:solidFill>
                <a:srgbClr val="FF0000"/>
              </a:solidFill>
              <a:latin typeface="Open Sans"/>
              <a:ea typeface="Open Sans"/>
              <a:cs typeface="Open Sans"/>
              <a:sym typeface="Open Sans"/>
            </a:endParaRPr>
          </a:p>
        </p:txBody>
      </p:sp>
      <p:sp>
        <p:nvSpPr>
          <p:cNvPr id="77" name="Google Shape;77;p14"/>
          <p:cNvSpPr txBox="1"/>
          <p:nvPr/>
        </p:nvSpPr>
        <p:spPr>
          <a:xfrm>
            <a:off x="5623625" y="1256300"/>
            <a:ext cx="22824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0000"/>
                </a:solidFill>
                <a:latin typeface="Open Sans"/>
                <a:ea typeface="Open Sans"/>
                <a:cs typeface="Open Sans"/>
                <a:sym typeface="Open Sans"/>
              </a:rPr>
              <a:t>Few-shot learning</a:t>
            </a:r>
            <a:endParaRPr>
              <a:solidFill>
                <a:srgbClr val="FF0000"/>
              </a:solidFill>
              <a:latin typeface="Open Sans"/>
              <a:ea typeface="Open Sans"/>
              <a:cs typeface="Open Sans"/>
              <a:sym typeface="Open Sans"/>
            </a:endParaRPr>
          </a:p>
        </p:txBody>
      </p:sp>
      <p:sp>
        <p:nvSpPr>
          <p:cNvPr id="78" name="Google Shape;78;p14"/>
          <p:cNvSpPr txBox="1"/>
          <p:nvPr/>
        </p:nvSpPr>
        <p:spPr>
          <a:xfrm>
            <a:off x="4125850" y="4215025"/>
            <a:ext cx="4606500" cy="6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Open Sans"/>
                <a:ea typeface="Open Sans"/>
                <a:cs typeface="Open Sans"/>
                <a:sym typeface="Open Sans"/>
              </a:rPr>
              <a:t>Images can have random labels, and each sample in next</a:t>
            </a:r>
            <a:r>
              <a:rPr lang="es">
                <a:latin typeface="Open Sans"/>
                <a:ea typeface="Open Sans"/>
                <a:cs typeface="Open Sans"/>
                <a:sym typeface="Open Sans"/>
              </a:rPr>
              <a:t> instance</a:t>
            </a:r>
            <a:r>
              <a:rPr lang="es">
                <a:latin typeface="Open Sans"/>
                <a:ea typeface="Open Sans"/>
                <a:cs typeface="Open Sans"/>
                <a:sym typeface="Open Sans"/>
              </a:rPr>
              <a:t> will have different labels </a:t>
            </a:r>
            <a:endParaRPr>
              <a:latin typeface="Open Sans"/>
              <a:ea typeface="Open Sans"/>
              <a:cs typeface="Open Sans"/>
              <a:sym typeface="Open Sans"/>
            </a:endParaRPr>
          </a:p>
        </p:txBody>
      </p:sp>
      <p:sp>
        <p:nvSpPr>
          <p:cNvPr id="79" name="Google Shape;7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More Info</a:t>
            </a:r>
            <a:endParaRPr/>
          </a:p>
        </p:txBody>
      </p:sp>
      <p:sp>
        <p:nvSpPr>
          <p:cNvPr id="239" name="Google Shape;239;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u="sng">
                <a:solidFill>
                  <a:schemeClr val="hlink"/>
                </a:solidFill>
                <a:latin typeface="Arial"/>
                <a:ea typeface="Arial"/>
                <a:cs typeface="Arial"/>
                <a:sym typeface="Arial"/>
                <a:hlinkClick r:id="rId3"/>
              </a:rPr>
              <a:t>https://github.com/deepmind/neural-processes</a:t>
            </a:r>
            <a:endParaRPr>
              <a:solidFill>
                <a:srgbClr val="695D46"/>
              </a:solidFill>
              <a:latin typeface="Arial"/>
              <a:ea typeface="Arial"/>
              <a:cs typeface="Arial"/>
              <a:sym typeface="Arial"/>
            </a:endParaRPr>
          </a:p>
          <a:p>
            <a:pPr indent="0" lvl="0" marL="0" rtl="0" algn="l">
              <a:spcBef>
                <a:spcPts val="1600"/>
              </a:spcBef>
              <a:spcAft>
                <a:spcPts val="0"/>
              </a:spcAft>
              <a:buNone/>
            </a:pPr>
            <a:r>
              <a:rPr lang="es" u="sng">
                <a:solidFill>
                  <a:schemeClr val="hlink"/>
                </a:solidFill>
                <a:latin typeface="Arial"/>
                <a:ea typeface="Arial"/>
                <a:cs typeface="Arial"/>
                <a:sym typeface="Arial"/>
                <a:hlinkClick r:id="rId4"/>
              </a:rPr>
              <a:t>https://medium.com/intuitionmachine/is-conditional-logic-the-new-deep-learning-hotness-96832774907b</a:t>
            </a:r>
            <a:endParaRPr>
              <a:solidFill>
                <a:srgbClr val="695D46"/>
              </a:solidFill>
              <a:latin typeface="Arial"/>
              <a:ea typeface="Arial"/>
              <a:cs typeface="Arial"/>
              <a:sym typeface="Arial"/>
            </a:endParaRPr>
          </a:p>
          <a:p>
            <a:pPr indent="0" lvl="0" marL="0" rtl="0" algn="l">
              <a:spcBef>
                <a:spcPts val="1600"/>
              </a:spcBef>
              <a:spcAft>
                <a:spcPts val="0"/>
              </a:spcAft>
              <a:buNone/>
            </a:pPr>
            <a:r>
              <a:rPr lang="es" u="sng">
                <a:solidFill>
                  <a:schemeClr val="hlink"/>
                </a:solidFill>
                <a:latin typeface="Arial"/>
                <a:ea typeface="Arial"/>
                <a:cs typeface="Arial"/>
                <a:sym typeface="Arial"/>
                <a:hlinkClick r:id="rId5"/>
              </a:rPr>
              <a:t>https://skymind.ai/wiki/neural-network</a:t>
            </a:r>
            <a:endParaRPr>
              <a:solidFill>
                <a:srgbClr val="695D46"/>
              </a:solidFill>
              <a:latin typeface="Arial"/>
              <a:ea typeface="Arial"/>
              <a:cs typeface="Arial"/>
              <a:sym typeface="Arial"/>
            </a:endParaRPr>
          </a:p>
          <a:p>
            <a:pPr indent="0" lvl="0" marL="0" rtl="0" algn="l">
              <a:spcBef>
                <a:spcPts val="1600"/>
              </a:spcBef>
              <a:spcAft>
                <a:spcPts val="0"/>
              </a:spcAft>
              <a:buNone/>
            </a:pPr>
            <a:r>
              <a:t/>
            </a:r>
            <a:endParaRPr>
              <a:solidFill>
                <a:srgbClr val="695D46"/>
              </a:solidFill>
              <a:latin typeface="Arial"/>
              <a:ea typeface="Arial"/>
              <a:cs typeface="Arial"/>
              <a:sym typeface="Arial"/>
            </a:endParaRPr>
          </a:p>
          <a:p>
            <a:pPr indent="0" lvl="0" marL="0" rtl="0" algn="l">
              <a:spcBef>
                <a:spcPts val="1600"/>
              </a:spcBef>
              <a:spcAft>
                <a:spcPts val="1600"/>
              </a:spcAft>
              <a:buNone/>
            </a:pPr>
            <a:r>
              <a:t/>
            </a:r>
            <a:endParaRPr>
              <a:solidFill>
                <a:srgbClr val="695D46"/>
              </a:solidFill>
              <a:latin typeface="Arial"/>
              <a:ea typeface="Arial"/>
              <a:cs typeface="Arial"/>
              <a:sym typeface="Arial"/>
            </a:endParaRPr>
          </a:p>
        </p:txBody>
      </p:sp>
      <p:sp>
        <p:nvSpPr>
          <p:cNvPr id="240" name="Google Shape;24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311700" y="1360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NN vs GP</a:t>
            </a:r>
            <a:endParaRPr/>
          </a:p>
        </p:txBody>
      </p:sp>
      <p:sp>
        <p:nvSpPr>
          <p:cNvPr id="246" name="Google Shape;246;p33"/>
          <p:cNvSpPr txBox="1"/>
          <p:nvPr>
            <p:ph idx="1" type="body"/>
          </p:nvPr>
        </p:nvSpPr>
        <p:spPr>
          <a:xfrm>
            <a:off x="475450" y="1160100"/>
            <a:ext cx="2469600" cy="598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000"/>
              <a:t>Learn function </a:t>
            </a:r>
            <a:r>
              <a:rPr lang="es" sz="1000"/>
              <a:t>approximation</a:t>
            </a:r>
            <a:r>
              <a:rPr lang="es" sz="1000"/>
              <a:t> from data directly</a:t>
            </a:r>
            <a:endParaRPr sz="1000"/>
          </a:p>
        </p:txBody>
      </p:sp>
      <p:sp>
        <p:nvSpPr>
          <p:cNvPr id="247" name="Google Shape;247;p33"/>
          <p:cNvSpPr txBox="1"/>
          <p:nvPr>
            <p:ph idx="1" type="body"/>
          </p:nvPr>
        </p:nvSpPr>
        <p:spPr>
          <a:xfrm>
            <a:off x="475450" y="2357125"/>
            <a:ext cx="2679000" cy="53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000"/>
              <a:t>Can model complex functions with few functional restrictions</a:t>
            </a:r>
            <a:endParaRPr sz="1000"/>
          </a:p>
        </p:txBody>
      </p:sp>
      <p:sp>
        <p:nvSpPr>
          <p:cNvPr id="248" name="Google Shape;248;p33"/>
          <p:cNvSpPr txBox="1"/>
          <p:nvPr>
            <p:ph idx="1" type="body"/>
          </p:nvPr>
        </p:nvSpPr>
        <p:spPr>
          <a:xfrm>
            <a:off x="543675" y="3783300"/>
            <a:ext cx="2724600" cy="33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000"/>
              <a:t>Fast </a:t>
            </a:r>
            <a:r>
              <a:rPr lang="es" sz="1000"/>
              <a:t>evaluation</a:t>
            </a:r>
            <a:r>
              <a:rPr lang="es" sz="1000"/>
              <a:t> at test time</a:t>
            </a:r>
            <a:endParaRPr sz="1000"/>
          </a:p>
        </p:txBody>
      </p:sp>
      <p:sp>
        <p:nvSpPr>
          <p:cNvPr id="249" name="Google Shape;249;p33"/>
          <p:cNvSpPr txBox="1"/>
          <p:nvPr>
            <p:ph idx="1" type="body"/>
          </p:nvPr>
        </p:nvSpPr>
        <p:spPr>
          <a:xfrm>
            <a:off x="5846325" y="1361725"/>
            <a:ext cx="2799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000"/>
              <a:t>Using prior, l</a:t>
            </a:r>
            <a:r>
              <a:rPr lang="es" sz="1000"/>
              <a:t>earn distribution over functions -&gt; </a:t>
            </a:r>
            <a:r>
              <a:rPr lang="es" sz="1000"/>
              <a:t>Flexible</a:t>
            </a:r>
            <a:r>
              <a:rPr lang="es" sz="1000"/>
              <a:t> at test time</a:t>
            </a:r>
            <a:endParaRPr sz="1000"/>
          </a:p>
        </p:txBody>
      </p:sp>
      <p:sp>
        <p:nvSpPr>
          <p:cNvPr id="250" name="Google Shape;250;p33"/>
          <p:cNvSpPr txBox="1"/>
          <p:nvPr>
            <p:ph idx="1" type="body"/>
          </p:nvPr>
        </p:nvSpPr>
        <p:spPr>
          <a:xfrm>
            <a:off x="5846325" y="3542725"/>
            <a:ext cx="2799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000"/>
              <a:t>Have a measure of uncertainty on the prediction given observations are test-time</a:t>
            </a:r>
            <a:endParaRPr sz="1000"/>
          </a:p>
        </p:txBody>
      </p:sp>
      <p:pic>
        <p:nvPicPr>
          <p:cNvPr id="251" name="Google Shape;251;p33"/>
          <p:cNvPicPr preferRelativeResize="0"/>
          <p:nvPr/>
        </p:nvPicPr>
        <p:blipFill>
          <a:blip r:embed="rId3">
            <a:alphaModFix/>
          </a:blip>
          <a:stretch>
            <a:fillRect/>
          </a:stretch>
        </p:blipFill>
        <p:spPr>
          <a:xfrm>
            <a:off x="3083850" y="495150"/>
            <a:ext cx="2162135" cy="3995250"/>
          </a:xfrm>
          <a:prstGeom prst="rect">
            <a:avLst/>
          </a:prstGeom>
          <a:noFill/>
          <a:ln>
            <a:noFill/>
          </a:ln>
        </p:spPr>
      </p:pic>
      <p:sp>
        <p:nvSpPr>
          <p:cNvPr id="252" name="Google Shape;252;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211750" y="815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Few-Shot Classification</a:t>
            </a:r>
            <a:endParaRPr/>
          </a:p>
        </p:txBody>
      </p:sp>
      <p:sp>
        <p:nvSpPr>
          <p:cNvPr id="85" name="Google Shape;85;p15"/>
          <p:cNvSpPr txBox="1"/>
          <p:nvPr/>
        </p:nvSpPr>
        <p:spPr>
          <a:xfrm>
            <a:off x="4451250" y="3604288"/>
            <a:ext cx="4569900" cy="6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Open Sans"/>
                <a:ea typeface="Open Sans"/>
                <a:cs typeface="Open Sans"/>
                <a:sym typeface="Open Sans"/>
              </a:rPr>
              <a:t>System that learn whole distribution over functions by seeing different function at every instance</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s">
                <a:latin typeface="Open Sans"/>
                <a:ea typeface="Open Sans"/>
                <a:cs typeface="Open Sans"/>
                <a:sym typeface="Open Sans"/>
              </a:rPr>
              <a:t>At test time, they narrow down to a function by picking few context observations</a:t>
            </a:r>
            <a:endParaRPr>
              <a:latin typeface="Open Sans"/>
              <a:ea typeface="Open Sans"/>
              <a:cs typeface="Open Sans"/>
              <a:sym typeface="Open Sans"/>
            </a:endParaRPr>
          </a:p>
        </p:txBody>
      </p:sp>
      <p:sp>
        <p:nvSpPr>
          <p:cNvPr id="86" name="Google Shape;86;p15"/>
          <p:cNvSpPr txBox="1"/>
          <p:nvPr/>
        </p:nvSpPr>
        <p:spPr>
          <a:xfrm>
            <a:off x="1137925" y="716925"/>
            <a:ext cx="2853600" cy="4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0000"/>
                </a:solidFill>
                <a:latin typeface="Open Sans"/>
                <a:ea typeface="Open Sans"/>
                <a:cs typeface="Open Sans"/>
                <a:sym typeface="Open Sans"/>
              </a:rPr>
              <a:t>Traditional learning </a:t>
            </a:r>
            <a:endParaRPr>
              <a:solidFill>
                <a:srgbClr val="FF0000"/>
              </a:solidFill>
              <a:latin typeface="Open Sans"/>
              <a:ea typeface="Open Sans"/>
              <a:cs typeface="Open Sans"/>
              <a:sym typeface="Open Sans"/>
            </a:endParaRPr>
          </a:p>
        </p:txBody>
      </p:sp>
      <p:sp>
        <p:nvSpPr>
          <p:cNvPr id="87" name="Google Shape;87;p15"/>
          <p:cNvSpPr txBox="1"/>
          <p:nvPr/>
        </p:nvSpPr>
        <p:spPr>
          <a:xfrm>
            <a:off x="4986925" y="716925"/>
            <a:ext cx="22824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0000"/>
                </a:solidFill>
                <a:latin typeface="Open Sans"/>
                <a:ea typeface="Open Sans"/>
                <a:cs typeface="Open Sans"/>
                <a:sym typeface="Open Sans"/>
              </a:rPr>
              <a:t>Few-shot learning</a:t>
            </a:r>
            <a:endParaRPr>
              <a:solidFill>
                <a:srgbClr val="FF0000"/>
              </a:solidFill>
              <a:latin typeface="Open Sans"/>
              <a:ea typeface="Open Sans"/>
              <a:cs typeface="Open Sans"/>
              <a:sym typeface="Open Sans"/>
            </a:endParaRPr>
          </a:p>
        </p:txBody>
      </p:sp>
      <p:sp>
        <p:nvSpPr>
          <p:cNvPr id="88" name="Google Shape;88;p15"/>
          <p:cNvSpPr txBox="1"/>
          <p:nvPr/>
        </p:nvSpPr>
        <p:spPr>
          <a:xfrm>
            <a:off x="350200" y="3933300"/>
            <a:ext cx="3952500" cy="6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Open Sans"/>
                <a:ea typeface="Open Sans"/>
                <a:cs typeface="Open Sans"/>
                <a:sym typeface="Open Sans"/>
              </a:rPr>
              <a:t>Learns a single underlying function from </a:t>
            </a:r>
            <a:r>
              <a:rPr lang="es">
                <a:latin typeface="Open Sans"/>
                <a:ea typeface="Open Sans"/>
                <a:cs typeface="Open Sans"/>
                <a:sym typeface="Open Sans"/>
              </a:rPr>
              <a:t>several</a:t>
            </a:r>
            <a:r>
              <a:rPr lang="es">
                <a:latin typeface="Open Sans"/>
                <a:ea typeface="Open Sans"/>
                <a:cs typeface="Open Sans"/>
                <a:sym typeface="Open Sans"/>
              </a:rPr>
              <a:t> observations during training</a:t>
            </a:r>
            <a:endParaRPr>
              <a:latin typeface="Open Sans"/>
              <a:ea typeface="Open Sans"/>
              <a:cs typeface="Open Sans"/>
              <a:sym typeface="Open Sans"/>
            </a:endParaRPr>
          </a:p>
        </p:txBody>
      </p:sp>
      <p:pic>
        <p:nvPicPr>
          <p:cNvPr id="89" name="Google Shape;89;p15"/>
          <p:cNvPicPr preferRelativeResize="0"/>
          <p:nvPr/>
        </p:nvPicPr>
        <p:blipFill>
          <a:blip r:embed="rId3">
            <a:alphaModFix/>
          </a:blip>
          <a:stretch>
            <a:fillRect/>
          </a:stretch>
        </p:blipFill>
        <p:spPr>
          <a:xfrm>
            <a:off x="579500" y="1308775"/>
            <a:ext cx="7971799" cy="2295525"/>
          </a:xfrm>
          <a:prstGeom prst="rect">
            <a:avLst/>
          </a:prstGeom>
          <a:noFill/>
          <a:ln>
            <a:noFill/>
          </a:ln>
        </p:spPr>
      </p:pic>
      <p:sp>
        <p:nvSpPr>
          <p:cNvPr id="90" name="Google Shape;9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6"/>
          <p:cNvSpPr txBox="1"/>
          <p:nvPr>
            <p:ph type="title"/>
          </p:nvPr>
        </p:nvSpPr>
        <p:spPr>
          <a:xfrm>
            <a:off x="311700" y="1451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Abstract</a:t>
            </a:r>
            <a:r>
              <a:rPr lang="es"/>
              <a:t>: </a:t>
            </a:r>
            <a:endParaRPr/>
          </a:p>
        </p:txBody>
      </p:sp>
      <p:sp>
        <p:nvSpPr>
          <p:cNvPr id="96" name="Google Shape;96;p16"/>
          <p:cNvSpPr txBox="1"/>
          <p:nvPr/>
        </p:nvSpPr>
        <p:spPr>
          <a:xfrm>
            <a:off x="311850" y="1018225"/>
            <a:ext cx="8520600" cy="3571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s" sz="1800"/>
              <a:t>Deep neural networks</a:t>
            </a:r>
            <a:r>
              <a:rPr lang="es" sz="1800"/>
              <a:t> excel at function approximation, yet they are typically trained from scratch for each new function. On the other hand, Bayesian methods, such as </a:t>
            </a:r>
            <a:r>
              <a:rPr b="1" lang="es" sz="1800"/>
              <a:t>Gaussian Processes (GPs)</a:t>
            </a:r>
            <a:r>
              <a:rPr lang="es" sz="1800"/>
              <a:t>, exploit prior knowledge to quickly infer the shape of a new function at test time. Yet GPs are computationally expensive, and it can be hard to design appropriate priors. In this paper we propose a family of neural models, </a:t>
            </a:r>
            <a:r>
              <a:rPr b="1" lang="es" sz="1800"/>
              <a:t>Conditional Neural Processes (CNPs)</a:t>
            </a:r>
            <a:r>
              <a:rPr lang="es" sz="1800"/>
              <a:t>, that combine the benefits of both. </a:t>
            </a:r>
            <a:r>
              <a:rPr lang="es" sz="1800">
                <a:solidFill>
                  <a:srgbClr val="FF0000"/>
                </a:solidFill>
              </a:rPr>
              <a:t>CNPs are inspired by the flexibility of stochastic processes such as GPs, but are structured as neural networks and trained via </a:t>
            </a:r>
            <a:r>
              <a:rPr b="1" lang="es" sz="1800">
                <a:solidFill>
                  <a:srgbClr val="FF0000"/>
                </a:solidFill>
              </a:rPr>
              <a:t>gradient descent</a:t>
            </a:r>
            <a:r>
              <a:rPr lang="es" sz="1800">
                <a:solidFill>
                  <a:srgbClr val="FF0000"/>
                </a:solidFill>
              </a:rPr>
              <a:t>.</a:t>
            </a:r>
            <a:r>
              <a:rPr lang="es" sz="1800"/>
              <a:t> CNPs make accurate predictions after observing only a handful of training data points, yet scale to complex functions and large datasets. We demonstrate the performance and versatility of the approach on a range of canonical machine learning tasks, including </a:t>
            </a:r>
            <a:r>
              <a:rPr b="1" lang="es" sz="1800"/>
              <a:t>regression, classification and image completion.</a:t>
            </a:r>
            <a:endParaRPr b="1" sz="1800"/>
          </a:p>
        </p:txBody>
      </p:sp>
      <p:sp>
        <p:nvSpPr>
          <p:cNvPr id="97" name="Google Shape;9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Regression algorithms</a:t>
            </a:r>
            <a:endParaRPr/>
          </a:p>
        </p:txBody>
      </p:sp>
      <p:sp>
        <p:nvSpPr>
          <p:cNvPr id="103" name="Google Shape;103;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s" sz="2400"/>
              <a:t>Neural Networks</a:t>
            </a:r>
            <a:endParaRPr sz="2400"/>
          </a:p>
          <a:p>
            <a:pPr indent="-381000" lvl="0" marL="457200" rtl="0" algn="l">
              <a:spcBef>
                <a:spcPts val="0"/>
              </a:spcBef>
              <a:spcAft>
                <a:spcPts val="0"/>
              </a:spcAft>
              <a:buSzPts val="2400"/>
              <a:buChar char="●"/>
            </a:pPr>
            <a:r>
              <a:rPr lang="es" sz="2400"/>
              <a:t>Gaussian Processes</a:t>
            </a:r>
            <a:endParaRPr sz="2400"/>
          </a:p>
        </p:txBody>
      </p:sp>
      <p:sp>
        <p:nvSpPr>
          <p:cNvPr id="104" name="Google Shape;10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Neural Networks</a:t>
            </a:r>
            <a:endParaRPr/>
          </a:p>
        </p:txBody>
      </p:sp>
      <p:sp>
        <p:nvSpPr>
          <p:cNvPr id="110" name="Google Shape;110;p18"/>
          <p:cNvSpPr txBox="1"/>
          <p:nvPr>
            <p:ph idx="1" type="body"/>
          </p:nvPr>
        </p:nvSpPr>
        <p:spPr>
          <a:xfrm>
            <a:off x="266250" y="70740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Set of algorithms, modeled loosely after the human brain, that are designed to recognize patterns. They interpret sensory data through a kind of machine perception, labeling or clustering raw input. </a:t>
            </a:r>
            <a:endParaRPr b="1"/>
          </a:p>
        </p:txBody>
      </p:sp>
      <p:pic>
        <p:nvPicPr>
          <p:cNvPr descr="Resultado de imagen para deep neural networks" id="111" name="Google Shape;111;p18"/>
          <p:cNvPicPr preferRelativeResize="0"/>
          <p:nvPr/>
        </p:nvPicPr>
        <p:blipFill rotWithShape="1">
          <a:blip r:embed="rId3">
            <a:alphaModFix/>
          </a:blip>
          <a:srcRect b="0" l="0" r="58549" t="0"/>
          <a:stretch/>
        </p:blipFill>
        <p:spPr>
          <a:xfrm>
            <a:off x="2683500" y="1756950"/>
            <a:ext cx="3316775" cy="3173450"/>
          </a:xfrm>
          <a:prstGeom prst="rect">
            <a:avLst/>
          </a:prstGeom>
          <a:noFill/>
          <a:ln>
            <a:noFill/>
          </a:ln>
        </p:spPr>
      </p:pic>
      <p:sp>
        <p:nvSpPr>
          <p:cNvPr id="112" name="Google Shape;11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Introduction: Examples of where NN are used</a:t>
            </a:r>
            <a:endParaRPr/>
          </a:p>
        </p:txBody>
      </p:sp>
      <p:pic>
        <p:nvPicPr>
          <p:cNvPr descr="Resultado de imagen para fb" id="118" name="Google Shape;118;p19"/>
          <p:cNvPicPr preferRelativeResize="0"/>
          <p:nvPr/>
        </p:nvPicPr>
        <p:blipFill>
          <a:blip r:embed="rId3">
            <a:alphaModFix/>
          </a:blip>
          <a:stretch>
            <a:fillRect/>
          </a:stretch>
        </p:blipFill>
        <p:spPr>
          <a:xfrm>
            <a:off x="906200" y="1397825"/>
            <a:ext cx="1093025" cy="1093025"/>
          </a:xfrm>
          <a:prstGeom prst="rect">
            <a:avLst/>
          </a:prstGeom>
          <a:noFill/>
          <a:ln>
            <a:noFill/>
          </a:ln>
        </p:spPr>
      </p:pic>
      <p:sp>
        <p:nvSpPr>
          <p:cNvPr id="119" name="Google Shape;119;p19"/>
          <p:cNvSpPr txBox="1"/>
          <p:nvPr/>
        </p:nvSpPr>
        <p:spPr>
          <a:xfrm>
            <a:off x="621863" y="2495550"/>
            <a:ext cx="18141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Open Sans"/>
                <a:ea typeface="Open Sans"/>
                <a:cs typeface="Open Sans"/>
                <a:sym typeface="Open Sans"/>
              </a:rPr>
              <a:t>Tagging Algorithm</a:t>
            </a:r>
            <a:endParaRPr>
              <a:latin typeface="Open Sans"/>
              <a:ea typeface="Open Sans"/>
              <a:cs typeface="Open Sans"/>
              <a:sym typeface="Open Sans"/>
            </a:endParaRPr>
          </a:p>
        </p:txBody>
      </p:sp>
      <p:sp>
        <p:nvSpPr>
          <p:cNvPr id="120" name="Google Shape;120;p19"/>
          <p:cNvSpPr txBox="1"/>
          <p:nvPr/>
        </p:nvSpPr>
        <p:spPr>
          <a:xfrm>
            <a:off x="2435963" y="3562350"/>
            <a:ext cx="1814100" cy="50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Open Sans"/>
                <a:ea typeface="Open Sans"/>
                <a:cs typeface="Open Sans"/>
                <a:sym typeface="Open Sans"/>
              </a:rPr>
              <a:t>Home Feed Personalization</a:t>
            </a:r>
            <a:endParaRPr>
              <a:latin typeface="Open Sans"/>
              <a:ea typeface="Open Sans"/>
              <a:cs typeface="Open Sans"/>
              <a:sym typeface="Open Sans"/>
            </a:endParaRPr>
          </a:p>
        </p:txBody>
      </p:sp>
      <p:pic>
        <p:nvPicPr>
          <p:cNvPr descr="Resultado de imagen para pinterest" id="121" name="Google Shape;121;p19"/>
          <p:cNvPicPr preferRelativeResize="0"/>
          <p:nvPr/>
        </p:nvPicPr>
        <p:blipFill>
          <a:blip r:embed="rId4">
            <a:alphaModFix/>
          </a:blip>
          <a:stretch>
            <a:fillRect/>
          </a:stretch>
        </p:blipFill>
        <p:spPr>
          <a:xfrm>
            <a:off x="2695550" y="2212050"/>
            <a:ext cx="1294953" cy="1294975"/>
          </a:xfrm>
          <a:prstGeom prst="rect">
            <a:avLst/>
          </a:prstGeom>
          <a:noFill/>
          <a:ln>
            <a:noFill/>
          </a:ln>
        </p:spPr>
      </p:pic>
      <p:pic>
        <p:nvPicPr>
          <p:cNvPr descr="Resultado de imagen para google" id="122" name="Google Shape;122;p19"/>
          <p:cNvPicPr preferRelativeResize="0"/>
          <p:nvPr/>
        </p:nvPicPr>
        <p:blipFill>
          <a:blip r:embed="rId5">
            <a:alphaModFix/>
          </a:blip>
          <a:stretch>
            <a:fillRect/>
          </a:stretch>
        </p:blipFill>
        <p:spPr>
          <a:xfrm>
            <a:off x="4322200" y="1397825"/>
            <a:ext cx="1980775" cy="890425"/>
          </a:xfrm>
          <a:prstGeom prst="rect">
            <a:avLst/>
          </a:prstGeom>
          <a:noFill/>
          <a:ln>
            <a:noFill/>
          </a:ln>
        </p:spPr>
      </p:pic>
      <p:sp>
        <p:nvSpPr>
          <p:cNvPr id="123" name="Google Shape;123;p19"/>
          <p:cNvSpPr txBox="1"/>
          <p:nvPr/>
        </p:nvSpPr>
        <p:spPr>
          <a:xfrm>
            <a:off x="4405525" y="2317800"/>
            <a:ext cx="1814100" cy="50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Open Sans"/>
                <a:ea typeface="Open Sans"/>
                <a:cs typeface="Open Sans"/>
                <a:sym typeface="Open Sans"/>
              </a:rPr>
              <a:t>Photo Search</a:t>
            </a:r>
            <a:endParaRPr>
              <a:latin typeface="Open Sans"/>
              <a:ea typeface="Open Sans"/>
              <a:cs typeface="Open Sans"/>
              <a:sym typeface="Open Sans"/>
            </a:endParaRPr>
          </a:p>
        </p:txBody>
      </p:sp>
      <p:pic>
        <p:nvPicPr>
          <p:cNvPr descr="Resultado de imagen para Amazon" id="124" name="Google Shape;124;p19"/>
          <p:cNvPicPr preferRelativeResize="0"/>
          <p:nvPr/>
        </p:nvPicPr>
        <p:blipFill>
          <a:blip r:embed="rId6">
            <a:alphaModFix/>
          </a:blip>
          <a:stretch>
            <a:fillRect/>
          </a:stretch>
        </p:blipFill>
        <p:spPr>
          <a:xfrm>
            <a:off x="6467246" y="2317800"/>
            <a:ext cx="2106475" cy="1414275"/>
          </a:xfrm>
          <a:prstGeom prst="rect">
            <a:avLst/>
          </a:prstGeom>
          <a:noFill/>
          <a:ln>
            <a:noFill/>
          </a:ln>
        </p:spPr>
      </p:pic>
      <p:sp>
        <p:nvSpPr>
          <p:cNvPr id="125" name="Google Shape;125;p19"/>
          <p:cNvSpPr txBox="1"/>
          <p:nvPr/>
        </p:nvSpPr>
        <p:spPr>
          <a:xfrm>
            <a:off x="6613425" y="3562350"/>
            <a:ext cx="1814100" cy="50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Open Sans"/>
                <a:ea typeface="Open Sans"/>
                <a:cs typeface="Open Sans"/>
                <a:sym typeface="Open Sans"/>
              </a:rPr>
              <a:t>Product Recommendation</a:t>
            </a:r>
            <a:endParaRPr>
              <a:latin typeface="Open Sans"/>
              <a:ea typeface="Open Sans"/>
              <a:cs typeface="Open Sans"/>
              <a:sym typeface="Open Sans"/>
            </a:endParaRPr>
          </a:p>
        </p:txBody>
      </p:sp>
      <p:sp>
        <p:nvSpPr>
          <p:cNvPr id="126" name="Google Shape;12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Deep Neural Network</a:t>
            </a:r>
            <a:endParaRPr/>
          </a:p>
        </p:txBody>
      </p:sp>
      <p:sp>
        <p:nvSpPr>
          <p:cNvPr id="132" name="Google Shape;132;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Also known as </a:t>
            </a:r>
            <a:r>
              <a:rPr b="1" lang="es"/>
              <a:t>deep structured learning</a:t>
            </a:r>
            <a:r>
              <a:rPr lang="es"/>
              <a:t> or </a:t>
            </a:r>
            <a:r>
              <a:rPr b="1" lang="es"/>
              <a:t>hierarchical learning</a:t>
            </a:r>
            <a:r>
              <a:rPr lang="es"/>
              <a:t>.</a:t>
            </a:r>
            <a:endParaRPr/>
          </a:p>
          <a:p>
            <a:pPr indent="0" lvl="0" marL="0" rtl="0" algn="just">
              <a:spcBef>
                <a:spcPts val="1600"/>
              </a:spcBef>
              <a:spcAft>
                <a:spcPts val="0"/>
              </a:spcAft>
              <a:buNone/>
            </a:pPr>
            <a:r>
              <a:rPr lang="es"/>
              <a:t>I</a:t>
            </a:r>
            <a:r>
              <a:rPr lang="es"/>
              <a:t>s part of broader family of machine learning methods based on Artificial Neural Networks. Learning can be: </a:t>
            </a:r>
            <a:endParaRPr/>
          </a:p>
          <a:p>
            <a:pPr indent="-342900" lvl="0" marL="457200" rtl="0" algn="just">
              <a:spcBef>
                <a:spcPts val="1600"/>
              </a:spcBef>
              <a:spcAft>
                <a:spcPts val="0"/>
              </a:spcAft>
              <a:buSzPts val="1800"/>
              <a:buChar char="●"/>
            </a:pPr>
            <a:r>
              <a:rPr b="1" lang="es"/>
              <a:t>Supervised</a:t>
            </a:r>
            <a:r>
              <a:rPr lang="es"/>
              <a:t>: It infers a function from labeled training data consisting of a set of training examples</a:t>
            </a:r>
            <a:endParaRPr/>
          </a:p>
          <a:p>
            <a:pPr indent="-342900" lvl="0" marL="457200" rtl="0" algn="just">
              <a:spcBef>
                <a:spcPts val="0"/>
              </a:spcBef>
              <a:spcAft>
                <a:spcPts val="0"/>
              </a:spcAft>
              <a:buSzPts val="1800"/>
              <a:buChar char="●"/>
            </a:pPr>
            <a:r>
              <a:rPr b="1" lang="es"/>
              <a:t>Unsupervised: </a:t>
            </a:r>
            <a:r>
              <a:rPr lang="es"/>
              <a:t>Self-organization and allows modeling probability densities of given inputs </a:t>
            </a:r>
            <a:endParaRPr sz="1050">
              <a:solidFill>
                <a:srgbClr val="222222"/>
              </a:solidFill>
              <a:highlight>
                <a:srgbClr val="FFFFFF"/>
              </a:highlight>
              <a:latin typeface="Arial"/>
              <a:ea typeface="Arial"/>
              <a:cs typeface="Arial"/>
              <a:sym typeface="Arial"/>
            </a:endParaRPr>
          </a:p>
          <a:p>
            <a:pPr indent="-342900" lvl="0" marL="457200" rtl="0" algn="just">
              <a:spcBef>
                <a:spcPts val="0"/>
              </a:spcBef>
              <a:spcAft>
                <a:spcPts val="0"/>
              </a:spcAft>
              <a:buSzPts val="1800"/>
              <a:buChar char="●"/>
            </a:pPr>
            <a:r>
              <a:rPr b="1" lang="es"/>
              <a:t>Semi-supervised: </a:t>
            </a:r>
            <a:r>
              <a:rPr lang="es"/>
              <a:t>Makes use of a small amount of labeled data with a large amount of unlabeled data</a:t>
            </a:r>
            <a:r>
              <a:rPr b="1" lang="es"/>
              <a:t> </a:t>
            </a:r>
            <a:r>
              <a:rPr lang="es"/>
              <a:t>(targets)</a:t>
            </a:r>
            <a:endParaRPr/>
          </a:p>
        </p:txBody>
      </p:sp>
      <p:sp>
        <p:nvSpPr>
          <p:cNvPr id="133" name="Google Shape;13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Deep Neural Network: How it works</a:t>
            </a:r>
            <a:endParaRPr/>
          </a:p>
        </p:txBody>
      </p:sp>
      <p:sp>
        <p:nvSpPr>
          <p:cNvPr id="139" name="Google Shape;139;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Uses multiple layers to progressively extract higher level features form raw input. </a:t>
            </a:r>
            <a:endParaRPr/>
          </a:p>
          <a:p>
            <a:pPr indent="0" lvl="0" marL="0" rtl="0" algn="just">
              <a:spcBef>
                <a:spcPts val="1600"/>
              </a:spcBef>
              <a:spcAft>
                <a:spcPts val="0"/>
              </a:spcAft>
              <a:buNone/>
            </a:pPr>
            <a:r>
              <a:rPr b="1" lang="es"/>
              <a:t>For example: </a:t>
            </a:r>
            <a:r>
              <a:rPr lang="es"/>
              <a:t>In image processing, lower layers may identify edges, while higher layers may identify human-meaning items such as digits/letters or faces. </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pic>
        <p:nvPicPr>
          <p:cNvPr descr="Resultado de imagen para deep neural networks" id="140" name="Google Shape;140;p21"/>
          <p:cNvPicPr preferRelativeResize="0"/>
          <p:nvPr/>
        </p:nvPicPr>
        <p:blipFill rotWithShape="1">
          <a:blip r:embed="rId3">
            <a:alphaModFix/>
          </a:blip>
          <a:srcRect b="0" l="41561" r="0" t="0"/>
          <a:stretch/>
        </p:blipFill>
        <p:spPr>
          <a:xfrm>
            <a:off x="2665860" y="2784800"/>
            <a:ext cx="3280591" cy="2226400"/>
          </a:xfrm>
          <a:prstGeom prst="rect">
            <a:avLst/>
          </a:prstGeom>
          <a:noFill/>
          <a:ln>
            <a:noFill/>
          </a:ln>
        </p:spPr>
      </p:pic>
      <p:sp>
        <p:nvSpPr>
          <p:cNvPr id="141" name="Google Shape;14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