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dvent Pro SemiBold" panose="020B0604020202020204" charset="0"/>
      <p:regular r:id="rId17"/>
      <p:bold r:id="rId18"/>
    </p:embeddedFont>
    <p:embeddedFont>
      <p:font typeface="Fira Sans Condensed Medium" panose="020B0603050000020004" pitchFamily="3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Maven Pro" panose="020B0604020202020204" charset="0"/>
      <p:regular r:id="rId27"/>
      <p:bold r:id="rId28"/>
    </p:embeddedFont>
    <p:embeddedFont>
      <p:font typeface="Nunito Light" pitchFamily="2" charset="0"/>
      <p:regular r:id="rId29"/>
      <p:italic r:id="rId30"/>
    </p:embeddedFont>
    <p:embeddedFont>
      <p:font typeface="Share Tech" panose="020B0604020202020204" charset="0"/>
      <p:regular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D46C2E-02C5-4926-A3D1-C6BB9F8F85A6}">
  <a:tblStyle styleId="{E2D46C2E-02C5-4926-A3D1-C6BB9F8F85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3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1332656785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1332656785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125a93bb9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125a93bb9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6c52a2e8d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6c52a2e8d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13326567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13326567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133265678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133265678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25a93bb9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125a93bb9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125a93bb9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125a93bb9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meganbrunick91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>
            <a:spLocks noGrp="1"/>
          </p:cNvSpPr>
          <p:nvPr>
            <p:ph type="subTitle" idx="1"/>
          </p:nvPr>
        </p:nvSpPr>
        <p:spPr>
          <a:xfrm>
            <a:off x="2793300" y="2804500"/>
            <a:ext cx="3557400" cy="1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TEAM 12</a:t>
            </a:r>
            <a:endParaRPr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Cory Ryder, Layla Liang,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Megan Brunick &amp; Tahir Shehzad</a:t>
            </a:r>
            <a:endParaRPr/>
          </a:p>
        </p:txBody>
      </p:sp>
      <p:sp>
        <p:nvSpPr>
          <p:cNvPr id="431" name="Google Shape;431;p23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accent2"/>
                </a:solidFill>
              </a:rPr>
              <a:t>PREDICT</a:t>
            </a:r>
            <a:r>
              <a:rPr lang="en"/>
              <a:t> FUNCTION</a:t>
            </a:r>
            <a:endParaRPr/>
          </a:p>
        </p:txBody>
      </p:sp>
      <p:sp>
        <p:nvSpPr>
          <p:cNvPr id="432" name="Google Shape;432;p23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39" name="Google Shape;439;p23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5" name="Google Shape;445;p2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23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1" name="Google Shape;451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4" name="Google Shape;454;p23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2"/>
          <p:cNvSpPr txBox="1">
            <a:spLocks noGrp="1"/>
          </p:cNvSpPr>
          <p:nvPr>
            <p:ph type="body" idx="1"/>
          </p:nvPr>
        </p:nvSpPr>
        <p:spPr>
          <a:xfrm>
            <a:off x="597375" y="989475"/>
            <a:ext cx="7866900" cy="19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mat[,names(coefi)]    %*%    coefi</a:t>
            </a:r>
            <a:endParaRPr sz="1400">
              <a:solidFill>
                <a:schemeClr val="accent5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/>
              <a:t>Complex calculation in one line of code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/>
              <a:t>Multiplies values of features in the matrix with coefficients of the features to make predictions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Number of features in object is not fixed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91" name="Google Shape;591;p32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</a:t>
            </a:r>
            <a:endParaRPr/>
          </a:p>
        </p:txBody>
      </p:sp>
      <p:sp>
        <p:nvSpPr>
          <p:cNvPr id="592" name="Google Shape;592;p32"/>
          <p:cNvSpPr txBox="1"/>
          <p:nvPr/>
        </p:nvSpPr>
        <p:spPr>
          <a:xfrm>
            <a:off x="4880800" y="3534025"/>
            <a:ext cx="4113000" cy="1431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predict.regsubsets = function(object, newdata, id, ...){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form = as.formula(object$call[[2]])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mat = model.matrix(form, newdata)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coefi = coef(object, id = id)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aven Pro"/>
                <a:ea typeface="Maven Pro"/>
                <a:cs typeface="Maven Pro"/>
                <a:sym typeface="Maven Pro"/>
              </a:rPr>
              <a:t>mat[,names(coefi)]%*%coefi</a:t>
            </a:r>
            <a:endParaRPr sz="1200">
              <a:solidFill>
                <a:schemeClr val="accent5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93" name="Google Shape;593;p32"/>
          <p:cNvPicPr preferRelativeResize="0"/>
          <p:nvPr/>
        </p:nvPicPr>
        <p:blipFill rotWithShape="1">
          <a:blip r:embed="rId3">
            <a:alphaModFix/>
          </a:blip>
          <a:srcRect t="2881" r="2095" b="4774"/>
          <a:stretch/>
        </p:blipFill>
        <p:spPr>
          <a:xfrm>
            <a:off x="669650" y="2625550"/>
            <a:ext cx="3626475" cy="23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74736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</a:rPr>
              <a:t>Least squares: </a:t>
            </a:r>
            <a:r>
              <a:rPr lang="en" sz="1400"/>
              <a:t>minimizes RSS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3"/>
                </a:solidFill>
              </a:rPr>
              <a:t>Ridge:</a:t>
            </a:r>
            <a:r>
              <a:rPr lang="en" sz="1400"/>
              <a:t> minimizes RSS and directs coefficients toward zero</a:t>
            </a:r>
            <a:endParaRPr sz="14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Uses tuning parameter (λ)</a:t>
            </a:r>
            <a:endParaRPr sz="12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1"/>
                </a:solidFill>
              </a:rPr>
              <a:t>Lasso: </a:t>
            </a:r>
            <a:r>
              <a:rPr lang="en" sz="1400"/>
              <a:t>minimizes RSS and directs coefficients toward zero, forcing some to actually be zero (feature selection)</a:t>
            </a:r>
            <a:endParaRPr sz="14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Uses tuning parameter (λ)</a:t>
            </a:r>
            <a:endParaRPr sz="12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</a:rPr>
              <a:t>PCR:</a:t>
            </a:r>
            <a:r>
              <a:rPr lang="en" sz="1400"/>
              <a:t> reduces model to a set of principal components that capture the most variation in the data (unsupervised learning)</a:t>
            </a:r>
            <a:endParaRPr sz="14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Uses MSE to decide best number of components</a:t>
            </a:r>
            <a:endParaRPr sz="1200"/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accent3"/>
                </a:solidFill>
              </a:rPr>
              <a:t>PLS:</a:t>
            </a:r>
            <a:r>
              <a:rPr lang="en" sz="1400"/>
              <a:t> identifies linear combinations that explain the most variation in the predictors AND the response (supervised learning)</a:t>
            </a:r>
            <a:endParaRPr sz="1400"/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200"/>
              <a:buChar char="○"/>
            </a:pPr>
            <a:r>
              <a:rPr lang="en" sz="1200"/>
              <a:t>Uses cross validation to decide number of components</a:t>
            </a:r>
            <a:endParaRPr sz="1200"/>
          </a:p>
        </p:txBody>
      </p:sp>
      <p:sp>
        <p:nvSpPr>
          <p:cNvPr id="599" name="Google Shape;599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6.9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4"/>
          <p:cNvSpPr/>
          <p:nvPr/>
        </p:nvSpPr>
        <p:spPr>
          <a:xfrm>
            <a:off x="695025" y="975088"/>
            <a:ext cx="3942900" cy="3351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4"/>
          <p:cNvSpPr/>
          <p:nvPr/>
        </p:nvSpPr>
        <p:spPr>
          <a:xfrm>
            <a:off x="827325" y="1086400"/>
            <a:ext cx="3678300" cy="312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4"/>
          <p:cNvSpPr txBox="1">
            <a:spLocks noGrp="1"/>
          </p:cNvSpPr>
          <p:nvPr>
            <p:ph type="ctrTitle"/>
          </p:nvPr>
        </p:nvSpPr>
        <p:spPr>
          <a:xfrm>
            <a:off x="618825" y="38292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RESULTS</a:t>
            </a:r>
            <a:endParaRPr/>
          </a:p>
        </p:txBody>
      </p:sp>
      <p:graphicFrame>
        <p:nvGraphicFramePr>
          <p:cNvPr id="607" name="Google Shape;607;p34"/>
          <p:cNvGraphicFramePr/>
          <p:nvPr/>
        </p:nvGraphicFramePr>
        <p:xfrm>
          <a:off x="862278" y="1099870"/>
          <a:ext cx="3608400" cy="3128425"/>
        </p:xfrm>
        <a:graphic>
          <a:graphicData uri="http://schemas.openxmlformats.org/drawingml/2006/table">
            <a:tbl>
              <a:tblPr>
                <a:noFill/>
                <a:tableStyleId>{E2D46C2E-02C5-4926-A3D1-C6BB9F8F85A6}</a:tableStyleId>
              </a:tblPr>
              <a:tblGrid>
                <a:gridCol w="19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MODEL</a:t>
                      </a:r>
                      <a:endParaRPr sz="1800" u="sng">
                        <a:solidFill>
                          <a:schemeClr val="l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sng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MSE</a:t>
                      </a:r>
                      <a:endParaRPr sz="1800" u="sng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LEAST SQUARES</a:t>
                      </a:r>
                      <a:endParaRPr sz="180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1,050,587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RIDGE</a:t>
                      </a:r>
                      <a:endParaRPr sz="180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892,906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LASSO</a:t>
                      </a:r>
                      <a:endParaRPr sz="180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987,913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PCR</a:t>
                      </a:r>
                      <a:endParaRPr sz="180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1,682,909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PLS</a:t>
                      </a:r>
                      <a:endParaRPr sz="180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1,011,426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08" name="Google Shape;608;p34"/>
          <p:cNvGrpSpPr/>
          <p:nvPr/>
        </p:nvGrpSpPr>
        <p:grpSpPr>
          <a:xfrm>
            <a:off x="3195426" y="4340477"/>
            <a:ext cx="936653" cy="1300131"/>
            <a:chOff x="4882900" y="-64350"/>
            <a:chExt cx="2493750" cy="2922300"/>
          </a:xfrm>
        </p:grpSpPr>
        <p:sp>
          <p:nvSpPr>
            <p:cNvPr id="609" name="Google Shape;609;p34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Google Shape;614;p34"/>
          <p:cNvSpPr txBox="1"/>
          <p:nvPr/>
        </p:nvSpPr>
        <p:spPr>
          <a:xfrm>
            <a:off x="4947725" y="989475"/>
            <a:ext cx="3678300" cy="22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MSEs are relatively close, ranging from 890,000 to 1.6 million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Lasso and ridge are similar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PCR performed the worst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Ridge regression has smallest test error → best model for college data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R^2 = .9705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5"/>
          <p:cNvSpPr txBox="1">
            <a:spLocks noGrp="1"/>
          </p:cNvSpPr>
          <p:nvPr>
            <p:ph type="ctrTitle"/>
          </p:nvPr>
        </p:nvSpPr>
        <p:spPr>
          <a:xfrm>
            <a:off x="1369950" y="1742775"/>
            <a:ext cx="4413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POLL EVERYWHERE</a:t>
            </a:r>
            <a:endParaRPr sz="4400"/>
          </a:p>
        </p:txBody>
      </p:sp>
      <p:sp>
        <p:nvSpPr>
          <p:cNvPr id="620" name="Google Shape;620;p35"/>
          <p:cNvSpPr txBox="1">
            <a:spLocks noGrp="1"/>
          </p:cNvSpPr>
          <p:nvPr>
            <p:ph type="subTitle" idx="1"/>
          </p:nvPr>
        </p:nvSpPr>
        <p:spPr>
          <a:xfrm>
            <a:off x="1508300" y="2496725"/>
            <a:ext cx="3940500" cy="9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/>
              </a:rPr>
              <a:t>pollev.com/meganbrunick916</a:t>
            </a:r>
            <a:endParaRPr b="1"/>
          </a:p>
        </p:txBody>
      </p:sp>
      <p:sp>
        <p:nvSpPr>
          <p:cNvPr id="621" name="Google Shape;621;p3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5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5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4" name="Google Shape;624;p35"/>
          <p:cNvCxnSpPr>
            <a:stCxn id="621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5" name="Google Shape;625;p35"/>
          <p:cNvGrpSpPr/>
          <p:nvPr/>
        </p:nvGrpSpPr>
        <p:grpSpPr>
          <a:xfrm>
            <a:off x="5927024" y="2025713"/>
            <a:ext cx="796810" cy="770837"/>
            <a:chOff x="3040984" y="3681059"/>
            <a:chExt cx="356164" cy="355815"/>
          </a:xfrm>
        </p:grpSpPr>
        <p:sp>
          <p:nvSpPr>
            <p:cNvPr id="626" name="Google Shape;626;p35"/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6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62" name="Google Shape;462;p24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463" name="Google Shape;463;p24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64" name="Google Shape;464;p24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Function</a:t>
            </a:r>
            <a:endParaRPr/>
          </a:p>
        </p:txBody>
      </p:sp>
      <p:sp>
        <p:nvSpPr>
          <p:cNvPr id="465" name="Google Shape;465;p24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6" name="Google Shape;466;p24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6.9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(Page 286)</a:t>
            </a:r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8" name="Google Shape;468;p24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69" name="Google Shape;469;p24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0" name="Google Shape;470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3" name="Google Shape;473;p24"/>
          <p:cNvCxnSpPr>
            <a:stCxn id="470" idx="1"/>
            <a:endCxn id="465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24"/>
          <p:cNvCxnSpPr>
            <a:stCxn id="471" idx="1"/>
            <a:endCxn id="467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24"/>
          <p:cNvCxnSpPr>
            <a:stCxn id="472" idx="1"/>
            <a:endCxn id="469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6" name="Google Shape;476;p24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4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24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80" name="Google Shape;480;p24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24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87" name="Google Shape;487;p24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5"/>
          <p:cNvSpPr txBox="1">
            <a:spLocks noGrp="1"/>
          </p:cNvSpPr>
          <p:nvPr>
            <p:ph type="ctrTitle"/>
          </p:nvPr>
        </p:nvSpPr>
        <p:spPr>
          <a:xfrm>
            <a:off x="2227650" y="1137800"/>
            <a:ext cx="46887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</a:rPr>
              <a:t>WRITE A PREDICTION EQUATION</a:t>
            </a:r>
            <a:endParaRPr sz="2800">
              <a:solidFill>
                <a:schemeClr val="accent3"/>
              </a:solidFill>
            </a:endParaRPr>
          </a:p>
        </p:txBody>
      </p:sp>
      <p:sp>
        <p:nvSpPr>
          <p:cNvPr id="496" name="Google Shape;496;p25"/>
          <p:cNvSpPr txBox="1">
            <a:spLocks noGrp="1"/>
          </p:cNvSpPr>
          <p:nvPr>
            <p:ph type="subTitle" idx="1"/>
          </p:nvPr>
        </p:nvSpPr>
        <p:spPr>
          <a:xfrm>
            <a:off x="1511000" y="1747375"/>
            <a:ext cx="988800" cy="7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ŷ =</a:t>
            </a:r>
            <a:endParaRPr sz="3200"/>
          </a:p>
        </p:txBody>
      </p:sp>
      <p:sp>
        <p:nvSpPr>
          <p:cNvPr id="497" name="Google Shape;497;p25"/>
          <p:cNvSpPr txBox="1"/>
          <p:nvPr/>
        </p:nvSpPr>
        <p:spPr>
          <a:xfrm>
            <a:off x="2262250" y="1864975"/>
            <a:ext cx="1161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</a:t>
            </a:r>
            <a:r>
              <a:rPr lang="en" sz="3200" baseline="-25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0</a:t>
            </a:r>
            <a:r>
              <a:rPr lang="en" sz="3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+</a:t>
            </a:r>
            <a:endParaRPr sz="3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2931950" y="1864975"/>
            <a:ext cx="4558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</a:t>
            </a:r>
            <a:r>
              <a:rPr lang="en" sz="3200" baseline="-25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r>
              <a:rPr lang="en" sz="3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X</a:t>
            </a:r>
            <a:r>
              <a:rPr lang="en" sz="3200" baseline="-25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</a:t>
            </a:r>
            <a:r>
              <a:rPr lang="en" sz="3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+ b</a:t>
            </a:r>
            <a:r>
              <a:rPr lang="en" sz="3200" baseline="-25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r>
              <a:rPr lang="en" sz="3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X</a:t>
            </a:r>
            <a:r>
              <a:rPr lang="en" sz="3200" baseline="-25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</a:t>
            </a:r>
            <a:r>
              <a:rPr lang="en" sz="3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+ …+ b</a:t>
            </a:r>
            <a:r>
              <a:rPr lang="en" sz="3200" baseline="-25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</a:t>
            </a:r>
            <a:r>
              <a:rPr lang="en" sz="3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X</a:t>
            </a:r>
            <a:r>
              <a:rPr lang="en" sz="3200" baseline="-25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</a:t>
            </a:r>
            <a:endParaRPr sz="32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7117900" y="1864975"/>
            <a:ext cx="72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+ ɛ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2387225" y="3024775"/>
            <a:ext cx="5680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Where p is the number of independent variables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1" name="Google Shape;501;p25"/>
          <p:cNvSpPr/>
          <p:nvPr/>
        </p:nvSpPr>
        <p:spPr>
          <a:xfrm>
            <a:off x="2322875" y="1806175"/>
            <a:ext cx="609000" cy="105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5"/>
          <p:cNvSpPr/>
          <p:nvPr/>
        </p:nvSpPr>
        <p:spPr>
          <a:xfrm>
            <a:off x="2387225" y="1814375"/>
            <a:ext cx="609000" cy="8955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5"/>
          <p:cNvSpPr/>
          <p:nvPr/>
        </p:nvSpPr>
        <p:spPr>
          <a:xfrm>
            <a:off x="3272425" y="1814375"/>
            <a:ext cx="3845400" cy="8955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5"/>
          <p:cNvSpPr/>
          <p:nvPr/>
        </p:nvSpPr>
        <p:spPr>
          <a:xfrm>
            <a:off x="7490825" y="1814375"/>
            <a:ext cx="609000" cy="8955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6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530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FUNCTION REVIEW ML1</a:t>
            </a:r>
            <a:endParaRPr/>
          </a:p>
        </p:txBody>
      </p:sp>
      <p:pic>
        <p:nvPicPr>
          <p:cNvPr id="510" name="Google Shape;5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9475"/>
            <a:ext cx="6309776" cy="2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400" y="1560700"/>
            <a:ext cx="4644599" cy="35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7"/>
          <p:cNvSpPr txBox="1">
            <a:spLocks noGrp="1"/>
          </p:cNvSpPr>
          <p:nvPr>
            <p:ph type="title" idx="3"/>
          </p:nvPr>
        </p:nvSpPr>
        <p:spPr>
          <a:xfrm>
            <a:off x="1039199" y="175647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aven Pro"/>
                <a:ea typeface="Maven Pro"/>
                <a:cs typeface="Maven Pro"/>
                <a:sym typeface="Maven Pro"/>
              </a:rPr>
              <a:t>predictions &lt;- </a:t>
            </a:r>
            <a:endParaRPr sz="24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7" name="Google Shape;517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574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SQUARES MODEL PREDICTIONS</a:t>
            </a:r>
            <a:endParaRPr/>
          </a:p>
        </p:txBody>
      </p:sp>
      <p:sp>
        <p:nvSpPr>
          <p:cNvPr id="518" name="Google Shape;518;p27"/>
          <p:cNvSpPr txBox="1">
            <a:spLocks noGrp="1"/>
          </p:cNvSpPr>
          <p:nvPr>
            <p:ph type="title" idx="3"/>
          </p:nvPr>
        </p:nvSpPr>
        <p:spPr>
          <a:xfrm>
            <a:off x="3185374" y="1746350"/>
            <a:ext cx="4968025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Maven Pro"/>
                <a:ea typeface="Maven Pro"/>
                <a:cs typeface="Maven Pro"/>
                <a:sym typeface="Maven Pro"/>
              </a:rPr>
              <a:t>predict(                                       ) </a:t>
            </a:r>
            <a:endParaRPr sz="2400" dirty="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9" name="Google Shape;5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13" y="2633675"/>
            <a:ext cx="66579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7"/>
          <p:cNvSpPr txBox="1">
            <a:spLocks noGrp="1"/>
          </p:cNvSpPr>
          <p:nvPr>
            <p:ph type="title" idx="3"/>
          </p:nvPr>
        </p:nvSpPr>
        <p:spPr>
          <a:xfrm>
            <a:off x="3185376" y="1162138"/>
            <a:ext cx="3908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predict(object, newdata) 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21" name="Google Shape;521;p27"/>
          <p:cNvSpPr txBox="1">
            <a:spLocks noGrp="1"/>
          </p:cNvSpPr>
          <p:nvPr>
            <p:ph type="title" idx="3"/>
          </p:nvPr>
        </p:nvSpPr>
        <p:spPr>
          <a:xfrm>
            <a:off x="1039199" y="118238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function: </a:t>
            </a:r>
            <a:endParaRPr sz="24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22" name="Google Shape;522;p27"/>
          <p:cNvSpPr txBox="1"/>
          <p:nvPr/>
        </p:nvSpPr>
        <p:spPr>
          <a:xfrm>
            <a:off x="353000" y="2545450"/>
            <a:ext cx="97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IN R: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23" name="Google Shape;523;p27"/>
          <p:cNvSpPr/>
          <p:nvPr/>
        </p:nvSpPr>
        <p:spPr>
          <a:xfrm>
            <a:off x="4410200" y="1812550"/>
            <a:ext cx="1022700" cy="5778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 txBox="1"/>
          <p:nvPr/>
        </p:nvSpPr>
        <p:spPr>
          <a:xfrm>
            <a:off x="4341500" y="1775975"/>
            <a:ext cx="3753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lmtrain , newdata = test </a:t>
            </a:r>
            <a:endParaRPr sz="1300"/>
          </a:p>
        </p:txBody>
      </p:sp>
      <p:sp>
        <p:nvSpPr>
          <p:cNvPr id="525" name="Google Shape;525;p27"/>
          <p:cNvSpPr/>
          <p:nvPr/>
        </p:nvSpPr>
        <p:spPr>
          <a:xfrm>
            <a:off x="5600675" y="1812550"/>
            <a:ext cx="2091000" cy="5778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8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4215900" cy="29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/>
              <a:t>Alternative methods to least squares have better prediction accuracy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lang="en" sz="1600"/>
              <a:t>Regsubsets in R (leaps package) performs model selection</a:t>
            </a:r>
            <a:endParaRPr sz="1600"/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subset, forward, and backward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have a built-in predict function</a:t>
            </a: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1600"/>
              <a:buChar char="●"/>
            </a:pPr>
            <a:r>
              <a:rPr lang="en" sz="1600"/>
              <a:t>Create our own function to make predictions and do cross validation</a:t>
            </a:r>
            <a:endParaRPr sz="1600"/>
          </a:p>
        </p:txBody>
      </p:sp>
      <p:sp>
        <p:nvSpPr>
          <p:cNvPr id="531" name="Google Shape;531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033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FUNCTION USES</a:t>
            </a:r>
            <a:endParaRPr/>
          </a:p>
        </p:txBody>
      </p:sp>
      <p:grpSp>
        <p:nvGrpSpPr>
          <p:cNvPr id="532" name="Google Shape;532;p28"/>
          <p:cNvGrpSpPr/>
          <p:nvPr/>
        </p:nvGrpSpPr>
        <p:grpSpPr>
          <a:xfrm>
            <a:off x="4961761" y="989482"/>
            <a:ext cx="2851442" cy="3213988"/>
            <a:chOff x="2501950" y="1507050"/>
            <a:chExt cx="2392350" cy="2696525"/>
          </a:xfrm>
        </p:grpSpPr>
        <p:sp>
          <p:nvSpPr>
            <p:cNvPr id="533" name="Google Shape;533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28"/>
          <p:cNvGrpSpPr/>
          <p:nvPr/>
        </p:nvGrpSpPr>
        <p:grpSpPr>
          <a:xfrm>
            <a:off x="7813204" y="-484700"/>
            <a:ext cx="2291257" cy="2922300"/>
            <a:chOff x="4882900" y="-64350"/>
            <a:chExt cx="2493750" cy="2922300"/>
          </a:xfrm>
        </p:grpSpPr>
        <p:sp>
          <p:nvSpPr>
            <p:cNvPr id="553" name="Google Shape;553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28"/>
          <p:cNvGrpSpPr/>
          <p:nvPr/>
        </p:nvGrpSpPr>
        <p:grpSpPr>
          <a:xfrm>
            <a:off x="5366273" y="1608211"/>
            <a:ext cx="2042403" cy="1976534"/>
            <a:chOff x="6069423" y="2891892"/>
            <a:chExt cx="362321" cy="364231"/>
          </a:xfrm>
        </p:grpSpPr>
        <p:sp>
          <p:nvSpPr>
            <p:cNvPr id="559" name="Google Shape;559;p28"/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9"/>
          <p:cNvSpPr txBox="1">
            <a:spLocks noGrp="1"/>
          </p:cNvSpPr>
          <p:nvPr>
            <p:ph type="body" idx="1"/>
          </p:nvPr>
        </p:nvSpPr>
        <p:spPr>
          <a:xfrm>
            <a:off x="751675" y="920900"/>
            <a:ext cx="7866900" cy="25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predict.regsubsets = function(object, newdata, id, ...){</a:t>
            </a:r>
            <a:endParaRPr sz="17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</a:rPr>
              <a:t>form</a:t>
            </a:r>
            <a:r>
              <a:rPr lang="en" sz="1700"/>
              <a:t> = as.formula(object$call[[2]])</a:t>
            </a:r>
            <a:endParaRPr sz="17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</a:rPr>
              <a:t>mat</a:t>
            </a:r>
            <a:r>
              <a:rPr lang="en" sz="1700"/>
              <a:t> = model.matrix(form, newdata)</a:t>
            </a:r>
            <a:endParaRPr sz="17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3"/>
                </a:solidFill>
              </a:rPr>
              <a:t>coefi </a:t>
            </a:r>
            <a:r>
              <a:rPr lang="en" sz="1700"/>
              <a:t>= coef(object, id = id)</a:t>
            </a:r>
            <a:endParaRPr sz="17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mat[,names(coefi)]%*%coefi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}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IN R:</a:t>
            </a:r>
            <a:endParaRPr sz="240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0" name="Google Shape;570;p29"/>
          <p:cNvSpPr txBox="1">
            <a:spLocks noGrp="1"/>
          </p:cNvSpPr>
          <p:nvPr>
            <p:ph type="ctrTitle"/>
          </p:nvPr>
        </p:nvSpPr>
        <p:spPr>
          <a:xfrm>
            <a:off x="597375" y="34310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STRUCTURE</a:t>
            </a:r>
            <a:endParaRPr/>
          </a:p>
        </p:txBody>
      </p:sp>
      <p:pic>
        <p:nvPicPr>
          <p:cNvPr id="571" name="Google Shape;5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350" y="3021500"/>
            <a:ext cx="5954850" cy="17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18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FUNCTION PARAMETERS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object: regsubsets models created using training data set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newdata: test data set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id: ‘i’ number of features in model</a:t>
            </a:r>
            <a:endParaRPr sz="1800"/>
          </a:p>
        </p:txBody>
      </p:sp>
      <p:sp>
        <p:nvSpPr>
          <p:cNvPr id="577" name="Google Shape;577;p3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IT DOWN…</a:t>
            </a:r>
            <a:endParaRPr/>
          </a:p>
        </p:txBody>
      </p:sp>
      <p:sp>
        <p:nvSpPr>
          <p:cNvPr id="578" name="Google Shape;578;p30"/>
          <p:cNvSpPr txBox="1"/>
          <p:nvPr/>
        </p:nvSpPr>
        <p:spPr>
          <a:xfrm>
            <a:off x="5037950" y="3536900"/>
            <a:ext cx="3936000" cy="1431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predict.regsubsets = function</a:t>
            </a:r>
            <a:r>
              <a:rPr lang="en" sz="12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(object, newdata, id, ...)</a:t>
            </a: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{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form = as.formula(object$call[[2]])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mat = model.matrix(form, newdata)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coefi = coef(object, id = id)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mat[,names(coefi)]%*%coefi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1"/>
          <p:cNvSpPr txBox="1">
            <a:spLocks noGrp="1"/>
          </p:cNvSpPr>
          <p:nvPr>
            <p:ph type="body" idx="1"/>
          </p:nvPr>
        </p:nvSpPr>
        <p:spPr>
          <a:xfrm>
            <a:off x="597375" y="989475"/>
            <a:ext cx="7866900" cy="3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</a:rPr>
              <a:t>FORM</a:t>
            </a:r>
            <a:endParaRPr sz="1300">
              <a:solidFill>
                <a:schemeClr val="accent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 sz="1300"/>
              <a:t>Calls to regsubsets()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 sz="1300"/>
              <a:t>Takes the formula from the ‘object’ and saves it to a variable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MAT</a:t>
            </a:r>
            <a:endParaRPr sz="1300">
              <a:solidFill>
                <a:schemeClr val="accent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 sz="1300"/>
              <a:t>Builds an n x p matrix with data for every row and feature - removes response variable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 sz="1300"/>
              <a:t>Creates dummy variables for all categorical variables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COEFI</a:t>
            </a:r>
            <a:endParaRPr sz="1300">
              <a:solidFill>
                <a:schemeClr val="accent3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 sz="1300"/>
              <a:t>Extracts coefficients for the best p-variable model</a:t>
            </a:r>
            <a:endParaRPr sz="1300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○"/>
            </a:pPr>
            <a:r>
              <a:rPr lang="en" sz="1300"/>
              <a:t>When p = 2, it saves coefficients of the two features that result in the best model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 sz="1300"/>
              <a:t>‘id = id’ statement indicates the ‘i’th model</a:t>
            </a:r>
            <a:endParaRPr sz="1300"/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Corresponds to the function argument</a:t>
            </a:r>
            <a:endParaRPr sz="1300"/>
          </a:p>
        </p:txBody>
      </p:sp>
      <p:sp>
        <p:nvSpPr>
          <p:cNvPr id="584" name="Google Shape;584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IT DOWN…</a:t>
            </a:r>
            <a:endParaRPr/>
          </a:p>
        </p:txBody>
      </p:sp>
      <p:sp>
        <p:nvSpPr>
          <p:cNvPr id="585" name="Google Shape;585;p31"/>
          <p:cNvSpPr txBox="1"/>
          <p:nvPr/>
        </p:nvSpPr>
        <p:spPr>
          <a:xfrm>
            <a:off x="4999450" y="3567400"/>
            <a:ext cx="3957300" cy="1431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predict.regsubsets = function(object, newdata, id, ...){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ven Pro"/>
                <a:ea typeface="Maven Pro"/>
                <a:cs typeface="Maven Pro"/>
                <a:sym typeface="Maven Pro"/>
              </a:rPr>
              <a:t>form = as.formula(object$call[[2]])</a:t>
            </a:r>
            <a:endParaRPr sz="1200">
              <a:solidFill>
                <a:schemeClr val="accent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Maven Pro"/>
                <a:ea typeface="Maven Pro"/>
                <a:cs typeface="Maven Pro"/>
                <a:sym typeface="Maven Pro"/>
              </a:rPr>
              <a:t>mat = model.matrix(form, newdata)</a:t>
            </a:r>
            <a:endParaRPr sz="1200">
              <a:solidFill>
                <a:schemeClr val="accen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aven Pro"/>
                <a:ea typeface="Maven Pro"/>
                <a:cs typeface="Maven Pro"/>
                <a:sym typeface="Maven Pro"/>
              </a:rPr>
              <a:t>coefi = coef(object, id = id)</a:t>
            </a:r>
            <a:endParaRPr sz="12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mat[,names(coefi)]%*%coefi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}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678</Words>
  <Application>Microsoft Office PowerPoint</Application>
  <PresentationFormat>On-screen Show (16:9)</PresentationFormat>
  <Paragraphs>117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Maven Pro</vt:lpstr>
      <vt:lpstr>Share Tech</vt:lpstr>
      <vt:lpstr>Fira Sans Extra Condensed Medium</vt:lpstr>
      <vt:lpstr>Livvic Light</vt:lpstr>
      <vt:lpstr>Arial</vt:lpstr>
      <vt:lpstr>Fira Sans Condensed Medium</vt:lpstr>
      <vt:lpstr>Advent Pro SemiBold</vt:lpstr>
      <vt:lpstr>Nunito Light</vt:lpstr>
      <vt:lpstr>Verdana</vt:lpstr>
      <vt:lpstr>Data Science Consulting by Slidesgo</vt:lpstr>
      <vt:lpstr>THE PREDICT FUNCTION</vt:lpstr>
      <vt:lpstr>POLL QUESTIONS</vt:lpstr>
      <vt:lpstr>WRITE A PREDICTION EQUATION</vt:lpstr>
      <vt:lpstr>PREDICT FUNCTION REVIEW ML1</vt:lpstr>
      <vt:lpstr>predictions &lt;- </vt:lpstr>
      <vt:lpstr>PREDICT FUNCTION USES</vt:lpstr>
      <vt:lpstr>FUNCTION STRUCTURE</vt:lpstr>
      <vt:lpstr>BREAKING IT DOWN…</vt:lpstr>
      <vt:lpstr>BREAKING IT DOWN…</vt:lpstr>
      <vt:lpstr>MATRIX MULTIPLICATION</vt:lpstr>
      <vt:lpstr>EXERCISE 6.9</vt:lpstr>
      <vt:lpstr>PREDICTION RESULTS</vt:lpstr>
      <vt:lpstr>POLL EVERYWHERE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PREDICT FUNCTION</dc:title>
  <dc:creator>Megan Brunick</dc:creator>
  <cp:lastModifiedBy>Brunick, Megan</cp:lastModifiedBy>
  <cp:revision>1</cp:revision>
  <dcterms:modified xsi:type="dcterms:W3CDTF">2022-02-10T12:57:24Z</dcterms:modified>
</cp:coreProperties>
</file>