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dvent Pro SemiBold" panose="020B0604020202020204" charset="0"/>
      <p:regular r:id="rId17"/>
      <p:bold r:id="rId18"/>
    </p:embeddedFont>
    <p:embeddedFont>
      <p:font typeface="Fira Sans Condensed Medium" panose="020B06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Nunito Light" pitchFamily="2" charset="0"/>
      <p:regular r:id="rId29"/>
      <p:italic r:id="rId30"/>
    </p:embeddedFont>
    <p:embeddedFont>
      <p:font typeface="Share Tech" panose="020B0604020202020204" charset="0"/>
      <p:regular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877724-282D-4248-AF90-0AC89A5ED85E}">
  <a:tblStyle styleId="{B7877724-282D-4248-AF90-0AC89A5ED8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9" autoAdjust="0"/>
    <p:restoredTop sz="92123" autoAdjust="0"/>
  </p:normalViewPr>
  <p:slideViewPr>
    <p:cSldViewPr>
      <p:cViewPr>
        <p:scale>
          <a:sx n="120" d="100"/>
          <a:sy n="120" d="100"/>
        </p:scale>
        <p:origin x="264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33265678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33265678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25a93bb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25a93bb9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332656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332656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33265678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33265678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25a93bb9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25a93bb9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25a93bb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125a93bb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meganbrunick91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subTitle" idx="1"/>
          </p:nvPr>
        </p:nvSpPr>
        <p:spPr>
          <a:xfrm>
            <a:off x="2793300" y="2804500"/>
            <a:ext cx="35574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TEAM 12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Cory Ryder, Layla Liang,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Megan Brunick &amp; Tahir Shehzad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2"/>
                </a:solidFill>
              </a:rPr>
              <a:t>PREDICT</a:t>
            </a:r>
            <a:r>
              <a:rPr lang="en"/>
              <a:t> FUNCTION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2"/>
          <p:cNvSpPr txBox="1">
            <a:spLocks noGrp="1"/>
          </p:cNvSpPr>
          <p:nvPr>
            <p:ph type="body" idx="1"/>
          </p:nvPr>
        </p:nvSpPr>
        <p:spPr>
          <a:xfrm>
            <a:off x="597375" y="989475"/>
            <a:ext cx="7866900" cy="19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mat[,names(coefi)]    %*%    coefi</a:t>
            </a:r>
            <a:endParaRPr sz="1400">
              <a:solidFill>
                <a:schemeClr val="accent5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/>
              <a:t>Complex calculation in one line of code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/>
              <a:t>Multiplies values of features in the matrix with coefficients of the features to make predictions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of features in object is not fixed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88" name="Google Shape;588;p3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589" name="Google Shape;589;p32"/>
          <p:cNvSpPr txBox="1"/>
          <p:nvPr/>
        </p:nvSpPr>
        <p:spPr>
          <a:xfrm>
            <a:off x="4880800" y="3534025"/>
            <a:ext cx="4113000" cy="1431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predict.regsubsets = function(object, newdata, id, ...){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form = as.formula(object$call[[2]])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 = model.matrix(form, newdata)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coefi = coef(object, id = id)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mat[,names(coefi)]%*%coefi</a:t>
            </a:r>
            <a:endParaRPr sz="12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0" name="Google Shape;590;p32"/>
          <p:cNvPicPr preferRelativeResize="0"/>
          <p:nvPr/>
        </p:nvPicPr>
        <p:blipFill rotWithShape="1">
          <a:blip r:embed="rId3">
            <a:alphaModFix/>
          </a:blip>
          <a:srcRect t="2881" r="2095" b="4774"/>
          <a:stretch/>
        </p:blipFill>
        <p:spPr>
          <a:xfrm>
            <a:off x="669650" y="2625550"/>
            <a:ext cx="3626475" cy="23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3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4736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Least squares: </a:t>
            </a:r>
            <a:r>
              <a:rPr lang="en" sz="1400"/>
              <a:t>minimizes RSS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Ridge:</a:t>
            </a:r>
            <a:r>
              <a:rPr lang="en" sz="1400"/>
              <a:t> minimizes RSS and directs coefficients toward zero</a:t>
            </a:r>
            <a:endParaRPr sz="14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tuning parameter (λ)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1"/>
                </a:solidFill>
              </a:rPr>
              <a:t>Lasso: </a:t>
            </a:r>
            <a:r>
              <a:rPr lang="en" sz="1400"/>
              <a:t>minimizes RSS and directs coefficients toward zero, forcing some to actually be zero (feature selection)</a:t>
            </a:r>
            <a:endParaRPr sz="14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tuning parameter (λ)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PCR:</a:t>
            </a:r>
            <a:r>
              <a:rPr lang="en" sz="1400"/>
              <a:t> reduces model to a set of principal components that capture the most variation in the data (unsupervised learning)</a:t>
            </a:r>
            <a:endParaRPr sz="14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MSE to decide best number of components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PLS:</a:t>
            </a:r>
            <a:r>
              <a:rPr lang="en" sz="1400"/>
              <a:t> identifies linear combinations that explain the most variation in the predictors AND the response (supervised learning)</a:t>
            </a:r>
            <a:endParaRPr sz="14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200"/>
              <a:buChar char="○"/>
            </a:pPr>
            <a:r>
              <a:rPr lang="en" sz="1200"/>
              <a:t>Uses cross validation to decide number of components</a:t>
            </a:r>
            <a:endParaRPr sz="1200"/>
          </a:p>
        </p:txBody>
      </p:sp>
      <p:sp>
        <p:nvSpPr>
          <p:cNvPr id="596" name="Google Shape;596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6.9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4"/>
          <p:cNvSpPr/>
          <p:nvPr/>
        </p:nvSpPr>
        <p:spPr>
          <a:xfrm>
            <a:off x="695025" y="975088"/>
            <a:ext cx="3942900" cy="3351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4"/>
          <p:cNvSpPr/>
          <p:nvPr/>
        </p:nvSpPr>
        <p:spPr>
          <a:xfrm>
            <a:off x="827325" y="1086400"/>
            <a:ext cx="3678300" cy="312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4"/>
          <p:cNvSpPr txBox="1">
            <a:spLocks noGrp="1"/>
          </p:cNvSpPr>
          <p:nvPr>
            <p:ph type="ctrTitle"/>
          </p:nvPr>
        </p:nvSpPr>
        <p:spPr>
          <a:xfrm>
            <a:off x="618825" y="3829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RESULTS</a:t>
            </a:r>
            <a:endParaRPr/>
          </a:p>
        </p:txBody>
      </p:sp>
      <p:graphicFrame>
        <p:nvGraphicFramePr>
          <p:cNvPr id="604" name="Google Shape;604;p34"/>
          <p:cNvGraphicFramePr/>
          <p:nvPr/>
        </p:nvGraphicFramePr>
        <p:xfrm>
          <a:off x="862278" y="1099870"/>
          <a:ext cx="3608400" cy="3128425"/>
        </p:xfrm>
        <a:graphic>
          <a:graphicData uri="http://schemas.openxmlformats.org/drawingml/2006/table">
            <a:tbl>
              <a:tblPr>
                <a:noFill/>
                <a:tableStyleId>{B7877724-282D-4248-AF90-0AC89A5ED85E}</a:tableStyleId>
              </a:tblPr>
              <a:tblGrid>
                <a:gridCol w="19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</a:t>
                      </a:r>
                      <a:endParaRPr sz="1800" u="sng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MSE</a:t>
                      </a:r>
                      <a:endParaRPr sz="1800" u="sng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LEAST SQUARES</a:t>
                      </a:r>
                      <a:endParaRPr sz="18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1,050,587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RIDGE</a:t>
                      </a:r>
                      <a:endParaRPr sz="18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892,906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LASSO</a:t>
                      </a:r>
                      <a:endParaRPr sz="18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987,913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PCR</a:t>
                      </a:r>
                      <a:endParaRPr sz="18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1,682,909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PLS</a:t>
                      </a:r>
                      <a:endParaRPr sz="18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1,011,426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05" name="Google Shape;605;p34"/>
          <p:cNvGrpSpPr/>
          <p:nvPr/>
        </p:nvGrpSpPr>
        <p:grpSpPr>
          <a:xfrm>
            <a:off x="3195426" y="4340477"/>
            <a:ext cx="936653" cy="1300131"/>
            <a:chOff x="4882900" y="-64350"/>
            <a:chExt cx="2493750" cy="2922300"/>
          </a:xfrm>
        </p:grpSpPr>
        <p:sp>
          <p:nvSpPr>
            <p:cNvPr id="606" name="Google Shape;606;p3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34"/>
          <p:cNvSpPr txBox="1"/>
          <p:nvPr/>
        </p:nvSpPr>
        <p:spPr>
          <a:xfrm>
            <a:off x="4947725" y="989475"/>
            <a:ext cx="36783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MSEs are relatively close, ranging from 890,000 to 1.6 million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Lasso and ridge are similar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PCR performed the worst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Ridge regression has smallest test error → best model for college data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"/>
          <p:cNvSpPr txBox="1">
            <a:spLocks noGrp="1"/>
          </p:cNvSpPr>
          <p:nvPr>
            <p:ph type="ctrTitle"/>
          </p:nvPr>
        </p:nvSpPr>
        <p:spPr>
          <a:xfrm>
            <a:off x="1369950" y="1742775"/>
            <a:ext cx="4413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POLL EVERYWHERE</a:t>
            </a:r>
            <a:endParaRPr sz="4400"/>
          </a:p>
        </p:txBody>
      </p:sp>
      <p:sp>
        <p:nvSpPr>
          <p:cNvPr id="617" name="Google Shape;617;p35"/>
          <p:cNvSpPr txBox="1">
            <a:spLocks noGrp="1"/>
          </p:cNvSpPr>
          <p:nvPr>
            <p:ph type="subTitle" idx="1"/>
          </p:nvPr>
        </p:nvSpPr>
        <p:spPr>
          <a:xfrm>
            <a:off x="1508300" y="2496725"/>
            <a:ext cx="39405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pollev.com/meganbrunick916</a:t>
            </a:r>
            <a:endParaRPr b="1"/>
          </a:p>
        </p:txBody>
      </p:sp>
      <p:sp>
        <p:nvSpPr>
          <p:cNvPr id="618" name="Google Shape;618;p3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5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5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1" name="Google Shape;621;p35"/>
          <p:cNvCxnSpPr>
            <a:stCxn id="61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5"/>
          <p:cNvGrpSpPr/>
          <p:nvPr/>
        </p:nvGrpSpPr>
        <p:grpSpPr>
          <a:xfrm>
            <a:off x="5927024" y="2025713"/>
            <a:ext cx="796810" cy="770837"/>
            <a:chOff x="3040984" y="3681059"/>
            <a:chExt cx="356164" cy="355815"/>
          </a:xfrm>
        </p:grpSpPr>
        <p:sp>
          <p:nvSpPr>
            <p:cNvPr id="623" name="Google Shape;623;p35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2" name="Google Shape;462;p24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64" name="Google Shape;464;p24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Function</a:t>
            </a:r>
            <a:endParaRPr/>
          </a:p>
        </p:txBody>
      </p:sp>
      <p:sp>
        <p:nvSpPr>
          <p:cNvPr id="465" name="Google Shape;465;p24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6" name="Google Shape;466;p24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6.9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(Page 286)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69" name="Google Shape;469;p24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3" name="Google Shape;473;p24"/>
          <p:cNvCxnSpPr>
            <a:stCxn id="470" idx="1"/>
            <a:endCxn id="465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4"/>
          <p:cNvCxnSpPr>
            <a:stCxn id="471" idx="1"/>
            <a:endCxn id="467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4"/>
          <p:cNvCxnSpPr>
            <a:stCxn id="472" idx="1"/>
            <a:endCxn id="469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24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80" name="Google Shape;480;p2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7" name="Google Shape;487;p24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 txBox="1">
            <a:spLocks noGrp="1"/>
          </p:cNvSpPr>
          <p:nvPr>
            <p:ph type="ctrTitle"/>
          </p:nvPr>
        </p:nvSpPr>
        <p:spPr>
          <a:xfrm>
            <a:off x="2227650" y="1137800"/>
            <a:ext cx="46887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WRITE A PREDICTION EQUATION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496" name="Google Shape;496;p25"/>
          <p:cNvSpPr txBox="1">
            <a:spLocks noGrp="1"/>
          </p:cNvSpPr>
          <p:nvPr>
            <p:ph type="subTitle" idx="1"/>
          </p:nvPr>
        </p:nvSpPr>
        <p:spPr>
          <a:xfrm>
            <a:off x="1511000" y="1747375"/>
            <a:ext cx="988800" cy="7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ŷ =</a:t>
            </a:r>
            <a:endParaRPr sz="3200"/>
          </a:p>
        </p:txBody>
      </p:sp>
      <p:sp>
        <p:nvSpPr>
          <p:cNvPr id="497" name="Google Shape;497;p25"/>
          <p:cNvSpPr txBox="1"/>
          <p:nvPr/>
        </p:nvSpPr>
        <p:spPr>
          <a:xfrm>
            <a:off x="2262250" y="1864975"/>
            <a:ext cx="1161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+</a:t>
            </a:r>
            <a:endParaRPr sz="3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2931950" y="1864975"/>
            <a:ext cx="455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+ b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+ …+ b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</a:t>
            </a:r>
            <a:endParaRPr sz="3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117900" y="1864975"/>
            <a:ext cx="72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+ ɛ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2484000" y="3001875"/>
            <a:ext cx="417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Where p is the number of predictors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2322875" y="1806175"/>
            <a:ext cx="609000" cy="105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2387225" y="1814375"/>
            <a:ext cx="609000" cy="895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3272425" y="1814375"/>
            <a:ext cx="3845400" cy="895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7490825" y="1814375"/>
            <a:ext cx="609000" cy="895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30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FUNCTION REVIEW ML1</a:t>
            </a:r>
            <a:endParaRPr/>
          </a:p>
        </p:txBody>
      </p:sp>
      <p:pic>
        <p:nvPicPr>
          <p:cNvPr id="510" name="Google Shape;5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9475"/>
            <a:ext cx="6309776" cy="2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400" y="1560700"/>
            <a:ext cx="4644599" cy="35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"/>
          <p:cNvSpPr txBox="1">
            <a:spLocks noGrp="1"/>
          </p:cNvSpPr>
          <p:nvPr>
            <p:ph type="title" idx="3"/>
          </p:nvPr>
        </p:nvSpPr>
        <p:spPr>
          <a:xfrm>
            <a:off x="1039199" y="17564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predictions &lt;- 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7" name="Google Shape;517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74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 MODEL PREDICTIONS</a:t>
            </a:r>
            <a:endParaRPr/>
          </a:p>
        </p:txBody>
      </p:sp>
      <p:sp>
        <p:nvSpPr>
          <p:cNvPr id="518" name="Google Shape;518;p27"/>
          <p:cNvSpPr txBox="1">
            <a:spLocks noGrp="1"/>
          </p:cNvSpPr>
          <p:nvPr>
            <p:ph type="title" idx="3"/>
          </p:nvPr>
        </p:nvSpPr>
        <p:spPr>
          <a:xfrm>
            <a:off x="3185375" y="1746350"/>
            <a:ext cx="481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predict(lmtrain, newdata = test) 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9" name="Google Shape;5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2633675"/>
            <a:ext cx="66579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7"/>
          <p:cNvSpPr txBox="1">
            <a:spLocks noGrp="1"/>
          </p:cNvSpPr>
          <p:nvPr>
            <p:ph type="title" idx="3"/>
          </p:nvPr>
        </p:nvSpPr>
        <p:spPr>
          <a:xfrm>
            <a:off x="3185376" y="1162138"/>
            <a:ext cx="390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predict(object, newdata) 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title" idx="3"/>
          </p:nvPr>
        </p:nvSpPr>
        <p:spPr>
          <a:xfrm>
            <a:off x="1039199" y="118238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function: 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2" name="Google Shape;522;p27"/>
          <p:cNvSpPr txBox="1"/>
          <p:nvPr/>
        </p:nvSpPr>
        <p:spPr>
          <a:xfrm>
            <a:off x="353000" y="2545450"/>
            <a:ext cx="97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IN R: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42159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Alternative methods to least squares have better prediction accuracy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Regsubsets in R (leaps package) performs model selection</a:t>
            </a:r>
            <a:endParaRPr sz="1600"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subset, forward, and backward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have a built-in predict function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Create our own function to make predictions and do cross validation</a:t>
            </a:r>
            <a:endParaRPr sz="1600"/>
          </a:p>
        </p:txBody>
      </p:sp>
      <p:sp>
        <p:nvSpPr>
          <p:cNvPr id="528" name="Google Shape;52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033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FUNCTION USES</a:t>
            </a:r>
            <a:endParaRPr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4961761" y="989482"/>
            <a:ext cx="2851442" cy="3213988"/>
            <a:chOff x="2501950" y="1507050"/>
            <a:chExt cx="2392350" cy="2696525"/>
          </a:xfrm>
        </p:grpSpPr>
        <p:sp>
          <p:nvSpPr>
            <p:cNvPr id="530" name="Google Shape;53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28"/>
          <p:cNvGrpSpPr/>
          <p:nvPr/>
        </p:nvGrpSpPr>
        <p:grpSpPr>
          <a:xfrm>
            <a:off x="7813204" y="-484700"/>
            <a:ext cx="2291257" cy="2922300"/>
            <a:chOff x="4882900" y="-64350"/>
            <a:chExt cx="2493750" cy="2922300"/>
          </a:xfrm>
        </p:grpSpPr>
        <p:sp>
          <p:nvSpPr>
            <p:cNvPr id="550" name="Google Shape;55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28"/>
          <p:cNvGrpSpPr/>
          <p:nvPr/>
        </p:nvGrpSpPr>
        <p:grpSpPr>
          <a:xfrm>
            <a:off x="5366273" y="1608211"/>
            <a:ext cx="2042403" cy="1976534"/>
            <a:chOff x="6069423" y="2891892"/>
            <a:chExt cx="362321" cy="364231"/>
          </a:xfrm>
        </p:grpSpPr>
        <p:sp>
          <p:nvSpPr>
            <p:cNvPr id="556" name="Google Shape;556;p28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9"/>
          <p:cNvSpPr txBox="1">
            <a:spLocks noGrp="1"/>
          </p:cNvSpPr>
          <p:nvPr>
            <p:ph type="body" idx="1"/>
          </p:nvPr>
        </p:nvSpPr>
        <p:spPr>
          <a:xfrm>
            <a:off x="751675" y="920900"/>
            <a:ext cx="7866900" cy="25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predict.regsubsets = function(object, newdata, id, ...){</a:t>
            </a:r>
            <a:endParaRPr sz="17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form</a:t>
            </a:r>
            <a:r>
              <a:rPr lang="en" sz="1700"/>
              <a:t> = as.formula(object$call[[2]])</a:t>
            </a:r>
            <a:endParaRPr sz="17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mat</a:t>
            </a:r>
            <a:r>
              <a:rPr lang="en" sz="1700"/>
              <a:t> = model.matrix(form, newdata)</a:t>
            </a:r>
            <a:endParaRPr sz="17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coefi </a:t>
            </a:r>
            <a:r>
              <a:rPr lang="en" sz="1700"/>
              <a:t>= coef(object, id = id)</a:t>
            </a:r>
            <a:endParaRPr sz="17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mat[,names(coefi)]%*%coefi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IN R:</a:t>
            </a:r>
            <a:endParaRPr sz="24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7" name="Google Shape;567;p29"/>
          <p:cNvSpPr txBox="1">
            <a:spLocks noGrp="1"/>
          </p:cNvSpPr>
          <p:nvPr>
            <p:ph type="ctrTitle"/>
          </p:nvPr>
        </p:nvSpPr>
        <p:spPr>
          <a:xfrm>
            <a:off x="597375" y="34310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STRUCTURE</a:t>
            </a:r>
            <a:endParaRPr/>
          </a:p>
        </p:txBody>
      </p:sp>
      <p:pic>
        <p:nvPicPr>
          <p:cNvPr id="568" name="Google Shape;5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350" y="3021500"/>
            <a:ext cx="5954850" cy="17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FUNCTION PARAMETERS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object: regsubsets models created using training data set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newdata: test data set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id: ‘i’ number of features in model</a:t>
            </a:r>
            <a:endParaRPr sz="1800"/>
          </a:p>
        </p:txBody>
      </p:sp>
      <p:sp>
        <p:nvSpPr>
          <p:cNvPr id="574" name="Google Shape;574;p3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DOWN…</a:t>
            </a:r>
            <a:endParaRPr/>
          </a:p>
        </p:txBody>
      </p:sp>
      <p:sp>
        <p:nvSpPr>
          <p:cNvPr id="575" name="Google Shape;575;p30"/>
          <p:cNvSpPr txBox="1"/>
          <p:nvPr/>
        </p:nvSpPr>
        <p:spPr>
          <a:xfrm>
            <a:off x="5037950" y="3536900"/>
            <a:ext cx="3936000" cy="1431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predict.regsubsets = function</a:t>
            </a:r>
            <a:r>
              <a:rPr lang="en" sz="12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(object, newdata, id, ...)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form = as.formula(object$call[[2]])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 = model.matrix(form, newdata)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coefi = coef(object, id = id)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mat[,names(coefi)]%*%coefi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1"/>
          <p:cNvSpPr txBox="1">
            <a:spLocks noGrp="1"/>
          </p:cNvSpPr>
          <p:nvPr>
            <p:ph type="body" idx="1"/>
          </p:nvPr>
        </p:nvSpPr>
        <p:spPr>
          <a:xfrm>
            <a:off x="597375" y="989475"/>
            <a:ext cx="7866900" cy="3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</a:rPr>
              <a:t>FORM</a:t>
            </a:r>
            <a:endParaRPr sz="1300">
              <a:solidFill>
                <a:schemeClr val="accent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Calls to regsubsets()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Takes the formula from the ‘object’ and saves it to a variable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MAT</a:t>
            </a:r>
            <a:endParaRPr sz="1300">
              <a:solidFill>
                <a:schemeClr val="accen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Builds an n x p matrix with data for every row and feature - removes response variable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Creates dummy variables for all categorical variables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COEFI</a:t>
            </a:r>
            <a:endParaRPr sz="1300">
              <a:solidFill>
                <a:schemeClr val="accent3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Extracts coefficients for the best p-variable model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○"/>
            </a:pPr>
            <a:r>
              <a:rPr lang="en" sz="1300"/>
              <a:t>When p = 2, it saves coefficients of the two features that result in the best model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‘id = id’ statement indicates the ‘i’th model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Corresponds to the function argument</a:t>
            </a:r>
            <a:endParaRPr sz="1300"/>
          </a:p>
        </p:txBody>
      </p:sp>
      <p:sp>
        <p:nvSpPr>
          <p:cNvPr id="581" name="Google Shape;581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DOWN…</a:t>
            </a:r>
            <a:endParaRPr/>
          </a:p>
        </p:txBody>
      </p:sp>
      <p:sp>
        <p:nvSpPr>
          <p:cNvPr id="582" name="Google Shape;582;p31"/>
          <p:cNvSpPr txBox="1"/>
          <p:nvPr/>
        </p:nvSpPr>
        <p:spPr>
          <a:xfrm>
            <a:off x="4999450" y="3567400"/>
            <a:ext cx="3957300" cy="1431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predict.regsubsets = function(object, newdata, id, ...){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form = as.formula(object$call[[2]])</a:t>
            </a:r>
            <a:endParaRPr sz="1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mat = model.matrix(form, newdata)</a:t>
            </a:r>
            <a:endParaRPr sz="12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coefi = coef(object, id = id)</a:t>
            </a:r>
            <a:endParaRPr sz="12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mat[,names(coefi)]%*%coefi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671</Words>
  <Application>Microsoft Office PowerPoint</Application>
  <PresentationFormat>On-screen Show (16:9)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Share Tech</vt:lpstr>
      <vt:lpstr>Verdana</vt:lpstr>
      <vt:lpstr>Fira Sans Condensed Medium</vt:lpstr>
      <vt:lpstr>Advent Pro SemiBold</vt:lpstr>
      <vt:lpstr>Fira Sans Extra Condensed Medium</vt:lpstr>
      <vt:lpstr>Maven Pro</vt:lpstr>
      <vt:lpstr>Arial</vt:lpstr>
      <vt:lpstr>Livvic Light</vt:lpstr>
      <vt:lpstr>Nunito Light</vt:lpstr>
      <vt:lpstr>Data Science Consulting by Slidesgo</vt:lpstr>
      <vt:lpstr>THE PREDICT FUNCTION</vt:lpstr>
      <vt:lpstr>POLL QUESTIONS</vt:lpstr>
      <vt:lpstr>WRITE A PREDICTION EQUATION</vt:lpstr>
      <vt:lpstr>PREDICT FUNCTION REVIEW ML1</vt:lpstr>
      <vt:lpstr>predictions &lt;- </vt:lpstr>
      <vt:lpstr>PREDICT FUNCTION USES</vt:lpstr>
      <vt:lpstr>FUNCTION STRUCTURE</vt:lpstr>
      <vt:lpstr>BREAKING IT DOWN…</vt:lpstr>
      <vt:lpstr>BREAKING IT DOWN…</vt:lpstr>
      <vt:lpstr>MATRIX MULTIPLICATION</vt:lpstr>
      <vt:lpstr>EXERCISE 6.9</vt:lpstr>
      <vt:lpstr>PREDICTION RESULTS</vt:lpstr>
      <vt:lpstr>POLL EVERYWHERE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 FUNCTION</dc:title>
  <dc:creator>Megan Brunick</dc:creator>
  <cp:lastModifiedBy>Brunick, Megan</cp:lastModifiedBy>
  <cp:revision>2</cp:revision>
  <dcterms:modified xsi:type="dcterms:W3CDTF">2022-02-10T03:07:18Z</dcterms:modified>
</cp:coreProperties>
</file>