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Medium" pitchFamily="2" charset="0"/>
      <p:regular r:id="rId16"/>
      <p:bold r:id="rId17"/>
      <p:italic r:id="rId18"/>
      <p:boldItalic r:id="rId19"/>
    </p:embeddedFont>
    <p:embeddedFont>
      <p:font typeface="Passion One" panose="020B0604020202020204" charset="0"/>
      <p:regular r:id="rId20"/>
      <p:bold r:id="rId21"/>
    </p:embeddedFont>
    <p:embeddedFont>
      <p:font typeface="Permanent Marker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5F3B0-9CEF-4AD1-9E57-383F1961BF36}">
  <a:tblStyle styleId="{CA25F3B0-9CEF-4AD1-9E57-383F1961BF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945" y="34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fe98c79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fe98c79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23ab2a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423ab2a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23ab2a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23ab2a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590075ef_0_27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590075ef_0_27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590075ef_0_24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590075ef_0_24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a965b8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1a965b86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d590075ef_0_25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d590075ef_0_25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ebbb489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4ebbb489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5576" y="1263788"/>
            <a:ext cx="3417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5575" y="3087113"/>
            <a:ext cx="273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None/>
              <a:defRPr>
                <a:solidFill>
                  <a:srgbClr val="B6D7A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500" y="125"/>
            <a:ext cx="3341100" cy="5143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-224700" y="336900"/>
            <a:ext cx="8877900" cy="4469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/>
          <p:nvPr/>
        </p:nvSpPr>
        <p:spPr>
          <a:xfrm>
            <a:off x="1900075" y="712650"/>
            <a:ext cx="7244100" cy="3718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2723700" y="1124875"/>
            <a:ext cx="4915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723700" y="3022288"/>
            <a:ext cx="49158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667925" y="538800"/>
            <a:ext cx="6839400" cy="3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57125" y="695925"/>
            <a:ext cx="8386800" cy="4447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/>
          <p:nvPr/>
        </p:nvSpPr>
        <p:spPr>
          <a:xfrm rot="5400000">
            <a:off x="1174975" y="-1365000"/>
            <a:ext cx="552600" cy="4013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 rot="-5400000">
            <a:off x="-228850" y="1190800"/>
            <a:ext cx="196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/>
          </p:nvPr>
        </p:nvSpPr>
        <p:spPr>
          <a:xfrm>
            <a:off x="1392099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1461556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3"/>
          </p:nvPr>
        </p:nvSpPr>
        <p:spPr>
          <a:xfrm>
            <a:off x="3159175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3228627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5"/>
          </p:nvPr>
        </p:nvSpPr>
        <p:spPr>
          <a:xfrm>
            <a:off x="4926250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6"/>
          </p:nvPr>
        </p:nvSpPr>
        <p:spPr>
          <a:xfrm>
            <a:off x="4995698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7"/>
          </p:nvPr>
        </p:nvSpPr>
        <p:spPr>
          <a:xfrm>
            <a:off x="6693325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8"/>
          </p:nvPr>
        </p:nvSpPr>
        <p:spPr>
          <a:xfrm>
            <a:off x="6762768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9" hasCustomPrompt="1"/>
          </p:nvPr>
        </p:nvSpPr>
        <p:spPr>
          <a:xfrm>
            <a:off x="4995700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13" hasCustomPrompt="1"/>
          </p:nvPr>
        </p:nvSpPr>
        <p:spPr>
          <a:xfrm>
            <a:off x="1461550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4" hasCustomPrompt="1"/>
          </p:nvPr>
        </p:nvSpPr>
        <p:spPr>
          <a:xfrm>
            <a:off x="3228625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15" hasCustomPrompt="1"/>
          </p:nvPr>
        </p:nvSpPr>
        <p:spPr>
          <a:xfrm>
            <a:off x="6762775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2">
    <p:bg>
      <p:bgPr>
        <a:solidFill>
          <a:srgbClr val="E6B8A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806800" y="36416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1806800" y="31356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3"/>
          </p:nvPr>
        </p:nvSpPr>
        <p:spPr>
          <a:xfrm>
            <a:off x="3502075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4" hasCustomPrompt="1"/>
          </p:nvPr>
        </p:nvSpPr>
        <p:spPr>
          <a:xfrm>
            <a:off x="3502075" y="1840300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5"/>
          </p:nvPr>
        </p:nvSpPr>
        <p:spPr>
          <a:xfrm>
            <a:off x="5197350" y="36416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6" hasCustomPrompt="1"/>
          </p:nvPr>
        </p:nvSpPr>
        <p:spPr>
          <a:xfrm>
            <a:off x="5197350" y="31356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7"/>
          </p:nvPr>
        </p:nvSpPr>
        <p:spPr>
          <a:xfrm>
            <a:off x="6892625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8" hasCustomPrompt="1"/>
          </p:nvPr>
        </p:nvSpPr>
        <p:spPr>
          <a:xfrm>
            <a:off x="6892625" y="18402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2_1">
    <p:bg>
      <p:bgPr>
        <a:solidFill>
          <a:srgbClr val="E6B8A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2061769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2" hasCustomPrompt="1"/>
          </p:nvPr>
        </p:nvSpPr>
        <p:spPr>
          <a:xfrm>
            <a:off x="2061769" y="1840300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3"/>
          </p:nvPr>
        </p:nvSpPr>
        <p:spPr>
          <a:xfrm>
            <a:off x="4366644" y="36416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4" hasCustomPrompt="1"/>
          </p:nvPr>
        </p:nvSpPr>
        <p:spPr>
          <a:xfrm>
            <a:off x="4366644" y="31356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5"/>
          </p:nvPr>
        </p:nvSpPr>
        <p:spPr>
          <a:xfrm>
            <a:off x="6671519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6" hasCustomPrompt="1"/>
          </p:nvPr>
        </p:nvSpPr>
        <p:spPr>
          <a:xfrm>
            <a:off x="6671519" y="18402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AND_BOD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1965925" y="633513"/>
            <a:ext cx="27714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1965925" y="1067338"/>
            <a:ext cx="27714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3"/>
          </p:nvPr>
        </p:nvSpPr>
        <p:spPr>
          <a:xfrm>
            <a:off x="1965925" y="2050775"/>
            <a:ext cx="27714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"/>
          </p:nvPr>
        </p:nvSpPr>
        <p:spPr>
          <a:xfrm>
            <a:off x="1965925" y="2484600"/>
            <a:ext cx="27714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/>
          </p:nvPr>
        </p:nvSpPr>
        <p:spPr>
          <a:xfrm>
            <a:off x="1965925" y="3468050"/>
            <a:ext cx="27714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1965925" y="3901875"/>
            <a:ext cx="27714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6225" y="-12375"/>
            <a:ext cx="4578300" cy="5182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202500" y="3402750"/>
            <a:ext cx="27390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002950" y="1291975"/>
            <a:ext cx="5138100" cy="20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757125" y="588700"/>
            <a:ext cx="8386800" cy="4554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9"/>
          <p:cNvSpPr/>
          <p:nvPr/>
        </p:nvSpPr>
        <p:spPr>
          <a:xfrm rot="5400000">
            <a:off x="1145375" y="-1751025"/>
            <a:ext cx="588300" cy="4625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-1016875" y="274625"/>
            <a:ext cx="4682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2"/>
          </p:nvPr>
        </p:nvSpPr>
        <p:spPr>
          <a:xfrm>
            <a:off x="2202300" y="14825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2202300" y="18374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3"/>
          </p:nvPr>
        </p:nvSpPr>
        <p:spPr>
          <a:xfrm>
            <a:off x="4352125" y="14825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4352125" y="18374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 idx="5"/>
          </p:nvPr>
        </p:nvSpPr>
        <p:spPr>
          <a:xfrm>
            <a:off x="6501950" y="14825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6501950" y="18374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7"/>
          </p:nvPr>
        </p:nvSpPr>
        <p:spPr>
          <a:xfrm>
            <a:off x="2202300" y="349072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2202300" y="384560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9"/>
          </p:nvPr>
        </p:nvSpPr>
        <p:spPr>
          <a:xfrm>
            <a:off x="4352125" y="349072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3"/>
          </p:nvPr>
        </p:nvSpPr>
        <p:spPr>
          <a:xfrm>
            <a:off x="4352125" y="384560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14"/>
          </p:nvPr>
        </p:nvSpPr>
        <p:spPr>
          <a:xfrm>
            <a:off x="6501950" y="349072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5"/>
          </p:nvPr>
        </p:nvSpPr>
        <p:spPr>
          <a:xfrm>
            <a:off x="6501950" y="384560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2102575" y="3405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2102575" y="37600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3"/>
          </p:nvPr>
        </p:nvSpPr>
        <p:spPr>
          <a:xfrm>
            <a:off x="4328600" y="3405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4328600" y="37600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5"/>
          </p:nvPr>
        </p:nvSpPr>
        <p:spPr>
          <a:xfrm>
            <a:off x="6554625" y="3405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6554625" y="37600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625"/>
            <a:ext cx="4106700" cy="2850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4875" y="1458475"/>
            <a:ext cx="3930300" cy="17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04875" y="3039300"/>
            <a:ext cx="3099000" cy="7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4875" y="95057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2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2"/>
          </p:nvPr>
        </p:nvSpPr>
        <p:spPr>
          <a:xfrm>
            <a:off x="1783850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1783850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3"/>
          </p:nvPr>
        </p:nvSpPr>
        <p:spPr>
          <a:xfrm>
            <a:off x="3521614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4"/>
          </p:nvPr>
        </p:nvSpPr>
        <p:spPr>
          <a:xfrm>
            <a:off x="3521614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5"/>
          </p:nvPr>
        </p:nvSpPr>
        <p:spPr>
          <a:xfrm>
            <a:off x="5259378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6"/>
          </p:nvPr>
        </p:nvSpPr>
        <p:spPr>
          <a:xfrm>
            <a:off x="5259378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7"/>
          </p:nvPr>
        </p:nvSpPr>
        <p:spPr>
          <a:xfrm>
            <a:off x="6997143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8"/>
          </p:nvPr>
        </p:nvSpPr>
        <p:spPr>
          <a:xfrm>
            <a:off x="6997143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1"/>
          <p:cNvSpPr/>
          <p:nvPr/>
        </p:nvSpPr>
        <p:spPr>
          <a:xfrm>
            <a:off x="1801100" y="2423675"/>
            <a:ext cx="7342800" cy="2719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AND_BODY_1_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2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3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 rot="-5400000">
            <a:off x="-1200550" y="2162650"/>
            <a:ext cx="39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2"/>
          </p:nvPr>
        </p:nvSpPr>
        <p:spPr>
          <a:xfrm>
            <a:off x="2306738" y="4071100"/>
            <a:ext cx="22449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2025638" y="2759575"/>
            <a:ext cx="2807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3"/>
          </p:nvPr>
        </p:nvSpPr>
        <p:spPr>
          <a:xfrm>
            <a:off x="5754463" y="4071100"/>
            <a:ext cx="22449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4"/>
          </p:nvPr>
        </p:nvSpPr>
        <p:spPr>
          <a:xfrm>
            <a:off x="5473363" y="2759575"/>
            <a:ext cx="2807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4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5781200" y="1706778"/>
            <a:ext cx="29388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2"/>
          </p:nvPr>
        </p:nvSpPr>
        <p:spPr>
          <a:xfrm>
            <a:off x="5781200" y="2200253"/>
            <a:ext cx="23304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 rot="-5400000">
            <a:off x="-1200550" y="2162650"/>
            <a:ext cx="39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-75325"/>
            <a:ext cx="4106700" cy="1318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704875" y="604350"/>
            <a:ext cx="3930300" cy="116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704875" y="1768950"/>
            <a:ext cx="4335900" cy="13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704875" y="3488125"/>
            <a:ext cx="35343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2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682575" y="671400"/>
            <a:ext cx="3072600" cy="380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TWO_COLUMNS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1704150" y="883050"/>
            <a:ext cx="3160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385250" y="1015950"/>
            <a:ext cx="2965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704150" y="883050"/>
            <a:ext cx="3160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76647" y="883050"/>
            <a:ext cx="3160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5400000">
            <a:off x="1526875" y="-1930400"/>
            <a:ext cx="588900" cy="5037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6B8A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5684400" y="571750"/>
            <a:ext cx="3459600" cy="39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757125" y="588700"/>
            <a:ext cx="8386800" cy="4554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6258650" y="1962200"/>
            <a:ext cx="21549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 rot="-5400000">
            <a:off x="-856450" y="1818375"/>
            <a:ext cx="322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62350" y="2358750"/>
            <a:ext cx="44193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8521625" y="-15950"/>
            <a:ext cx="630300" cy="2106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/>
          <p:nvPr/>
        </p:nvSpPr>
        <p:spPr>
          <a:xfrm>
            <a:off x="0" y="4544575"/>
            <a:ext cx="1747500" cy="598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063700" y="-50900"/>
            <a:ext cx="5080200" cy="5298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5156075" y="713375"/>
            <a:ext cx="2938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156075" y="1698425"/>
            <a:ext cx="29388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rot="-5400000">
            <a:off x="-1200550" y="2162650"/>
            <a:ext cx="39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930825" y="4021675"/>
            <a:ext cx="2719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ctrTitle"/>
          </p:nvPr>
        </p:nvSpPr>
        <p:spPr>
          <a:xfrm>
            <a:off x="5078025" y="973875"/>
            <a:ext cx="3745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Risk</a:t>
            </a:r>
            <a:endParaRPr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1"/>
          </p:nvPr>
        </p:nvSpPr>
        <p:spPr>
          <a:xfrm>
            <a:off x="5078025" y="2526025"/>
            <a:ext cx="38997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Machine Learning 2 Final Project</a:t>
            </a:r>
            <a:endParaRPr dirty="0">
              <a:solidFill>
                <a:srgbClr val="DD7E6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DD7E6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Team 12 – Cory Ryder, Layla Liang, Megan Brunick &amp; Tahir Shehzad</a:t>
            </a:r>
            <a:endParaRPr dirty="0">
              <a:solidFill>
                <a:srgbClr val="DD7E6B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l="30687" r="10343"/>
          <a:stretch/>
        </p:blipFill>
        <p:spPr>
          <a:xfrm>
            <a:off x="0" y="869400"/>
            <a:ext cx="4121027" cy="340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315175" y="390800"/>
            <a:ext cx="3134700" cy="5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494000" y="362900"/>
            <a:ext cx="38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 idx="2"/>
          </p:nvPr>
        </p:nvSpPr>
        <p:spPr>
          <a:xfrm>
            <a:off x="1308474" y="2158150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ABOUT THE COMPETITION</a:t>
            </a:r>
            <a:endParaRPr sz="1900"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1"/>
          </p:nvPr>
        </p:nvSpPr>
        <p:spPr>
          <a:xfrm>
            <a:off x="1418975" y="3351425"/>
            <a:ext cx="15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 &amp;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Set Details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 idx="3"/>
          </p:nvPr>
        </p:nvSpPr>
        <p:spPr>
          <a:xfrm>
            <a:off x="3042112" y="2158150"/>
            <a:ext cx="20331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CRITIQUE OF PUBLIC SUBMISSIONS</a:t>
            </a:r>
            <a:endParaRPr sz="1900" dirty="0"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"/>
          </p:nvPr>
        </p:nvSpPr>
        <p:spPr>
          <a:xfrm>
            <a:off x="3268313" y="3240525"/>
            <a:ext cx="16371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Errors &amp; Areas of Improvement for Two Solutions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5"/>
          </p:nvPr>
        </p:nvSpPr>
        <p:spPr>
          <a:xfrm>
            <a:off x="5102525" y="2158150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TEAM’S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SOLUTION</a:t>
            </a:r>
            <a:endParaRPr sz="1900"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6"/>
          </p:nvPr>
        </p:nvSpPr>
        <p:spPr>
          <a:xfrm>
            <a:off x="5117675" y="324052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our Models in R and Selecting our Best Solution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 idx="7"/>
          </p:nvPr>
        </p:nvSpPr>
        <p:spPr>
          <a:xfrm>
            <a:off x="6951875" y="2512125"/>
            <a:ext cx="16935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FINAL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THOUGHTS</a:t>
            </a:r>
            <a:endParaRPr sz="1900" dirty="0"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8"/>
          </p:nvPr>
        </p:nvSpPr>
        <p:spPr>
          <a:xfrm>
            <a:off x="7008275" y="3240525"/>
            <a:ext cx="16371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Competition Results &amp; Machine Learning Takeaways</a:t>
            </a:r>
            <a:endParaRPr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9"/>
          </p:nvPr>
        </p:nvSpPr>
        <p:spPr>
          <a:xfrm>
            <a:off x="5148138" y="169942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13"/>
          </p:nvPr>
        </p:nvSpPr>
        <p:spPr>
          <a:xfrm>
            <a:off x="1377925" y="169942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01</a:t>
            </a:r>
            <a:endParaRPr sz="6000"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14"/>
          </p:nvPr>
        </p:nvSpPr>
        <p:spPr>
          <a:xfrm>
            <a:off x="3274938" y="169942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02</a:t>
            </a:r>
            <a:endParaRPr sz="6000" dirty="0"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15"/>
          </p:nvPr>
        </p:nvSpPr>
        <p:spPr>
          <a:xfrm>
            <a:off x="7069000" y="16780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 rot="5400000">
            <a:off x="778250" y="-911400"/>
            <a:ext cx="571800" cy="324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9"/>
          <p:cNvSpPr/>
          <p:nvPr/>
        </p:nvSpPr>
        <p:spPr>
          <a:xfrm>
            <a:off x="4929200" y="813750"/>
            <a:ext cx="3752700" cy="3516000"/>
          </a:xfrm>
          <a:prstGeom prst="snip1Rect">
            <a:avLst>
              <a:gd name="adj" fmla="val 11727"/>
            </a:avLst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4929200" y="920275"/>
            <a:ext cx="35676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Home Credit specializes in lending to unbanked customers with little or no credit history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Build a statistical model to predict a potential client’s repayment abilities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Target Variable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1 - client demonstrates payment difficulties and is a default risk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0 - all other cases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Evaluated on area under ROC curve between predicted probability and observed target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998925" y="427200"/>
            <a:ext cx="155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 dirty="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391175" y="2646125"/>
            <a:ext cx="29655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latin typeface="Passion One"/>
                <a:ea typeface="Passion One"/>
                <a:cs typeface="Passion One"/>
                <a:sym typeface="Passion One"/>
              </a:rPr>
              <a:t>HOME CREDIT</a:t>
            </a:r>
            <a:endParaRPr sz="3600" dirty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1572525" y="3232600"/>
            <a:ext cx="2602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FINANCIAL SERVICES COMPANY</a:t>
            </a:r>
            <a:endParaRPr sz="1800" dirty="0"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1986245" y="1422118"/>
            <a:ext cx="1775370" cy="1223995"/>
            <a:chOff x="6849393" y="3733994"/>
            <a:chExt cx="355053" cy="248038"/>
          </a:xfrm>
        </p:grpSpPr>
        <p:sp>
          <p:nvSpPr>
            <p:cNvPr id="213" name="Google Shape;213;p29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 rot="5400000">
            <a:off x="1001425" y="-714525"/>
            <a:ext cx="537000" cy="285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0"/>
          <p:cNvSpPr/>
          <p:nvPr/>
        </p:nvSpPr>
        <p:spPr>
          <a:xfrm>
            <a:off x="4929200" y="813750"/>
            <a:ext cx="3752700" cy="3516000"/>
          </a:xfrm>
          <a:prstGeom prst="snip1Rect">
            <a:avLst>
              <a:gd name="adj" fmla="val 11727"/>
            </a:avLst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4929200" y="983325"/>
            <a:ext cx="3567600" cy="3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sample of loan application data from 350,000+ clients, provided by Home Credit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Key Features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Demographics (gender, age, education level, etc)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Living circumstances and household details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Employment and income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Loan amount and annuity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Previous credit history and behavior if available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030375" y="339900"/>
            <a:ext cx="15657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 dirty="0"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1391175" y="2646125"/>
            <a:ext cx="29655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latin typeface="Passion One"/>
                <a:ea typeface="Passion One"/>
                <a:cs typeface="Passion One"/>
                <a:sym typeface="Passion One"/>
              </a:rPr>
              <a:t>HOME CREDIT</a:t>
            </a:r>
            <a:endParaRPr sz="3600" dirty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1572525" y="3232600"/>
            <a:ext cx="2602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FINANCIAL SERVICES COMPANY</a:t>
            </a:r>
            <a:endParaRPr sz="1800" dirty="0"/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967205" y="1287964"/>
            <a:ext cx="1813422" cy="1358152"/>
            <a:chOff x="3539102" y="2427549"/>
            <a:chExt cx="355099" cy="355481"/>
          </a:xfrm>
        </p:grpSpPr>
        <p:sp>
          <p:nvSpPr>
            <p:cNvPr id="229" name="Google Shape;229;p30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-151275" y="308250"/>
            <a:ext cx="966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1"/>
          <p:cNvSpPr/>
          <p:nvPr/>
        </p:nvSpPr>
        <p:spPr>
          <a:xfrm>
            <a:off x="4250550" y="243450"/>
            <a:ext cx="642900" cy="70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1159100" y="1199300"/>
            <a:ext cx="34128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WORST SOLUTION:  XGB MODEL</a:t>
            </a:r>
            <a:endParaRPr sz="1500" b="1" u="sng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AUC Score = 25%</a:t>
            </a:r>
            <a:endParaRPr b="1" i="1" dirty="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computation time</a:t>
            </a:r>
            <a:endParaRPr sz="15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Lots of spelling errors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Lack of attention to detail</a:t>
            </a:r>
            <a:endParaRPr sz="1500" dirty="0">
              <a:solidFill>
                <a:schemeClr val="accent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“TARGER” &amp; “NUMARIC” </a:t>
            </a:r>
            <a:endParaRPr sz="13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accent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Did not properly split the data into train and test sets</a:t>
            </a:r>
            <a:endParaRPr sz="15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accent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Had trouble combining data</a:t>
            </a:r>
            <a:endParaRPr sz="1500" dirty="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61 variables with missing values or null values in “full” dataframe</a:t>
            </a:r>
            <a:endParaRPr sz="13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2"/>
          </p:nvPr>
        </p:nvSpPr>
        <p:spPr>
          <a:xfrm>
            <a:off x="5082550" y="1199300"/>
            <a:ext cx="32505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AVERAGE SOLUTION:  SIMPLE LM</a:t>
            </a:r>
            <a:endParaRPr sz="1500" b="1" u="sng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AUC Score = 56.5%</a:t>
            </a:r>
            <a:endParaRPr sz="200" dirty="0"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Only 4 features included in final model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Did not perform cross validation on trained model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</a:pPr>
            <a:r>
              <a:rPr lang="en" sz="1200">
                <a:solidFill>
                  <a:schemeClr val="accent2"/>
                </a:solidFill>
              </a:rPr>
              <a:t>Potential for overfitting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Confusion matrix not intuitive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Did not check assumptions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</a:pPr>
            <a:r>
              <a:rPr lang="en" sz="1200">
                <a:solidFill>
                  <a:schemeClr val="accent2"/>
                </a:solidFill>
              </a:rPr>
              <a:t>Violated multicollinearity and linearity of the logit</a:t>
            </a: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144050" y="322375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 OF SUBMISSIONS</a:t>
            </a:r>
            <a:endParaRPr dirty="0"/>
          </a:p>
        </p:txBody>
      </p:sp>
      <p:cxnSp>
        <p:nvCxnSpPr>
          <p:cNvPr id="240" name="Google Shape;240;p31"/>
          <p:cNvCxnSpPr/>
          <p:nvPr/>
        </p:nvCxnSpPr>
        <p:spPr>
          <a:xfrm>
            <a:off x="4250525" y="294000"/>
            <a:ext cx="1050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-680750" y="882475"/>
            <a:ext cx="49419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605150" y="327775"/>
            <a:ext cx="3134700" cy="5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-1310387" y="271975"/>
            <a:ext cx="468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SOLUTIONS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2"/>
          </p:nvPr>
        </p:nvSpPr>
        <p:spPr>
          <a:xfrm>
            <a:off x="2202300" y="1825575"/>
            <a:ext cx="16239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2095938" y="2384172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0.6338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  0.6855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title" idx="3"/>
          </p:nvPr>
        </p:nvSpPr>
        <p:spPr>
          <a:xfrm>
            <a:off x="4352113" y="1854863"/>
            <a:ext cx="17763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4"/>
          </p:nvPr>
        </p:nvSpPr>
        <p:spPr>
          <a:xfrm>
            <a:off x="4352125" y="2384163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0.6291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0.6817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5"/>
          </p:nvPr>
        </p:nvSpPr>
        <p:spPr>
          <a:xfrm>
            <a:off x="6501950" y="1973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6"/>
          </p:nvPr>
        </p:nvSpPr>
        <p:spPr>
          <a:xfrm>
            <a:off x="6395600" y="2384163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0.6277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0.6728</a:t>
            </a: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7"/>
          </p:nvPr>
        </p:nvSpPr>
        <p:spPr>
          <a:xfrm>
            <a:off x="2232438" y="3680300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8"/>
          </p:nvPr>
        </p:nvSpPr>
        <p:spPr>
          <a:xfrm>
            <a:off x="1988400" y="3932950"/>
            <a:ext cx="20517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0.6361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0.6846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2"/>
          <p:cNvSpPr txBox="1">
            <a:spLocks noGrp="1"/>
          </p:cNvSpPr>
          <p:nvPr>
            <p:ph type="title" idx="9"/>
          </p:nvPr>
        </p:nvSpPr>
        <p:spPr>
          <a:xfrm>
            <a:off x="4352113" y="3680300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13"/>
          </p:nvPr>
        </p:nvSpPr>
        <p:spPr>
          <a:xfrm>
            <a:off x="4284963" y="3962200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0.6247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0.6976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 idx="14"/>
          </p:nvPr>
        </p:nvSpPr>
        <p:spPr>
          <a:xfrm>
            <a:off x="6471800" y="3680300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15"/>
          </p:nvPr>
        </p:nvSpPr>
        <p:spPr>
          <a:xfrm>
            <a:off x="6501950" y="3932950"/>
            <a:ext cx="17763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0.6038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N/A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7060212" y="1408073"/>
            <a:ext cx="447077" cy="509658"/>
            <a:chOff x="867175" y="998675"/>
            <a:chExt cx="394700" cy="449950"/>
          </a:xfrm>
        </p:grpSpPr>
        <p:sp>
          <p:nvSpPr>
            <p:cNvPr id="261" name="Google Shape;261;p32"/>
            <p:cNvSpPr/>
            <p:nvPr/>
          </p:nvSpPr>
          <p:spPr>
            <a:xfrm>
              <a:off x="868950" y="1023625"/>
              <a:ext cx="392925" cy="425000"/>
            </a:xfrm>
            <a:custGeom>
              <a:avLst/>
              <a:gdLst/>
              <a:ahLst/>
              <a:cxnLst/>
              <a:rect l="l" t="t" r="r" b="b"/>
              <a:pathLst>
                <a:path w="15717" h="17000" extrusionOk="0">
                  <a:moveTo>
                    <a:pt x="1783" y="10227"/>
                  </a:moveTo>
                  <a:lnTo>
                    <a:pt x="1783" y="12188"/>
                  </a:lnTo>
                  <a:lnTo>
                    <a:pt x="536" y="12188"/>
                  </a:lnTo>
                  <a:lnTo>
                    <a:pt x="536" y="11029"/>
                  </a:lnTo>
                  <a:cubicBezTo>
                    <a:pt x="536" y="10587"/>
                    <a:pt x="894" y="10229"/>
                    <a:pt x="1338" y="10227"/>
                  </a:cubicBezTo>
                  <a:close/>
                  <a:moveTo>
                    <a:pt x="14381" y="10227"/>
                  </a:moveTo>
                  <a:cubicBezTo>
                    <a:pt x="14823" y="10229"/>
                    <a:pt x="15181" y="10587"/>
                    <a:pt x="15182" y="11029"/>
                  </a:cubicBezTo>
                  <a:lnTo>
                    <a:pt x="15182" y="12188"/>
                  </a:lnTo>
                  <a:lnTo>
                    <a:pt x="13935" y="12188"/>
                  </a:lnTo>
                  <a:lnTo>
                    <a:pt x="13935" y="10227"/>
                  </a:lnTo>
                  <a:close/>
                  <a:moveTo>
                    <a:pt x="1783" y="12723"/>
                  </a:moveTo>
                  <a:lnTo>
                    <a:pt x="1783" y="15375"/>
                  </a:lnTo>
                  <a:cubicBezTo>
                    <a:pt x="1056" y="15262"/>
                    <a:pt x="536" y="14687"/>
                    <a:pt x="536" y="13953"/>
                  </a:cubicBezTo>
                  <a:lnTo>
                    <a:pt x="536" y="12723"/>
                  </a:lnTo>
                  <a:close/>
                  <a:moveTo>
                    <a:pt x="15182" y="12723"/>
                  </a:moveTo>
                  <a:lnTo>
                    <a:pt x="15182" y="13953"/>
                  </a:lnTo>
                  <a:cubicBezTo>
                    <a:pt x="15182" y="14687"/>
                    <a:pt x="14662" y="15260"/>
                    <a:pt x="13935" y="15375"/>
                  </a:cubicBezTo>
                  <a:lnTo>
                    <a:pt x="13935" y="12723"/>
                  </a:lnTo>
                  <a:close/>
                  <a:moveTo>
                    <a:pt x="10389" y="11939"/>
                  </a:moveTo>
                  <a:cubicBezTo>
                    <a:pt x="11028" y="11939"/>
                    <a:pt x="11546" y="12458"/>
                    <a:pt x="11547" y="13096"/>
                  </a:cubicBezTo>
                  <a:lnTo>
                    <a:pt x="11547" y="16464"/>
                  </a:lnTo>
                  <a:lnTo>
                    <a:pt x="4171" y="16464"/>
                  </a:lnTo>
                  <a:lnTo>
                    <a:pt x="4171" y="13096"/>
                  </a:lnTo>
                  <a:cubicBezTo>
                    <a:pt x="4171" y="12458"/>
                    <a:pt x="4688" y="11939"/>
                    <a:pt x="5328" y="11939"/>
                  </a:cubicBezTo>
                  <a:close/>
                  <a:moveTo>
                    <a:pt x="3832" y="0"/>
                  </a:moveTo>
                  <a:cubicBezTo>
                    <a:pt x="3291" y="0"/>
                    <a:pt x="2853" y="439"/>
                    <a:pt x="2852" y="980"/>
                  </a:cubicBezTo>
                  <a:lnTo>
                    <a:pt x="2852" y="2792"/>
                  </a:lnTo>
                  <a:cubicBezTo>
                    <a:pt x="2201" y="3080"/>
                    <a:pt x="1781" y="3725"/>
                    <a:pt x="1783" y="4437"/>
                  </a:cubicBezTo>
                  <a:lnTo>
                    <a:pt x="1783" y="9694"/>
                  </a:lnTo>
                  <a:lnTo>
                    <a:pt x="1338" y="9694"/>
                  </a:lnTo>
                  <a:cubicBezTo>
                    <a:pt x="601" y="9694"/>
                    <a:pt x="2" y="10292"/>
                    <a:pt x="1" y="11029"/>
                  </a:cubicBezTo>
                  <a:lnTo>
                    <a:pt x="1" y="13953"/>
                  </a:lnTo>
                  <a:cubicBezTo>
                    <a:pt x="1" y="14981"/>
                    <a:pt x="778" y="15804"/>
                    <a:pt x="1806" y="15916"/>
                  </a:cubicBezTo>
                  <a:cubicBezTo>
                    <a:pt x="1929" y="16544"/>
                    <a:pt x="2479" y="16998"/>
                    <a:pt x="3118" y="16999"/>
                  </a:cubicBezTo>
                  <a:lnTo>
                    <a:pt x="12598" y="16999"/>
                  </a:lnTo>
                  <a:cubicBezTo>
                    <a:pt x="13238" y="16998"/>
                    <a:pt x="13788" y="16544"/>
                    <a:pt x="13910" y="15916"/>
                  </a:cubicBezTo>
                  <a:cubicBezTo>
                    <a:pt x="14941" y="15804"/>
                    <a:pt x="15716" y="14981"/>
                    <a:pt x="15716" y="13953"/>
                  </a:cubicBezTo>
                  <a:lnTo>
                    <a:pt x="15716" y="11029"/>
                  </a:lnTo>
                  <a:cubicBezTo>
                    <a:pt x="15715" y="10292"/>
                    <a:pt x="15118" y="9694"/>
                    <a:pt x="14379" y="9694"/>
                  </a:cubicBezTo>
                  <a:lnTo>
                    <a:pt x="13935" y="9694"/>
                  </a:lnTo>
                  <a:lnTo>
                    <a:pt x="13935" y="4437"/>
                  </a:lnTo>
                  <a:cubicBezTo>
                    <a:pt x="13937" y="3873"/>
                    <a:pt x="13673" y="3342"/>
                    <a:pt x="13222" y="3003"/>
                  </a:cubicBezTo>
                  <a:lnTo>
                    <a:pt x="13222" y="980"/>
                  </a:lnTo>
                  <a:cubicBezTo>
                    <a:pt x="13222" y="439"/>
                    <a:pt x="12783" y="0"/>
                    <a:pt x="12242" y="0"/>
                  </a:cubicBezTo>
                  <a:lnTo>
                    <a:pt x="12242" y="535"/>
                  </a:lnTo>
                  <a:cubicBezTo>
                    <a:pt x="12488" y="535"/>
                    <a:pt x="12687" y="734"/>
                    <a:pt x="12687" y="980"/>
                  </a:cubicBezTo>
                  <a:lnTo>
                    <a:pt x="12687" y="2997"/>
                  </a:lnTo>
                  <a:lnTo>
                    <a:pt x="12672" y="3090"/>
                  </a:lnTo>
                  <a:cubicBezTo>
                    <a:pt x="12601" y="3522"/>
                    <a:pt x="12295" y="3877"/>
                    <a:pt x="11876" y="4011"/>
                  </a:cubicBezTo>
                  <a:lnTo>
                    <a:pt x="12037" y="4521"/>
                  </a:lnTo>
                  <a:cubicBezTo>
                    <a:pt x="12500" y="4372"/>
                    <a:pt x="12877" y="4035"/>
                    <a:pt x="13076" y="3591"/>
                  </a:cubicBezTo>
                  <a:cubicBezTo>
                    <a:pt x="13285" y="3824"/>
                    <a:pt x="13402" y="4126"/>
                    <a:pt x="13400" y="4439"/>
                  </a:cubicBezTo>
                  <a:lnTo>
                    <a:pt x="13400" y="15664"/>
                  </a:lnTo>
                  <a:cubicBezTo>
                    <a:pt x="13399" y="16108"/>
                    <a:pt x="13041" y="16466"/>
                    <a:pt x="12598" y="16466"/>
                  </a:cubicBezTo>
                  <a:lnTo>
                    <a:pt x="12082" y="16466"/>
                  </a:lnTo>
                  <a:lnTo>
                    <a:pt x="12082" y="13096"/>
                  </a:lnTo>
                  <a:cubicBezTo>
                    <a:pt x="12081" y="12163"/>
                    <a:pt x="11323" y="11405"/>
                    <a:pt x="10390" y="11404"/>
                  </a:cubicBezTo>
                  <a:lnTo>
                    <a:pt x="5328" y="11404"/>
                  </a:lnTo>
                  <a:cubicBezTo>
                    <a:pt x="4393" y="11405"/>
                    <a:pt x="3637" y="12163"/>
                    <a:pt x="3636" y="13096"/>
                  </a:cubicBezTo>
                  <a:lnTo>
                    <a:pt x="3636" y="16464"/>
                  </a:lnTo>
                  <a:lnTo>
                    <a:pt x="3120" y="16464"/>
                  </a:lnTo>
                  <a:cubicBezTo>
                    <a:pt x="2678" y="16464"/>
                    <a:pt x="2318" y="16105"/>
                    <a:pt x="2318" y="15662"/>
                  </a:cubicBezTo>
                  <a:lnTo>
                    <a:pt x="2318" y="4437"/>
                  </a:lnTo>
                  <a:cubicBezTo>
                    <a:pt x="2316" y="3999"/>
                    <a:pt x="2542" y="3591"/>
                    <a:pt x="2915" y="3361"/>
                  </a:cubicBezTo>
                  <a:cubicBezTo>
                    <a:pt x="3045" y="3820"/>
                    <a:pt x="3359" y="4201"/>
                    <a:pt x="3783" y="4417"/>
                  </a:cubicBezTo>
                  <a:lnTo>
                    <a:pt x="4025" y="3939"/>
                  </a:lnTo>
                  <a:cubicBezTo>
                    <a:pt x="3652" y="3750"/>
                    <a:pt x="3410" y="3379"/>
                    <a:pt x="3388" y="2962"/>
                  </a:cubicBezTo>
                  <a:lnTo>
                    <a:pt x="3385" y="2904"/>
                  </a:lnTo>
                  <a:lnTo>
                    <a:pt x="3387" y="2904"/>
                  </a:lnTo>
                  <a:lnTo>
                    <a:pt x="3387" y="980"/>
                  </a:lnTo>
                  <a:cubicBezTo>
                    <a:pt x="3387" y="734"/>
                    <a:pt x="3586" y="535"/>
                    <a:pt x="3832" y="535"/>
                  </a:cubicBezTo>
                  <a:lnTo>
                    <a:pt x="3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1000800" y="1241450"/>
              <a:ext cx="13425" cy="13375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1" y="1"/>
                  </a:moveTo>
                  <a:lnTo>
                    <a:pt x="1" y="534"/>
                  </a:lnTo>
                  <a:lnTo>
                    <a:pt x="536" y="53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959825" y="998675"/>
              <a:ext cx="91800" cy="287775"/>
            </a:xfrm>
            <a:custGeom>
              <a:avLst/>
              <a:gdLst/>
              <a:ahLst/>
              <a:cxnLst/>
              <a:rect l="l" t="t" r="r" b="b"/>
              <a:pathLst>
                <a:path w="3672" h="11511" extrusionOk="0">
                  <a:moveTo>
                    <a:pt x="2407" y="535"/>
                  </a:moveTo>
                  <a:cubicBezTo>
                    <a:pt x="2455" y="535"/>
                    <a:pt x="2495" y="575"/>
                    <a:pt x="2495" y="624"/>
                  </a:cubicBezTo>
                  <a:lnTo>
                    <a:pt x="2495" y="8910"/>
                  </a:lnTo>
                  <a:lnTo>
                    <a:pt x="2174" y="8910"/>
                  </a:lnTo>
                  <a:lnTo>
                    <a:pt x="2174" y="7680"/>
                  </a:lnTo>
                  <a:lnTo>
                    <a:pt x="1640" y="7680"/>
                  </a:lnTo>
                  <a:lnTo>
                    <a:pt x="1640" y="8910"/>
                  </a:lnTo>
                  <a:lnTo>
                    <a:pt x="1248" y="8910"/>
                  </a:lnTo>
                  <a:lnTo>
                    <a:pt x="1248" y="624"/>
                  </a:lnTo>
                  <a:cubicBezTo>
                    <a:pt x="1248" y="575"/>
                    <a:pt x="1288" y="535"/>
                    <a:pt x="1338" y="535"/>
                  </a:cubicBezTo>
                  <a:close/>
                  <a:moveTo>
                    <a:pt x="713" y="9443"/>
                  </a:moveTo>
                  <a:lnTo>
                    <a:pt x="713" y="9908"/>
                  </a:lnTo>
                  <a:lnTo>
                    <a:pt x="534" y="9908"/>
                  </a:lnTo>
                  <a:lnTo>
                    <a:pt x="534" y="9533"/>
                  </a:lnTo>
                  <a:cubicBezTo>
                    <a:pt x="536" y="9485"/>
                    <a:pt x="576" y="9445"/>
                    <a:pt x="624" y="9443"/>
                  </a:cubicBezTo>
                  <a:close/>
                  <a:moveTo>
                    <a:pt x="3048" y="9443"/>
                  </a:moveTo>
                  <a:cubicBezTo>
                    <a:pt x="3098" y="9443"/>
                    <a:pt x="3138" y="9483"/>
                    <a:pt x="3138" y="9533"/>
                  </a:cubicBezTo>
                  <a:lnTo>
                    <a:pt x="3136" y="9978"/>
                  </a:lnTo>
                  <a:lnTo>
                    <a:pt x="3030" y="9978"/>
                  </a:lnTo>
                  <a:lnTo>
                    <a:pt x="3030" y="9443"/>
                  </a:lnTo>
                  <a:close/>
                  <a:moveTo>
                    <a:pt x="2495" y="9443"/>
                  </a:moveTo>
                  <a:lnTo>
                    <a:pt x="2495" y="10353"/>
                  </a:lnTo>
                  <a:cubicBezTo>
                    <a:pt x="2501" y="10701"/>
                    <a:pt x="2221" y="10987"/>
                    <a:pt x="1871" y="10987"/>
                  </a:cubicBezTo>
                  <a:cubicBezTo>
                    <a:pt x="1524" y="10987"/>
                    <a:pt x="1242" y="10701"/>
                    <a:pt x="1248" y="10353"/>
                  </a:cubicBezTo>
                  <a:lnTo>
                    <a:pt x="1248" y="9443"/>
                  </a:lnTo>
                  <a:close/>
                  <a:moveTo>
                    <a:pt x="1336" y="0"/>
                  </a:moveTo>
                  <a:cubicBezTo>
                    <a:pt x="993" y="0"/>
                    <a:pt x="713" y="280"/>
                    <a:pt x="713" y="624"/>
                  </a:cubicBezTo>
                  <a:lnTo>
                    <a:pt x="713" y="8910"/>
                  </a:lnTo>
                  <a:lnTo>
                    <a:pt x="624" y="8910"/>
                  </a:lnTo>
                  <a:cubicBezTo>
                    <a:pt x="279" y="8910"/>
                    <a:pt x="1" y="9188"/>
                    <a:pt x="1" y="9533"/>
                  </a:cubicBezTo>
                  <a:lnTo>
                    <a:pt x="1" y="10441"/>
                  </a:lnTo>
                  <a:lnTo>
                    <a:pt x="717" y="10441"/>
                  </a:lnTo>
                  <a:cubicBezTo>
                    <a:pt x="761" y="11031"/>
                    <a:pt x="1245" y="11492"/>
                    <a:pt x="1835" y="11510"/>
                  </a:cubicBezTo>
                  <a:cubicBezTo>
                    <a:pt x="1847" y="11510"/>
                    <a:pt x="1860" y="11511"/>
                    <a:pt x="1873" y="11511"/>
                  </a:cubicBezTo>
                  <a:cubicBezTo>
                    <a:pt x="2447" y="11511"/>
                    <a:pt x="2937" y="11086"/>
                    <a:pt x="3018" y="10513"/>
                  </a:cubicBezTo>
                  <a:lnTo>
                    <a:pt x="3671" y="10513"/>
                  </a:lnTo>
                  <a:lnTo>
                    <a:pt x="3671" y="9533"/>
                  </a:lnTo>
                  <a:cubicBezTo>
                    <a:pt x="3670" y="9188"/>
                    <a:pt x="3391" y="8910"/>
                    <a:pt x="3048" y="8910"/>
                  </a:cubicBezTo>
                  <a:lnTo>
                    <a:pt x="3029" y="8910"/>
                  </a:lnTo>
                  <a:lnTo>
                    <a:pt x="3029" y="624"/>
                  </a:lnTo>
                  <a:cubicBezTo>
                    <a:pt x="3029" y="280"/>
                    <a:pt x="2750" y="0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121975" y="1241450"/>
              <a:ext cx="13375" cy="13375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1" y="1"/>
                  </a:moveTo>
                  <a:lnTo>
                    <a:pt x="1" y="534"/>
                  </a:lnTo>
                  <a:lnTo>
                    <a:pt x="534" y="534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080975" y="998675"/>
              <a:ext cx="91825" cy="287775"/>
            </a:xfrm>
            <a:custGeom>
              <a:avLst/>
              <a:gdLst/>
              <a:ahLst/>
              <a:cxnLst/>
              <a:rect l="l" t="t" r="r" b="b"/>
              <a:pathLst>
                <a:path w="3673" h="11511" extrusionOk="0">
                  <a:moveTo>
                    <a:pt x="2406" y="535"/>
                  </a:moveTo>
                  <a:cubicBezTo>
                    <a:pt x="2456" y="535"/>
                    <a:pt x="2496" y="575"/>
                    <a:pt x="2496" y="624"/>
                  </a:cubicBezTo>
                  <a:lnTo>
                    <a:pt x="2496" y="8910"/>
                  </a:lnTo>
                  <a:lnTo>
                    <a:pt x="2174" y="8910"/>
                  </a:lnTo>
                  <a:lnTo>
                    <a:pt x="2174" y="7680"/>
                  </a:lnTo>
                  <a:lnTo>
                    <a:pt x="1641" y="7680"/>
                  </a:lnTo>
                  <a:lnTo>
                    <a:pt x="1641" y="8910"/>
                  </a:lnTo>
                  <a:lnTo>
                    <a:pt x="1249" y="8910"/>
                  </a:lnTo>
                  <a:lnTo>
                    <a:pt x="1249" y="624"/>
                  </a:lnTo>
                  <a:cubicBezTo>
                    <a:pt x="1249" y="575"/>
                    <a:pt x="1289" y="535"/>
                    <a:pt x="1337" y="535"/>
                  </a:cubicBezTo>
                  <a:close/>
                  <a:moveTo>
                    <a:pt x="714" y="9443"/>
                  </a:moveTo>
                  <a:lnTo>
                    <a:pt x="714" y="9908"/>
                  </a:lnTo>
                  <a:lnTo>
                    <a:pt x="535" y="9908"/>
                  </a:lnTo>
                  <a:lnTo>
                    <a:pt x="535" y="9533"/>
                  </a:lnTo>
                  <a:cubicBezTo>
                    <a:pt x="535" y="9485"/>
                    <a:pt x="575" y="9445"/>
                    <a:pt x="625" y="9443"/>
                  </a:cubicBezTo>
                  <a:close/>
                  <a:moveTo>
                    <a:pt x="3049" y="9443"/>
                  </a:moveTo>
                  <a:cubicBezTo>
                    <a:pt x="3097" y="9443"/>
                    <a:pt x="3137" y="9483"/>
                    <a:pt x="3137" y="9533"/>
                  </a:cubicBezTo>
                  <a:lnTo>
                    <a:pt x="3137" y="9978"/>
                  </a:lnTo>
                  <a:lnTo>
                    <a:pt x="3031" y="9978"/>
                  </a:lnTo>
                  <a:lnTo>
                    <a:pt x="3031" y="9443"/>
                  </a:lnTo>
                  <a:close/>
                  <a:moveTo>
                    <a:pt x="2496" y="9443"/>
                  </a:moveTo>
                  <a:lnTo>
                    <a:pt x="2496" y="10353"/>
                  </a:lnTo>
                  <a:cubicBezTo>
                    <a:pt x="2496" y="10698"/>
                    <a:pt x="2217" y="10976"/>
                    <a:pt x="1872" y="10976"/>
                  </a:cubicBezTo>
                  <a:cubicBezTo>
                    <a:pt x="1527" y="10976"/>
                    <a:pt x="1249" y="10698"/>
                    <a:pt x="1249" y="10353"/>
                  </a:cubicBezTo>
                  <a:lnTo>
                    <a:pt x="1249" y="9443"/>
                  </a:lnTo>
                  <a:close/>
                  <a:moveTo>
                    <a:pt x="1337" y="0"/>
                  </a:moveTo>
                  <a:cubicBezTo>
                    <a:pt x="992" y="0"/>
                    <a:pt x="714" y="280"/>
                    <a:pt x="714" y="624"/>
                  </a:cubicBezTo>
                  <a:lnTo>
                    <a:pt x="714" y="8910"/>
                  </a:lnTo>
                  <a:lnTo>
                    <a:pt x="625" y="8910"/>
                  </a:lnTo>
                  <a:cubicBezTo>
                    <a:pt x="280" y="8910"/>
                    <a:pt x="2" y="9188"/>
                    <a:pt x="0" y="9533"/>
                  </a:cubicBezTo>
                  <a:lnTo>
                    <a:pt x="0" y="10441"/>
                  </a:lnTo>
                  <a:lnTo>
                    <a:pt x="718" y="10441"/>
                  </a:lnTo>
                  <a:cubicBezTo>
                    <a:pt x="762" y="11031"/>
                    <a:pt x="1244" y="11492"/>
                    <a:pt x="1835" y="11510"/>
                  </a:cubicBezTo>
                  <a:cubicBezTo>
                    <a:pt x="1848" y="11510"/>
                    <a:pt x="1861" y="11511"/>
                    <a:pt x="1873" y="11511"/>
                  </a:cubicBezTo>
                  <a:cubicBezTo>
                    <a:pt x="2448" y="11511"/>
                    <a:pt x="2938" y="11086"/>
                    <a:pt x="3019" y="10513"/>
                  </a:cubicBezTo>
                  <a:lnTo>
                    <a:pt x="3672" y="10513"/>
                  </a:lnTo>
                  <a:lnTo>
                    <a:pt x="3672" y="9533"/>
                  </a:lnTo>
                  <a:cubicBezTo>
                    <a:pt x="3671" y="9188"/>
                    <a:pt x="3392" y="8910"/>
                    <a:pt x="3047" y="8910"/>
                  </a:cubicBezTo>
                  <a:lnTo>
                    <a:pt x="3029" y="8910"/>
                  </a:lnTo>
                  <a:lnTo>
                    <a:pt x="3029" y="624"/>
                  </a:lnTo>
                  <a:cubicBezTo>
                    <a:pt x="3029" y="280"/>
                    <a:pt x="2751" y="0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986550" y="1410650"/>
              <a:ext cx="13400" cy="11925"/>
            </a:xfrm>
            <a:custGeom>
              <a:avLst/>
              <a:gdLst/>
              <a:ahLst/>
              <a:cxnLst/>
              <a:rect l="l" t="t" r="r" b="b"/>
              <a:pathLst>
                <a:path w="536" h="477" extrusionOk="0">
                  <a:moveTo>
                    <a:pt x="1" y="0"/>
                  </a:moveTo>
                  <a:lnTo>
                    <a:pt x="1" y="476"/>
                  </a:lnTo>
                  <a:lnTo>
                    <a:pt x="536" y="47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986550" y="1361475"/>
              <a:ext cx="13400" cy="11925"/>
            </a:xfrm>
            <a:custGeom>
              <a:avLst/>
              <a:gdLst/>
              <a:ahLst/>
              <a:cxnLst/>
              <a:rect l="l" t="t" r="r" b="b"/>
              <a:pathLst>
                <a:path w="536" h="477" extrusionOk="0">
                  <a:moveTo>
                    <a:pt x="1" y="1"/>
                  </a:moveTo>
                  <a:lnTo>
                    <a:pt x="1" y="477"/>
                  </a:lnTo>
                  <a:lnTo>
                    <a:pt x="536" y="47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986550" y="1386050"/>
              <a:ext cx="13400" cy="11950"/>
            </a:xfrm>
            <a:custGeom>
              <a:avLst/>
              <a:gdLst/>
              <a:ahLst/>
              <a:cxnLst/>
              <a:rect l="l" t="t" r="r" b="b"/>
              <a:pathLst>
                <a:path w="536" h="478" extrusionOk="0">
                  <a:moveTo>
                    <a:pt x="1" y="1"/>
                  </a:moveTo>
                  <a:lnTo>
                    <a:pt x="1" y="477"/>
                  </a:lnTo>
                  <a:lnTo>
                    <a:pt x="536" y="47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101900" y="1335425"/>
              <a:ext cx="14025" cy="13400"/>
            </a:xfrm>
            <a:custGeom>
              <a:avLst/>
              <a:gdLst/>
              <a:ahLst/>
              <a:cxnLst/>
              <a:rect l="l" t="t" r="r" b="b"/>
              <a:pathLst>
                <a:path w="561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1" y="536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014900" y="1335425"/>
              <a:ext cx="14050" cy="13400"/>
            </a:xfrm>
            <a:custGeom>
              <a:avLst/>
              <a:gdLst/>
              <a:ahLst/>
              <a:cxnLst/>
              <a:rect l="l" t="t" r="r" b="b"/>
              <a:pathLst>
                <a:path w="562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2" y="5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043900" y="1335425"/>
              <a:ext cx="14050" cy="13400"/>
            </a:xfrm>
            <a:custGeom>
              <a:avLst/>
              <a:gdLst/>
              <a:ahLst/>
              <a:cxnLst/>
              <a:rect l="l" t="t" r="r" b="b"/>
              <a:pathLst>
                <a:path w="562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2" y="5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072900" y="1335425"/>
              <a:ext cx="14050" cy="13400"/>
            </a:xfrm>
            <a:custGeom>
              <a:avLst/>
              <a:gdLst/>
              <a:ahLst/>
              <a:cxnLst/>
              <a:rect l="l" t="t" r="r" b="b"/>
              <a:pathLst>
                <a:path w="562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2" y="5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130900" y="1410650"/>
              <a:ext cx="13375" cy="11925"/>
            </a:xfrm>
            <a:custGeom>
              <a:avLst/>
              <a:gdLst/>
              <a:ahLst/>
              <a:cxnLst/>
              <a:rect l="l" t="t" r="r" b="b"/>
              <a:pathLst>
                <a:path w="535" h="477" extrusionOk="0">
                  <a:moveTo>
                    <a:pt x="1" y="0"/>
                  </a:moveTo>
                  <a:lnTo>
                    <a:pt x="1" y="476"/>
                  </a:lnTo>
                  <a:lnTo>
                    <a:pt x="534" y="47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30900" y="1386050"/>
              <a:ext cx="13375" cy="11950"/>
            </a:xfrm>
            <a:custGeom>
              <a:avLst/>
              <a:gdLst/>
              <a:ahLst/>
              <a:cxnLst/>
              <a:rect l="l" t="t" r="r" b="b"/>
              <a:pathLst>
                <a:path w="535" h="478" extrusionOk="0">
                  <a:moveTo>
                    <a:pt x="1" y="1"/>
                  </a:moveTo>
                  <a:lnTo>
                    <a:pt x="1" y="477"/>
                  </a:lnTo>
                  <a:lnTo>
                    <a:pt x="534" y="47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130900" y="1361475"/>
              <a:ext cx="13375" cy="11925"/>
            </a:xfrm>
            <a:custGeom>
              <a:avLst/>
              <a:gdLst/>
              <a:ahLst/>
              <a:cxnLst/>
              <a:rect l="l" t="t" r="r" b="b"/>
              <a:pathLst>
                <a:path w="535" h="477" extrusionOk="0">
                  <a:moveTo>
                    <a:pt x="1" y="1"/>
                  </a:moveTo>
                  <a:lnTo>
                    <a:pt x="1" y="477"/>
                  </a:lnTo>
                  <a:lnTo>
                    <a:pt x="534" y="47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867175" y="1023625"/>
              <a:ext cx="63725" cy="79325"/>
            </a:xfrm>
            <a:custGeom>
              <a:avLst/>
              <a:gdLst/>
              <a:ahLst/>
              <a:cxnLst/>
              <a:rect l="l" t="t" r="r" b="b"/>
              <a:pathLst>
                <a:path w="2549" h="3173" extrusionOk="0">
                  <a:moveTo>
                    <a:pt x="1" y="0"/>
                  </a:moveTo>
                  <a:lnTo>
                    <a:pt x="1" y="3172"/>
                  </a:lnTo>
                  <a:lnTo>
                    <a:pt x="1836" y="3172"/>
                  </a:lnTo>
                  <a:lnTo>
                    <a:pt x="1836" y="2637"/>
                  </a:lnTo>
                  <a:lnTo>
                    <a:pt x="535" y="2637"/>
                  </a:lnTo>
                  <a:lnTo>
                    <a:pt x="535" y="535"/>
                  </a:lnTo>
                  <a:lnTo>
                    <a:pt x="2548" y="535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210625" y="1023625"/>
              <a:ext cx="51250" cy="79275"/>
            </a:xfrm>
            <a:custGeom>
              <a:avLst/>
              <a:gdLst/>
              <a:ahLst/>
              <a:cxnLst/>
              <a:rect l="l" t="t" r="r" b="b"/>
              <a:pathLst>
                <a:path w="2050" h="3171" extrusionOk="0">
                  <a:moveTo>
                    <a:pt x="0" y="0"/>
                  </a:moveTo>
                  <a:lnTo>
                    <a:pt x="0" y="535"/>
                  </a:lnTo>
                  <a:lnTo>
                    <a:pt x="1515" y="535"/>
                  </a:lnTo>
                  <a:lnTo>
                    <a:pt x="1515" y="2637"/>
                  </a:lnTo>
                  <a:lnTo>
                    <a:pt x="214" y="2637"/>
                  </a:lnTo>
                  <a:lnTo>
                    <a:pt x="214" y="3171"/>
                  </a:lnTo>
                  <a:lnTo>
                    <a:pt x="2049" y="317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1046700" y="1023625"/>
              <a:ext cx="41000" cy="13350"/>
            </a:xfrm>
            <a:custGeom>
              <a:avLst/>
              <a:gdLst/>
              <a:ahLst/>
              <a:cxnLst/>
              <a:rect l="l" t="t" r="r" b="b"/>
              <a:pathLst>
                <a:path w="1640" h="534" extrusionOk="0">
                  <a:moveTo>
                    <a:pt x="0" y="0"/>
                  </a:moveTo>
                  <a:lnTo>
                    <a:pt x="0" y="534"/>
                  </a:lnTo>
                  <a:lnTo>
                    <a:pt x="1639" y="53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046700" y="1125175"/>
              <a:ext cx="41000" cy="13375"/>
            </a:xfrm>
            <a:custGeom>
              <a:avLst/>
              <a:gdLst/>
              <a:ahLst/>
              <a:cxnLst/>
              <a:rect l="l" t="t" r="r" b="b"/>
              <a:pathLst>
                <a:path w="1640" h="535" extrusionOk="0">
                  <a:moveTo>
                    <a:pt x="0" y="1"/>
                  </a:moveTo>
                  <a:lnTo>
                    <a:pt x="0" y="534"/>
                  </a:lnTo>
                  <a:lnTo>
                    <a:pt x="1639" y="53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0" name="Google Shape;280;p32"/>
          <p:cNvSpPr/>
          <p:nvPr/>
        </p:nvSpPr>
        <p:spPr>
          <a:xfrm>
            <a:off x="5150330" y="1272556"/>
            <a:ext cx="16141" cy="15178"/>
          </a:xfrm>
          <a:custGeom>
            <a:avLst/>
            <a:gdLst/>
            <a:ahLst/>
            <a:cxnLst/>
            <a:rect l="l" t="t" r="r" b="b"/>
            <a:pathLst>
              <a:path w="570" h="536" extrusionOk="0">
                <a:moveTo>
                  <a:pt x="0" y="0"/>
                </a:moveTo>
                <a:lnTo>
                  <a:pt x="0" y="535"/>
                </a:lnTo>
                <a:lnTo>
                  <a:pt x="569" y="535"/>
                </a:lnTo>
                <a:lnTo>
                  <a:pt x="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2759445" y="3148921"/>
            <a:ext cx="509614" cy="465860"/>
            <a:chOff x="7978465" y="1969392"/>
            <a:chExt cx="361147" cy="360797"/>
          </a:xfrm>
        </p:grpSpPr>
        <p:sp>
          <p:nvSpPr>
            <p:cNvPr id="282" name="Google Shape;282;p32"/>
            <p:cNvSpPr/>
            <p:nvPr/>
          </p:nvSpPr>
          <p:spPr>
            <a:xfrm>
              <a:off x="8136871" y="2285821"/>
              <a:ext cx="44368" cy="44368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8210010" y="2121719"/>
              <a:ext cx="56112" cy="5611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8051987" y="2121719"/>
              <a:ext cx="55730" cy="56112"/>
            </a:xfrm>
            <a:custGeom>
              <a:avLst/>
              <a:gdLst/>
              <a:ahLst/>
              <a:cxnLst/>
              <a:rect l="l" t="t" r="r" b="b"/>
              <a:pathLst>
                <a:path w="1751" h="1763" extrusionOk="0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978465" y="2285821"/>
              <a:ext cx="44749" cy="44368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8294894" y="2285821"/>
              <a:ext cx="44718" cy="44368"/>
            </a:xfrm>
            <a:custGeom>
              <a:avLst/>
              <a:gdLst/>
              <a:ahLst/>
              <a:cxnLst/>
              <a:rect l="l" t="t" r="r" b="b"/>
              <a:pathLst>
                <a:path w="1405" h="1394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119811" y="1969392"/>
              <a:ext cx="78455" cy="78487"/>
            </a:xfrm>
            <a:custGeom>
              <a:avLst/>
              <a:gdLst/>
              <a:ahLst/>
              <a:cxnLst/>
              <a:rect l="l" t="t" r="r" b="b"/>
              <a:pathLst>
                <a:path w="2465" h="2466" extrusionOk="0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012202" y="2189575"/>
              <a:ext cx="134917" cy="89690"/>
            </a:xfrm>
            <a:custGeom>
              <a:avLst/>
              <a:gdLst/>
              <a:ahLst/>
              <a:cxnLst/>
              <a:rect l="l" t="t" r="r" b="b"/>
              <a:pathLst>
                <a:path w="4239" h="2818" extrusionOk="0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8099346" y="2059973"/>
              <a:ext cx="119385" cy="56016"/>
            </a:xfrm>
            <a:custGeom>
              <a:avLst/>
              <a:gdLst/>
              <a:ahLst/>
              <a:cxnLst/>
              <a:rect l="l" t="t" r="r" b="b"/>
              <a:pathLst>
                <a:path w="3751" h="1760" extrusionOk="0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8170194" y="2189925"/>
              <a:ext cx="135331" cy="89849"/>
            </a:xfrm>
            <a:custGeom>
              <a:avLst/>
              <a:gdLst/>
              <a:ahLst/>
              <a:cxnLst/>
              <a:rect l="l" t="t" r="r" b="b"/>
              <a:pathLst>
                <a:path w="4252" h="2823" extrusionOk="0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1" name="Google Shape;291;p32"/>
          <p:cNvSpPr/>
          <p:nvPr/>
        </p:nvSpPr>
        <p:spPr>
          <a:xfrm>
            <a:off x="7060200" y="3148925"/>
            <a:ext cx="447110" cy="46585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2" name="Google Shape;292;p32"/>
          <p:cNvGrpSpPr/>
          <p:nvPr/>
        </p:nvGrpSpPr>
        <p:grpSpPr>
          <a:xfrm>
            <a:off x="4948439" y="1408074"/>
            <a:ext cx="509642" cy="509658"/>
            <a:chOff x="3095745" y="3805393"/>
            <a:chExt cx="352840" cy="354717"/>
          </a:xfrm>
        </p:grpSpPr>
        <p:sp>
          <p:nvSpPr>
            <p:cNvPr id="293" name="Google Shape;293;p32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" name="Google Shape;299;p32"/>
          <p:cNvGrpSpPr/>
          <p:nvPr/>
        </p:nvGrpSpPr>
        <p:grpSpPr>
          <a:xfrm>
            <a:off x="4903598" y="3127026"/>
            <a:ext cx="509622" cy="509710"/>
            <a:chOff x="1754279" y="4286593"/>
            <a:chExt cx="351439" cy="345965"/>
          </a:xfrm>
        </p:grpSpPr>
        <p:sp>
          <p:nvSpPr>
            <p:cNvPr id="300" name="Google Shape;300;p32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2586501" y="1408078"/>
            <a:ext cx="248767" cy="165302"/>
            <a:chOff x="5216456" y="3725484"/>
            <a:chExt cx="356196" cy="265631"/>
          </a:xfrm>
        </p:grpSpPr>
        <p:sp>
          <p:nvSpPr>
            <p:cNvPr id="306" name="Google Shape;306;p3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2759445" y="1408083"/>
            <a:ext cx="509617" cy="509648"/>
            <a:chOff x="2656907" y="2439293"/>
            <a:chExt cx="332757" cy="332343"/>
          </a:xfrm>
        </p:grpSpPr>
        <p:sp>
          <p:nvSpPr>
            <p:cNvPr id="309" name="Google Shape;309;p32"/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ctrTitle"/>
          </p:nvPr>
        </p:nvSpPr>
        <p:spPr>
          <a:xfrm>
            <a:off x="5279625" y="629625"/>
            <a:ext cx="36198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FACTORS TO CONSIDER</a:t>
            </a:r>
            <a:endParaRPr sz="2800"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1"/>
          </p:nvPr>
        </p:nvSpPr>
        <p:spPr>
          <a:xfrm>
            <a:off x="4858250" y="1409700"/>
            <a:ext cx="3968100" cy="3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Home Credit’s mission is to provide a positive loan experience for the underserved population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Assume false positives are more costly</a:t>
            </a:r>
            <a:endParaRPr sz="1400" dirty="0">
              <a:solidFill>
                <a:schemeClr val="dk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Identify customer as high risk and not offer them a loan; in actuality, they will pay it back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Competition is judged on AUC value, which equally weighs both types of misclassifications</a:t>
            </a: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l="21576" r="19453"/>
          <a:stretch/>
        </p:blipFill>
        <p:spPr>
          <a:xfrm>
            <a:off x="562650" y="1032575"/>
            <a:ext cx="3681975" cy="30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/>
          <p:nvPr/>
        </p:nvSpPr>
        <p:spPr>
          <a:xfrm rot="5400000">
            <a:off x="6571250" y="-890625"/>
            <a:ext cx="542100" cy="3513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378200" y="333300"/>
            <a:ext cx="3134700" cy="57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4"/>
          <p:cNvSpPr/>
          <p:nvPr/>
        </p:nvSpPr>
        <p:spPr>
          <a:xfrm rot="5400000">
            <a:off x="1370600" y="-1235700"/>
            <a:ext cx="573300" cy="371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378200" y="333300"/>
            <a:ext cx="2797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4294967295"/>
          </p:nvPr>
        </p:nvSpPr>
        <p:spPr>
          <a:xfrm>
            <a:off x="905325" y="1052075"/>
            <a:ext cx="44772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Boosting Model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submission for the competition</a:t>
            </a:r>
            <a:endParaRPr sz="14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AUC value of 0.69</a:t>
            </a:r>
            <a:endParaRPr sz="12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business decision if minimizing false positives is the priority</a:t>
            </a:r>
            <a:endParaRPr sz="14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Identifies highest number of good applicants, who will NOT default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Specificity rate of 80.55%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Random Forest Model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solution if company is risk averse and reducing false negatives is the priority</a:t>
            </a:r>
            <a:endParaRPr sz="14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Avoid offering loans to customers who will actually default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sensitivity rate of 61.61%</a:t>
            </a:r>
            <a:endParaRPr sz="1400"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4294967295"/>
          </p:nvPr>
        </p:nvSpPr>
        <p:spPr>
          <a:xfrm>
            <a:off x="6266175" y="1747200"/>
            <a:ext cx="2290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Boosting Classification Accuracy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title" idx="4294967295"/>
          </p:nvPr>
        </p:nvSpPr>
        <p:spPr>
          <a:xfrm>
            <a:off x="6266175" y="969475"/>
            <a:ext cx="23616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62.47%</a:t>
            </a:r>
            <a:endParaRPr sz="5000"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294967295"/>
          </p:nvPr>
        </p:nvSpPr>
        <p:spPr>
          <a:xfrm>
            <a:off x="6266175" y="3703500"/>
            <a:ext cx="22902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Confusion Matrix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graphicFrame>
        <p:nvGraphicFramePr>
          <p:cNvPr id="335" name="Google Shape;335;p34"/>
          <p:cNvGraphicFramePr/>
          <p:nvPr/>
        </p:nvGraphicFramePr>
        <p:xfrm>
          <a:off x="6266163" y="2449635"/>
          <a:ext cx="2361600" cy="1188630"/>
        </p:xfrm>
        <a:graphic>
          <a:graphicData uri="http://schemas.openxmlformats.org/drawingml/2006/table">
            <a:tbl>
              <a:tblPr>
                <a:noFill/>
                <a:tableStyleId>{CA25F3B0-9CEF-4AD1-9E57-383F1961BF36}</a:tableStyleId>
              </a:tblPr>
              <a:tblGrid>
                <a:gridCol w="7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Risk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Risk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10308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7216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2060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5132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/>
          <p:nvPr/>
        </p:nvSpPr>
        <p:spPr>
          <a:xfrm rot="5400000">
            <a:off x="1409400" y="-1207500"/>
            <a:ext cx="573300" cy="371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1337700" y="335250"/>
            <a:ext cx="22140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dirty="0"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4294967295"/>
          </p:nvPr>
        </p:nvSpPr>
        <p:spPr>
          <a:xfrm>
            <a:off x="1144950" y="1289725"/>
            <a:ext cx="6854100" cy="23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 Medium"/>
              <a:buChar char="●"/>
            </a:pPr>
            <a:r>
              <a:rPr lang="en" sz="1700">
                <a:latin typeface="DM Sans Medium"/>
                <a:ea typeface="DM Sans Medium"/>
                <a:cs typeface="DM Sans Medium"/>
                <a:sym typeface="DM Sans Medium"/>
              </a:rPr>
              <a:t>Real world data is often imbalanced</a:t>
            </a: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Requires preprocessing to improve classifications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 Medium"/>
              <a:buChar char="●"/>
            </a:pPr>
            <a:r>
              <a:rPr lang="en" sz="1700">
                <a:latin typeface="DM Sans Medium"/>
                <a:ea typeface="DM Sans Medium"/>
                <a:cs typeface="DM Sans Medium"/>
                <a:sym typeface="DM Sans Medium"/>
              </a:rPr>
              <a:t>The importance of experimentation with machine learning models and associated parameters</a:t>
            </a: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 Medium"/>
              <a:buChar char="●"/>
            </a:pPr>
            <a:r>
              <a:rPr lang="en" sz="1700">
                <a:latin typeface="DM Sans Medium"/>
                <a:ea typeface="DM Sans Medium"/>
                <a:cs typeface="DM Sans Medium"/>
                <a:sym typeface="DM Sans Medium"/>
              </a:rPr>
              <a:t>There is (almost) never one “best” solution</a:t>
            </a: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Depends on business context and priorities of the client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ee Tour Compan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6DD6B8"/>
      </a:accent1>
      <a:accent2>
        <a:srgbClr val="434343"/>
      </a:accent2>
      <a:accent3>
        <a:srgbClr val="78909C"/>
      </a:accent3>
      <a:accent4>
        <a:srgbClr val="4C9983"/>
      </a:accent4>
      <a:accent5>
        <a:srgbClr val="FFD966"/>
      </a:accent5>
      <a:accent6>
        <a:srgbClr val="F9CB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135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DM Sans Medium</vt:lpstr>
      <vt:lpstr>Arial</vt:lpstr>
      <vt:lpstr>Passion One</vt:lpstr>
      <vt:lpstr>DM Sans</vt:lpstr>
      <vt:lpstr>Permanent Marker</vt:lpstr>
      <vt:lpstr>Free Tour Company by Slidesgo</vt:lpstr>
      <vt:lpstr>Home Credit Default Risk</vt:lpstr>
      <vt:lpstr>TABLE OF CONTENTS</vt:lpstr>
      <vt:lpstr>OBJECTIVE</vt:lpstr>
      <vt:lpstr>DATA SET</vt:lpstr>
      <vt:lpstr>CRITIQUES OF SUBMISSIONS</vt:lpstr>
      <vt:lpstr>POTENTIAL SOLUTIONS</vt:lpstr>
      <vt:lpstr>FACTORS TO CONSIDER</vt:lpstr>
      <vt:lpstr>MODEL SELECTION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Megan Brunick</dc:creator>
  <cp:lastModifiedBy>Brunick, Megan</cp:lastModifiedBy>
  <cp:revision>1</cp:revision>
  <dcterms:modified xsi:type="dcterms:W3CDTF">2022-04-19T00:03:53Z</dcterms:modified>
</cp:coreProperties>
</file>