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handoutMasterIdLst>
    <p:handoutMasterId r:id="rId25"/>
  </p:handoutMasterIdLst>
  <p:sldIdLst>
    <p:sldId id="256" r:id="rId4"/>
    <p:sldId id="268" r:id="rId5"/>
    <p:sldId id="269" r:id="rId6"/>
    <p:sldId id="257" r:id="rId7"/>
    <p:sldId id="258" r:id="rId8"/>
    <p:sldId id="259" r:id="rId9"/>
    <p:sldId id="270" r:id="rId10"/>
    <p:sldId id="272" r:id="rId11"/>
    <p:sldId id="271" r:id="rId12"/>
    <p:sldId id="273" r:id="rId13"/>
    <p:sldId id="260" r:id="rId14"/>
    <p:sldId id="261" r:id="rId15"/>
    <p:sldId id="262" r:id="rId16"/>
    <p:sldId id="274" r:id="rId17"/>
    <p:sldId id="263" r:id="rId18"/>
    <p:sldId id="264" r:id="rId19"/>
    <p:sldId id="265" r:id="rId20"/>
    <p:sldId id="266" r:id="rId21"/>
    <p:sldId id="277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9261"/>
    <a:srgbClr val="829769"/>
    <a:srgbClr val="899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8054975" y="0"/>
            <a:ext cx="1089025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5"/>
          <p:cNvSpPr>
            <a:spLocks/>
          </p:cNvSpPr>
          <p:nvPr userDrawn="1"/>
        </p:nvSpPr>
        <p:spPr bwMode="auto">
          <a:xfrm>
            <a:off x="1295400" y="5715000"/>
            <a:ext cx="6858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chemeClr val="accent2"/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 rot="10800000">
            <a:off x="0" y="4520045"/>
            <a:ext cx="2057400" cy="2337955"/>
            <a:chOff x="7467600" y="0"/>
            <a:chExt cx="1676400" cy="1905000"/>
          </a:xfrm>
        </p:grpSpPr>
        <p:sp>
          <p:nvSpPr>
            <p:cNvPr id="16" name="Teardrop 15"/>
            <p:cNvSpPr/>
            <p:nvPr userDrawn="1"/>
          </p:nvSpPr>
          <p:spPr>
            <a:xfrm>
              <a:off x="7620000" y="381000"/>
              <a:ext cx="1524000" cy="1524000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ardrop 14"/>
            <p:cNvSpPr/>
            <p:nvPr userDrawn="1"/>
          </p:nvSpPr>
          <p:spPr>
            <a:xfrm>
              <a:off x="7467600" y="0"/>
              <a:ext cx="1143000" cy="1143000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/>
            <p:cNvSpPr/>
            <p:nvPr userDrawn="1"/>
          </p:nvSpPr>
          <p:spPr>
            <a:xfrm>
              <a:off x="7772400" y="0"/>
              <a:ext cx="1371600" cy="1371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781801" y="3975905"/>
            <a:ext cx="2033178" cy="2590798"/>
            <a:chOff x="5123427" y="2586247"/>
            <a:chExt cx="3113140" cy="3966952"/>
          </a:xfrm>
        </p:grpSpPr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1" name="Group 67"/>
          <p:cNvGrpSpPr>
            <a:grpSpLocks noChangeAspect="1"/>
          </p:cNvGrpSpPr>
          <p:nvPr userDrawn="1"/>
        </p:nvGrpSpPr>
        <p:grpSpPr bwMode="auto">
          <a:xfrm flipH="1" flipV="1">
            <a:off x="152398" y="152400"/>
            <a:ext cx="1600202" cy="1033671"/>
            <a:chOff x="2497" y="1995"/>
            <a:chExt cx="805" cy="5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auto">
            <a:xfrm>
              <a:off x="3043" y="2467"/>
              <a:ext cx="46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auto">
            <a:xfrm>
              <a:off x="2699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 userDrawn="1"/>
          </p:nvSpPr>
          <p:spPr bwMode="auto">
            <a:xfrm>
              <a:off x="2598" y="2467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 userDrawn="1"/>
          </p:nvSpPr>
          <p:spPr bwMode="auto">
            <a:xfrm>
              <a:off x="2497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 userDrawn="1"/>
          </p:nvSpPr>
          <p:spPr bwMode="auto">
            <a:xfrm>
              <a:off x="3148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 userDrawn="1"/>
          </p:nvSpPr>
          <p:spPr bwMode="auto">
            <a:xfrm>
              <a:off x="3254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 userDrawn="1"/>
          </p:nvSpPr>
          <p:spPr bwMode="auto">
            <a:xfrm>
              <a:off x="3148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 userDrawn="1"/>
          </p:nvSpPr>
          <p:spPr bwMode="auto">
            <a:xfrm>
              <a:off x="3254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 userDrawn="1"/>
          </p:nvSpPr>
          <p:spPr bwMode="auto">
            <a:xfrm>
              <a:off x="3148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auto">
            <a:xfrm>
              <a:off x="3254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 userDrawn="1"/>
          </p:nvSpPr>
          <p:spPr bwMode="auto">
            <a:xfrm>
              <a:off x="2940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 userDrawn="1"/>
          </p:nvSpPr>
          <p:spPr bwMode="auto">
            <a:xfrm>
              <a:off x="3046" y="2206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39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>
              <a:off x="3148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3254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84"/>
            <p:cNvSpPr>
              <a:spLocks noChangeArrowheads="1"/>
            </p:cNvSpPr>
            <p:nvPr userDrawn="1"/>
          </p:nvSpPr>
          <p:spPr bwMode="auto">
            <a:xfrm>
              <a:off x="2940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 userDrawn="1"/>
          </p:nvSpPr>
          <p:spPr bwMode="auto">
            <a:xfrm>
              <a:off x="3046" y="2305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 userDrawn="1"/>
          </p:nvSpPr>
          <p:spPr bwMode="auto">
            <a:xfrm>
              <a:off x="2839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 userDrawn="1"/>
          </p:nvSpPr>
          <p:spPr bwMode="auto">
            <a:xfrm>
              <a:off x="3148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 userDrawn="1"/>
          </p:nvSpPr>
          <p:spPr bwMode="auto">
            <a:xfrm>
              <a:off x="3254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7"/>
            <p:cNvGrpSpPr>
              <a:grpSpLocks noChangeAspect="1"/>
            </p:cNvGrpSpPr>
            <p:nvPr userDrawn="1"/>
          </p:nvGrpSpPr>
          <p:grpSpPr bwMode="auto">
            <a:xfrm flipH="1" flipV="1">
              <a:off x="152398" y="152400"/>
              <a:ext cx="1066802" cy="689114"/>
              <a:chOff x="2497" y="1995"/>
              <a:chExt cx="805" cy="52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" name="Rectangle 69"/>
              <p:cNvSpPr>
                <a:spLocks noChangeArrowheads="1"/>
              </p:cNvSpPr>
              <p:nvPr userDrawn="1"/>
            </p:nvSpPr>
            <p:spPr bwMode="auto">
              <a:xfrm>
                <a:off x="3043" y="2467"/>
                <a:ext cx="46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70"/>
              <p:cNvSpPr>
                <a:spLocks noChangeArrowheads="1"/>
              </p:cNvSpPr>
              <p:nvPr userDrawn="1"/>
            </p:nvSpPr>
            <p:spPr bwMode="auto">
              <a:xfrm>
                <a:off x="2699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1"/>
              <p:cNvSpPr>
                <a:spLocks noChangeArrowheads="1"/>
              </p:cNvSpPr>
              <p:nvPr userDrawn="1"/>
            </p:nvSpPr>
            <p:spPr bwMode="auto">
              <a:xfrm>
                <a:off x="2598" y="2467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72"/>
              <p:cNvSpPr>
                <a:spLocks noChangeArrowheads="1"/>
              </p:cNvSpPr>
              <p:nvPr userDrawn="1"/>
            </p:nvSpPr>
            <p:spPr bwMode="auto">
              <a:xfrm>
                <a:off x="2497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73"/>
              <p:cNvSpPr>
                <a:spLocks noChangeArrowheads="1"/>
              </p:cNvSpPr>
              <p:nvPr userDrawn="1"/>
            </p:nvSpPr>
            <p:spPr bwMode="auto">
              <a:xfrm>
                <a:off x="3148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74"/>
              <p:cNvSpPr>
                <a:spLocks noChangeArrowheads="1"/>
              </p:cNvSpPr>
              <p:nvPr userDrawn="1"/>
            </p:nvSpPr>
            <p:spPr bwMode="auto">
              <a:xfrm>
                <a:off x="3254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75"/>
              <p:cNvSpPr>
                <a:spLocks noChangeArrowheads="1"/>
              </p:cNvSpPr>
              <p:nvPr userDrawn="1"/>
            </p:nvSpPr>
            <p:spPr bwMode="auto">
              <a:xfrm>
                <a:off x="3148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76"/>
              <p:cNvSpPr>
                <a:spLocks noChangeArrowheads="1"/>
              </p:cNvSpPr>
              <p:nvPr userDrawn="1"/>
            </p:nvSpPr>
            <p:spPr bwMode="auto">
              <a:xfrm>
                <a:off x="3254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77"/>
              <p:cNvSpPr>
                <a:spLocks noChangeArrowheads="1"/>
              </p:cNvSpPr>
              <p:nvPr userDrawn="1"/>
            </p:nvSpPr>
            <p:spPr bwMode="auto">
              <a:xfrm>
                <a:off x="3148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78"/>
              <p:cNvSpPr>
                <a:spLocks noChangeArrowheads="1"/>
              </p:cNvSpPr>
              <p:nvPr userDrawn="1"/>
            </p:nvSpPr>
            <p:spPr bwMode="auto">
              <a:xfrm>
                <a:off x="3254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79"/>
              <p:cNvSpPr>
                <a:spLocks noChangeArrowheads="1"/>
              </p:cNvSpPr>
              <p:nvPr userDrawn="1"/>
            </p:nvSpPr>
            <p:spPr bwMode="auto">
              <a:xfrm>
                <a:off x="2940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80"/>
              <p:cNvSpPr>
                <a:spLocks noChangeArrowheads="1"/>
              </p:cNvSpPr>
              <p:nvPr userDrawn="1"/>
            </p:nvSpPr>
            <p:spPr bwMode="auto">
              <a:xfrm>
                <a:off x="3046" y="2206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81"/>
              <p:cNvSpPr>
                <a:spLocks noChangeArrowheads="1"/>
              </p:cNvSpPr>
              <p:nvPr userDrawn="1"/>
            </p:nvSpPr>
            <p:spPr bwMode="auto">
              <a:xfrm>
                <a:off x="2839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82"/>
              <p:cNvSpPr>
                <a:spLocks noChangeArrowheads="1"/>
              </p:cNvSpPr>
              <p:nvPr userDrawn="1"/>
            </p:nvSpPr>
            <p:spPr bwMode="auto">
              <a:xfrm>
                <a:off x="3148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83"/>
              <p:cNvSpPr>
                <a:spLocks noChangeArrowheads="1"/>
              </p:cNvSpPr>
              <p:nvPr userDrawn="1"/>
            </p:nvSpPr>
            <p:spPr bwMode="auto">
              <a:xfrm>
                <a:off x="3254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84"/>
              <p:cNvSpPr>
                <a:spLocks noChangeArrowheads="1"/>
              </p:cNvSpPr>
              <p:nvPr userDrawn="1"/>
            </p:nvSpPr>
            <p:spPr bwMode="auto">
              <a:xfrm>
                <a:off x="2940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5"/>
              <p:cNvSpPr>
                <a:spLocks noChangeArrowheads="1"/>
              </p:cNvSpPr>
              <p:nvPr userDrawn="1"/>
            </p:nvSpPr>
            <p:spPr bwMode="auto">
              <a:xfrm>
                <a:off x="3046" y="2305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86"/>
              <p:cNvSpPr>
                <a:spLocks noChangeArrowheads="1"/>
              </p:cNvSpPr>
              <p:nvPr userDrawn="1"/>
            </p:nvSpPr>
            <p:spPr bwMode="auto">
              <a:xfrm>
                <a:off x="2839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7"/>
              <p:cNvSpPr>
                <a:spLocks noChangeArrowheads="1"/>
              </p:cNvSpPr>
              <p:nvPr userDrawn="1"/>
            </p:nvSpPr>
            <p:spPr bwMode="auto">
              <a:xfrm>
                <a:off x="3148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88"/>
              <p:cNvSpPr>
                <a:spLocks noChangeArrowheads="1"/>
              </p:cNvSpPr>
              <p:nvPr userDrawn="1"/>
            </p:nvSpPr>
            <p:spPr bwMode="auto">
              <a:xfrm>
                <a:off x="3254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8054975" y="0"/>
              <a:ext cx="1089025" cy="2663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295400" y="5715000"/>
              <a:ext cx="6858000" cy="9144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3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704" y="1282289"/>
            <a:ext cx="7414592" cy="17146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NEOMACE TRAVEL AND TOURS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6992"/>
            <a:ext cx="7772400" cy="7200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Information Systems Plan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4945895"/>
            <a:ext cx="7772400" cy="12194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Belchez, Maica L.</a:t>
            </a:r>
            <a:br>
              <a:rPr lang="en-US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Carpio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Aira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Joyce A.</a:t>
            </a:r>
            <a:br>
              <a:rPr lang="en-US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Haboc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Florence Gail 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4040188" cy="639762"/>
          </a:xfrm>
        </p:spPr>
        <p:txBody>
          <a:bodyPr anchor="ctr">
            <a:noAutofit/>
          </a:bodyPr>
          <a:lstStyle/>
          <a:p>
            <a: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endParaRPr lang="en-PH" sz="4000" b="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Summarize your market in the past, present, and future.</a:t>
            </a:r>
          </a:p>
          <a:p>
            <a:pPr lvl="1"/>
            <a:r>
              <a:rPr lang="en-US" dirty="0"/>
              <a:t>Review those changes in market share, leadership, players, market shifts, costs, pricing, or competition that provide the opportunity for your company’s success.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620688"/>
            <a:ext cx="4041775" cy="639762"/>
          </a:xfrm>
        </p:spPr>
        <p:txBody>
          <a:bodyPr anchor="ctr">
            <a:noAutofit/>
          </a:bodyPr>
          <a:lstStyle/>
          <a:p>
            <a: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  <a:endParaRPr lang="en-PH" sz="4000" b="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955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Value Chain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problems and opportunities.</a:t>
            </a:r>
          </a:p>
          <a:p>
            <a:pPr lvl="1"/>
            <a:r>
              <a:rPr lang="en-US" dirty="0"/>
              <a:t>State consumer problems, and define the nature of product/service opportunities that are created by those problems.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Gap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key technology, concept, or strategy on which your business is based.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Industry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competition.</a:t>
            </a:r>
          </a:p>
          <a:p>
            <a:r>
              <a:rPr lang="en-US" dirty="0"/>
              <a:t>Outline your company’s competitive advantage.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Business Context</a:t>
            </a:r>
            <a:endParaRPr lang="en-PH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93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Key Business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five-year goals.</a:t>
            </a:r>
          </a:p>
          <a:p>
            <a:r>
              <a:rPr lang="en-US" dirty="0"/>
              <a:t>State specific, measurable objectives for achieving your five-year goals.</a:t>
            </a:r>
          </a:p>
          <a:p>
            <a:pPr lvl="1"/>
            <a:r>
              <a:rPr lang="en-US" dirty="0"/>
              <a:t>List market-share objectives.</a:t>
            </a:r>
          </a:p>
          <a:p>
            <a:pPr lvl="1"/>
            <a:r>
              <a:rPr lang="en-US" dirty="0"/>
              <a:t>List revenue/profitability objectives.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Strategic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 a high-level financial plan that defines your financial model and pricing assumptions. </a:t>
            </a:r>
          </a:p>
          <a:p>
            <a:pPr lvl="1"/>
            <a:r>
              <a:rPr lang="en-US" dirty="0"/>
              <a:t>This plan should include expected annual sales and profits for the next three years.</a:t>
            </a:r>
          </a:p>
          <a:p>
            <a:pPr lvl="1"/>
            <a:r>
              <a:rPr lang="en-US" dirty="0"/>
              <a:t>Use several slides to cover this material appropriately.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Strategic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requirements for the following resources:</a:t>
            </a:r>
          </a:p>
          <a:p>
            <a:pPr lvl="1"/>
            <a:r>
              <a:rPr lang="en-US" dirty="0"/>
              <a:t>Personnel</a:t>
            </a:r>
          </a:p>
          <a:p>
            <a:pPr lvl="1"/>
            <a:r>
              <a:rPr lang="en-US" dirty="0"/>
              <a:t>Technology</a:t>
            </a:r>
          </a:p>
          <a:p>
            <a:pPr lvl="1"/>
            <a:r>
              <a:rPr lang="en-US" dirty="0"/>
              <a:t>Finances</a:t>
            </a:r>
          </a:p>
          <a:p>
            <a:pPr lvl="1"/>
            <a:r>
              <a:rPr lang="en-US" dirty="0"/>
              <a:t>Distribution</a:t>
            </a:r>
          </a:p>
          <a:p>
            <a:pPr lvl="1"/>
            <a:r>
              <a:rPr lang="en-US" dirty="0"/>
              <a:t>Promotion</a:t>
            </a:r>
          </a:p>
          <a:p>
            <a:pPr lvl="1"/>
            <a:r>
              <a:rPr lang="en-US" dirty="0"/>
              <a:t>Products</a:t>
            </a:r>
          </a:p>
          <a:p>
            <a:pPr lvl="1"/>
            <a:r>
              <a:rPr lang="en-US" dirty="0"/>
              <a:t>Services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Strategic Business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risks of the proposed project and how they will be addressed.</a:t>
            </a:r>
          </a:p>
          <a:p>
            <a:r>
              <a:rPr lang="en-US" dirty="0"/>
              <a:t>Estimate expected rewards, particularly if you are seeking funding.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Strategic Initiatives</a:t>
            </a:r>
            <a:endParaRPr lang="en-PH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16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Company Overview</a:t>
            </a:r>
            <a:endParaRPr lang="en-PH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04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Financial Summary</a:t>
            </a:r>
            <a:endParaRPr lang="en-PH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49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Process Flow Diagram</a:t>
            </a:r>
            <a:endParaRPr lang="en-PH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3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Brief History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0486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Clearly state your company’s long-term mission.</a:t>
            </a:r>
          </a:p>
          <a:p>
            <a:pPr lvl="1"/>
            <a:r>
              <a:rPr lang="en-US" dirty="0"/>
              <a:t>Try to use words that will help direct the growth of your company, but be as concise as possible.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CEO and key management by name.</a:t>
            </a:r>
          </a:p>
          <a:p>
            <a:r>
              <a:rPr lang="en-US" dirty="0"/>
              <a:t>Include previous accomplishments to show that these are people with a record of success.</a:t>
            </a:r>
          </a:p>
          <a:p>
            <a:r>
              <a:rPr lang="en-US" dirty="0"/>
              <a:t>Summarize number of years of experience in this field.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your market in the past, present, and future.</a:t>
            </a:r>
          </a:p>
          <a:p>
            <a:pPr lvl="1"/>
            <a:r>
              <a:rPr lang="en-US" dirty="0"/>
              <a:t>Review those changes in market share, leadership, players, market shifts, costs, pricing, or competition that provide the opportunity for your company’s success.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Company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your market in the past, present, and future.</a:t>
            </a:r>
          </a:p>
          <a:p>
            <a:pPr lvl="1"/>
            <a:r>
              <a:rPr lang="en-US" dirty="0"/>
              <a:t>Review those changes in market share, leadership, players, market shifts, costs, pricing, or competition that provide the opportunity for your company’s success.</a:t>
            </a:r>
          </a:p>
        </p:txBody>
      </p:sp>
    </p:spTree>
    <p:extLst>
      <p:ext uri="{BB962C8B-B14F-4D97-AF65-F5344CB8AC3E}">
        <p14:creationId xmlns:p14="http://schemas.microsoft.com/office/powerpoint/2010/main" val="8189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Situational Review</a:t>
            </a:r>
            <a:endParaRPr lang="en-PH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8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4040188" cy="639762"/>
          </a:xfrm>
        </p:spPr>
        <p:txBody>
          <a:bodyPr anchor="ctr">
            <a:noAutofit/>
          </a:bodyPr>
          <a:lstStyle/>
          <a:p>
            <a: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  <a:endParaRPr lang="en-PH" sz="4000" b="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Summarize your market in the past, present, and future.</a:t>
            </a:r>
          </a:p>
          <a:p>
            <a:pPr lvl="1"/>
            <a:r>
              <a:rPr lang="en-US" dirty="0"/>
              <a:t>Review those changes in market share, leadership, players, market shifts, costs, pricing, or competition that provide the opportunity for your company’s success.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620688"/>
            <a:ext cx="4041775" cy="639762"/>
          </a:xfrm>
        </p:spPr>
        <p:txBody>
          <a:bodyPr anchor="ctr">
            <a:noAutofit/>
          </a:bodyPr>
          <a:lstStyle/>
          <a:p>
            <a: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Weaknesses</a:t>
            </a:r>
            <a:endParaRPr lang="en-PH" sz="4000" b="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1697300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plan presentatio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23AB631-2C77-48E2-965F-5E9DD09909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presentation (Green Wave design)</Template>
  <TotalTime>68</TotalTime>
  <Words>432</Words>
  <Application>Microsoft Office PowerPoint</Application>
  <PresentationFormat>On-screen Show (4:3)</PresentationFormat>
  <Paragraphs>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Business plan presentation</vt:lpstr>
      <vt:lpstr>Custom Design</vt:lpstr>
      <vt:lpstr>NEOMACE TRAVEL AND TOURS</vt:lpstr>
      <vt:lpstr>Company Overview</vt:lpstr>
      <vt:lpstr>Brief History</vt:lpstr>
      <vt:lpstr>Mission</vt:lpstr>
      <vt:lpstr>Vision</vt:lpstr>
      <vt:lpstr>Core Values</vt:lpstr>
      <vt:lpstr>Company Goals</vt:lpstr>
      <vt:lpstr>Situational Review</vt:lpstr>
      <vt:lpstr>PowerPoint Presentation</vt:lpstr>
      <vt:lpstr>PowerPoint Presentation</vt:lpstr>
      <vt:lpstr>Value Chain Analysis</vt:lpstr>
      <vt:lpstr>Gap Analysis</vt:lpstr>
      <vt:lpstr>Industry Trends</vt:lpstr>
      <vt:lpstr>Business Context</vt:lpstr>
      <vt:lpstr>Key Business Drivers</vt:lpstr>
      <vt:lpstr>Strategic Priorities</vt:lpstr>
      <vt:lpstr>Strategic Roadmap</vt:lpstr>
      <vt:lpstr>Strategic Business Objectives</vt:lpstr>
      <vt:lpstr>Strategic Initiatives</vt:lpstr>
      <vt:lpstr>Financial Summary</vt:lpstr>
      <vt:lpstr>Process 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NEOMACE TRAVEL AND TOURS</dc:title>
  <dc:creator>Maica Belchez</dc:creator>
  <cp:keywords/>
  <cp:lastModifiedBy>Maica Belchez</cp:lastModifiedBy>
  <cp:revision>9</cp:revision>
  <dcterms:created xsi:type="dcterms:W3CDTF">2017-08-23T18:55:42Z</dcterms:created>
  <dcterms:modified xsi:type="dcterms:W3CDTF">2017-08-23T20:11:05Z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TC103853799990</vt:lpwstr>
  </property>
</Properties>
</file>