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95" r:id="rId15"/>
    <p:sldId id="270" r:id="rId16"/>
    <p:sldId id="279" r:id="rId17"/>
    <p:sldId id="272" r:id="rId18"/>
    <p:sldId id="294" r:id="rId19"/>
    <p:sldId id="273" r:id="rId20"/>
    <p:sldId id="293" r:id="rId21"/>
    <p:sldId id="274" r:id="rId22"/>
    <p:sldId id="275" r:id="rId23"/>
    <p:sldId id="284" r:id="rId24"/>
    <p:sldId id="283" r:id="rId25"/>
    <p:sldId id="285" r:id="rId26"/>
    <p:sldId id="280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54045" autoAdjust="0"/>
  </p:normalViewPr>
  <p:slideViewPr>
    <p:cSldViewPr>
      <p:cViewPr varScale="1">
        <p:scale>
          <a:sx n="38" d="100"/>
          <a:sy n="38" d="100"/>
        </p:scale>
        <p:origin x="2268" y="5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Hiwalay</a:t>
            </a:r>
            <a:r>
              <a:rPr lang="en-US" dirty="0"/>
              <a:t> </a:t>
            </a:r>
            <a:r>
              <a:rPr lang="en-US" dirty="0" err="1"/>
              <a:t>yung</a:t>
            </a:r>
            <a:r>
              <a:rPr lang="en-US" dirty="0"/>
              <a:t> development</a:t>
            </a:r>
            <a:r>
              <a:rPr lang="en-US" baseline="0" dirty="0"/>
              <a:t> phase.</a:t>
            </a:r>
          </a:p>
          <a:p>
            <a:r>
              <a:rPr lang="en-US" baseline="0" dirty="0"/>
              <a:t>Include </a:t>
            </a:r>
            <a:r>
              <a:rPr lang="en-US" baseline="0" dirty="0" err="1"/>
              <a:t>yung</a:t>
            </a:r>
            <a:r>
              <a:rPr lang="en-US" baseline="0" dirty="0"/>
              <a:t> capitalization</a:t>
            </a:r>
          </a:p>
          <a:p>
            <a:r>
              <a:rPr lang="en-US" baseline="0" dirty="0"/>
              <a:t>	- pre op cost + 18 months</a:t>
            </a:r>
          </a:p>
          <a:p>
            <a:r>
              <a:rPr lang="en-US" baseline="0" dirty="0"/>
              <a:t>Revenue</a:t>
            </a:r>
          </a:p>
          <a:p>
            <a:r>
              <a:rPr lang="en-US" baseline="0" dirty="0"/>
              <a:t>	- Net profit, pre op cost + 18 months and extend(3 years)</a:t>
            </a:r>
          </a:p>
          <a:p>
            <a:endParaRPr lang="en-US" baseline="0" dirty="0"/>
          </a:p>
          <a:p>
            <a:r>
              <a:rPr lang="en-US" b="1" baseline="0" dirty="0"/>
              <a:t>IMPORTANT</a:t>
            </a:r>
          </a:p>
          <a:p>
            <a:r>
              <a:rPr lang="en-US" b="0" baseline="0" dirty="0"/>
              <a:t>	-wag </a:t>
            </a:r>
            <a:r>
              <a:rPr lang="en-US" b="0" baseline="0" dirty="0" err="1"/>
              <a:t>tanggalin</a:t>
            </a:r>
            <a:r>
              <a:rPr lang="en-US" b="0" baseline="0" dirty="0"/>
              <a:t> </a:t>
            </a:r>
            <a:r>
              <a:rPr lang="en-US" b="0" baseline="0" dirty="0" err="1"/>
              <a:t>yung</a:t>
            </a:r>
            <a:r>
              <a:rPr lang="en-US" b="0" baseline="0" dirty="0"/>
              <a:t> marketing and advertisement cost</a:t>
            </a:r>
          </a:p>
          <a:p>
            <a:endParaRPr lang="en-US" b="0" baseline="0" dirty="0"/>
          </a:p>
          <a:p>
            <a:r>
              <a:rPr lang="en-US" b="0" baseline="0" dirty="0"/>
              <a:t>&gt;&gt;&gt;&gt;&gt;&gt;&gt;&gt;&gt;&gt;&gt;&gt;&gt;&gt;&gt;&gt;&gt;&gt;&gt;&gt;&gt;GOVERNMENT cost</a:t>
            </a:r>
          </a:p>
          <a:p>
            <a:r>
              <a:rPr lang="en-US" b="0" baseline="0" dirty="0"/>
              <a:t>	-license fee…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</a:t>
            </a:r>
            <a:r>
              <a:rPr lang="en-US" baseline="0" dirty="0"/>
              <a:t>d </a:t>
            </a:r>
            <a:r>
              <a:rPr lang="en-US" baseline="0" dirty="0" err="1"/>
              <a:t>sa</a:t>
            </a:r>
            <a:r>
              <a:rPr lang="en-US" baseline="0" dirty="0"/>
              <a:t> demographics(no. of users)</a:t>
            </a:r>
          </a:p>
          <a:p>
            <a:r>
              <a:rPr lang="en-US" baseline="0" dirty="0"/>
              <a:t>Demographics*price = Revenue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</a:t>
            </a:r>
            <a:r>
              <a:rPr lang="en-US" baseline="0" dirty="0"/>
              <a:t> vocabulary, build self confidence in talking to other people using other dialect/languages – Benefits… </a:t>
            </a:r>
          </a:p>
          <a:p>
            <a:r>
              <a:rPr lang="en-US" baseline="0" dirty="0"/>
              <a:t>The rest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the influencer, </a:t>
            </a:r>
          </a:p>
          <a:p>
            <a:r>
              <a:rPr lang="en-US" baseline="0" dirty="0"/>
              <a:t>travel agency, company will benefit using the app. (</a:t>
            </a:r>
            <a:r>
              <a:rPr lang="en-US" baseline="0" dirty="0" err="1"/>
              <a:t>Ano</a:t>
            </a:r>
            <a:r>
              <a:rPr lang="en-US" baseline="0" dirty="0"/>
              <a:t> </a:t>
            </a:r>
            <a:r>
              <a:rPr lang="en-US" baseline="0" dirty="0" err="1"/>
              <a:t>yung</a:t>
            </a:r>
            <a:r>
              <a:rPr lang="en-US" baseline="0" dirty="0"/>
              <a:t> benefit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makukuha</a:t>
            </a:r>
            <a:r>
              <a:rPr lang="en-US" baseline="0" dirty="0"/>
              <a:t> </a:t>
            </a:r>
            <a:r>
              <a:rPr lang="en-US" baseline="0" dirty="0" err="1"/>
              <a:t>nila</a:t>
            </a:r>
            <a:r>
              <a:rPr lang="en-US" baseline="0" dirty="0"/>
              <a:t>)</a:t>
            </a:r>
          </a:p>
          <a:p>
            <a:r>
              <a:rPr lang="en-US" baseline="0" dirty="0"/>
              <a:t>-Strategy </a:t>
            </a:r>
            <a:r>
              <a:rPr lang="en-US" baseline="0" dirty="0" err="1"/>
              <a:t>natin</a:t>
            </a:r>
            <a:r>
              <a:rPr lang="en-US" baseline="0" dirty="0"/>
              <a:t> </a:t>
            </a:r>
            <a:r>
              <a:rPr lang="en-US" baseline="0" dirty="0" err="1"/>
              <a:t>paano</a:t>
            </a:r>
            <a:r>
              <a:rPr lang="en-US" baseline="0" dirty="0"/>
              <a:t> </a:t>
            </a:r>
            <a:r>
              <a:rPr lang="en-US" baseline="0" dirty="0" err="1"/>
              <a:t>mako</a:t>
            </a:r>
            <a:r>
              <a:rPr lang="en-US" baseline="0" dirty="0"/>
              <a:t>-convince </a:t>
            </a:r>
            <a:r>
              <a:rPr lang="en-US" baseline="0" dirty="0" err="1"/>
              <a:t>yung</a:t>
            </a:r>
            <a:r>
              <a:rPr lang="en-US" baseline="0" dirty="0"/>
              <a:t> influencer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gamitin</a:t>
            </a:r>
            <a:r>
              <a:rPr lang="en-US" baseline="0" dirty="0"/>
              <a:t>/advertise </a:t>
            </a:r>
            <a:r>
              <a:rPr lang="en-US" baseline="0" dirty="0" err="1"/>
              <a:t>yung</a:t>
            </a:r>
            <a:r>
              <a:rPr lang="en-US" baseline="0" dirty="0"/>
              <a:t> app </a:t>
            </a:r>
            <a:r>
              <a:rPr lang="en-US" baseline="0" dirty="0" err="1"/>
              <a:t>natin</a:t>
            </a:r>
            <a:r>
              <a:rPr lang="en-US" baseline="0" dirty="0"/>
              <a:t>.</a:t>
            </a:r>
          </a:p>
          <a:p>
            <a:r>
              <a:rPr lang="en-US" baseline="0" dirty="0"/>
              <a:t>	&gt; free trials</a:t>
            </a:r>
          </a:p>
          <a:p>
            <a:r>
              <a:rPr lang="en-US" baseline="0" dirty="0"/>
              <a:t>-Travel agency, specify </a:t>
            </a:r>
            <a:r>
              <a:rPr lang="en-US" baseline="0" dirty="0" err="1"/>
              <a:t>yung</a:t>
            </a:r>
            <a:r>
              <a:rPr lang="en-US" baseline="0" dirty="0"/>
              <a:t> percentage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makukuha</a:t>
            </a:r>
            <a:r>
              <a:rPr lang="en-US" baseline="0" dirty="0"/>
              <a:t> </a:t>
            </a:r>
            <a:r>
              <a:rPr lang="en-US" baseline="0" dirty="0" err="1"/>
              <a:t>nila</a:t>
            </a:r>
            <a:r>
              <a:rPr lang="en-US" baseline="0" dirty="0"/>
              <a:t>.</a:t>
            </a:r>
          </a:p>
          <a:p>
            <a:r>
              <a:rPr lang="en-US" baseline="0" dirty="0"/>
              <a:t>	&gt;redirect to </a:t>
            </a:r>
            <a:r>
              <a:rPr lang="en-US" baseline="0" dirty="0" err="1"/>
              <a:t>playstore</a:t>
            </a:r>
            <a:endParaRPr lang="en-US" baseline="0" dirty="0"/>
          </a:p>
          <a:p>
            <a:r>
              <a:rPr lang="en-US" baseline="0" dirty="0"/>
              <a:t>	&gt;I-include </a:t>
            </a:r>
            <a:r>
              <a:rPr lang="en-US" baseline="0" dirty="0" err="1"/>
              <a:t>yung</a:t>
            </a:r>
            <a:r>
              <a:rPr lang="en-US" baseline="0" dirty="0"/>
              <a:t> app </a:t>
            </a:r>
            <a:r>
              <a:rPr lang="en-US" baseline="0" dirty="0" err="1"/>
              <a:t>sa</a:t>
            </a:r>
            <a:r>
              <a:rPr lang="en-US" baseline="0" dirty="0"/>
              <a:t> package/promo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8/25/2017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Filipinos/Foreigners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Both female and male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90641"/>
              </p:ext>
            </p:extLst>
          </p:nvPr>
        </p:nvGraphicFramePr>
        <p:xfrm>
          <a:off x="467544" y="420097"/>
          <a:ext cx="6552727" cy="14878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3">
                  <a:extLst>
                    <a:ext uri="{9D8B030D-6E8A-4147-A177-3AD203B41FA5}">
                      <a16:colId xmlns:a16="http://schemas.microsoft.com/office/drawing/2014/main" val="605247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3400164603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5171979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21169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Personnel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Salary (monthly)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0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Project Manager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₱660,006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331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Business Analyst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₱18,841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6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₱113,046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34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Mobile Applications Developer (Android)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₱480,006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336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Database Developer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₱15,501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₱139,509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0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Quality Assurance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₱12,112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₱36,336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58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₱1,428,903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6611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0608"/>
              </p:ext>
            </p:extLst>
          </p:nvPr>
        </p:nvGraphicFramePr>
        <p:xfrm>
          <a:off x="2123729" y="1907902"/>
          <a:ext cx="6552632" cy="952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5">
                  <a:extLst>
                    <a:ext uri="{9D8B030D-6E8A-4147-A177-3AD203B41FA5}">
                      <a16:colId xmlns:a16="http://schemas.microsoft.com/office/drawing/2014/main" val="216627362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034104171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03715156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573753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Software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8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Android Studio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8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Firebase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3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SQLite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00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0327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1500"/>
              </p:ext>
            </p:extLst>
          </p:nvPr>
        </p:nvGraphicFramePr>
        <p:xfrm>
          <a:off x="467544" y="2860402"/>
          <a:ext cx="6552727" cy="1905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6">
                  <a:extLst>
                    <a:ext uri="{9D8B030D-6E8A-4147-A177-3AD203B41FA5}">
                      <a16:colId xmlns:a16="http://schemas.microsoft.com/office/drawing/2014/main" val="1602631463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663161867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927241109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36758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Facilities/Utilities/Equipment/Furniture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Price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Total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43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Working Space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₱162,000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4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Computers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Laptops (for backup)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19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Tables (4)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₱2,185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₱8,740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35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Chairs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₱980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₱3,920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30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Aircon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Internet Access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₱1,797.05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₱32,346.90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38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Electricity, Water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₱2,568.21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₱46,227.78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03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₱345,647.68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4599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5024"/>
              </p:ext>
            </p:extLst>
          </p:nvPr>
        </p:nvGraphicFramePr>
        <p:xfrm>
          <a:off x="2123729" y="4765402"/>
          <a:ext cx="6552630" cy="762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3">
                  <a:extLst>
                    <a:ext uri="{9D8B030D-6E8A-4147-A177-3AD203B41FA5}">
                      <a16:colId xmlns:a16="http://schemas.microsoft.com/office/drawing/2014/main" val="3905968808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95008954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187568878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3876567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Advertisement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0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Advertising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₱10,000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₱180,000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400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Marketing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₱20,000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09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₱540,000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183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980"/>
              </p:ext>
            </p:extLst>
          </p:nvPr>
        </p:nvGraphicFramePr>
        <p:xfrm>
          <a:off x="467544" y="5527402"/>
          <a:ext cx="3759200" cy="381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097">
                  <a:extLst>
                    <a:ext uri="{9D8B030D-6E8A-4147-A177-3AD203B41FA5}">
                      <a16:colId xmlns:a16="http://schemas.microsoft.com/office/drawing/2014/main" val="1006029942"/>
                    </a:ext>
                  </a:extLst>
                </a:gridCol>
                <a:gridCol w="1180103">
                  <a:extLst>
                    <a:ext uri="{9D8B030D-6E8A-4147-A177-3AD203B41FA5}">
                      <a16:colId xmlns:a16="http://schemas.microsoft.com/office/drawing/2014/main" val="2224279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Contingency Cost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₱53,236.52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289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Overall 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₱2,367,787.20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>
                <a:solidFill>
                  <a:srgbClr val="FF0000"/>
                </a:solidFill>
              </a:rPr>
              <a:t>₱1,774,550.68 </a:t>
            </a:r>
            <a:r>
              <a:rPr lang="en-PH" sz="3000" dirty="0"/>
              <a:t>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en-US" sz="3000" dirty="0"/>
              <a:t>Translate Philippine dialects into English or Filipino languages and vice versa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3000" dirty="0"/>
              <a:t>Improve vocabulary 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3000" dirty="0"/>
              <a:t>Auto-respond to any set of phrases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3000" dirty="0"/>
              <a:t>Ask someone in the forum for correction</a:t>
            </a:r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459</Words>
  <Application>Microsoft Office PowerPoint</Application>
  <PresentationFormat>On-screen Show (4:3)</PresentationFormat>
  <Paragraphs>198</Paragraphs>
  <Slides>30</Slides>
  <Notes>11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PowerPoint Presentation</vt:lpstr>
      <vt:lpstr>Cost Structure</vt:lpstr>
      <vt:lpstr>Revenue Streams</vt:lpstr>
      <vt:lpstr>Business Startup Cost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2017-08-25T13:31:21Z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