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3" r:id="rId5"/>
    <p:sldId id="258" r:id="rId6"/>
    <p:sldId id="282" r:id="rId7"/>
    <p:sldId id="281" r:id="rId8"/>
    <p:sldId id="264" r:id="rId9"/>
    <p:sldId id="291" r:id="rId10"/>
    <p:sldId id="266" r:id="rId11"/>
    <p:sldId id="267" r:id="rId12"/>
    <p:sldId id="292" r:id="rId13"/>
    <p:sldId id="269" r:id="rId14"/>
    <p:sldId id="295" r:id="rId15"/>
    <p:sldId id="270" r:id="rId16"/>
    <p:sldId id="279" r:id="rId17"/>
    <p:sldId id="272" r:id="rId18"/>
    <p:sldId id="294" r:id="rId19"/>
    <p:sldId id="273" r:id="rId20"/>
    <p:sldId id="293" r:id="rId21"/>
    <p:sldId id="274" r:id="rId22"/>
    <p:sldId id="275" r:id="rId23"/>
    <p:sldId id="284" r:id="rId24"/>
    <p:sldId id="283" r:id="rId25"/>
    <p:sldId id="285" r:id="rId26"/>
    <p:sldId id="280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51" d="100"/>
          <a:sy n="51" d="100"/>
        </p:scale>
        <p:origin x="96" y="32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3F531-5BB8-4D17-AED5-6BBCBB23F6B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408F-8BEC-4902-8014-463AC54AC5A2}">
      <dgm:prSet phldrT="[Text]" custT="1"/>
      <dgm:spPr/>
      <dgm:t>
        <a:bodyPr/>
        <a:lstStyle/>
        <a:p>
          <a:r>
            <a:rPr lang="en-US" sz="1400" dirty="0"/>
            <a:t>Travel Agency</a:t>
          </a:r>
        </a:p>
        <a:p>
          <a:r>
            <a:rPr lang="en-US" sz="1400" dirty="0"/>
            <a:t>Travel Company Website</a:t>
          </a:r>
        </a:p>
        <a:p>
          <a:r>
            <a:rPr lang="en-US" sz="1400" dirty="0"/>
            <a:t>D.O.T</a:t>
          </a:r>
        </a:p>
      </dgm:t>
    </dgm:pt>
    <dgm:pt modelId="{23975A75-A249-4A82-B8E8-AE0AFC2E39A1}" type="parTrans" cxnId="{2B2A0BC7-B164-4463-A69C-CA4570B5DE57}">
      <dgm:prSet/>
      <dgm:spPr/>
      <dgm:t>
        <a:bodyPr/>
        <a:lstStyle/>
        <a:p>
          <a:endParaRPr lang="en-US"/>
        </a:p>
      </dgm:t>
    </dgm:pt>
    <dgm:pt modelId="{A30C63DE-1802-4586-AE67-8D72C78F4841}" type="sibTrans" cxnId="{2B2A0BC7-B164-4463-A69C-CA4570B5DE57}">
      <dgm:prSet/>
      <dgm:spPr/>
      <dgm:t>
        <a:bodyPr/>
        <a:lstStyle/>
        <a:p>
          <a:endParaRPr lang="en-US"/>
        </a:p>
      </dgm:t>
    </dgm:pt>
    <dgm:pt modelId="{826DF2FB-628A-4CDB-8003-E6D0347A5117}">
      <dgm:prSet phldrT="[Text]"/>
      <dgm:spPr/>
      <dgm:t>
        <a:bodyPr/>
        <a:lstStyle/>
        <a:p>
          <a:r>
            <a:rPr lang="en-US" dirty="0"/>
            <a:t>Social Media Ads</a:t>
          </a:r>
        </a:p>
        <a:p>
          <a:r>
            <a:rPr lang="en-US" dirty="0"/>
            <a:t>Influencer’s Blog</a:t>
          </a:r>
        </a:p>
      </dgm:t>
    </dgm:pt>
    <dgm:pt modelId="{A65B6F5D-05E6-4F11-A599-1211BF87A973}" type="parTrans" cxnId="{A398D454-D6F1-45FA-8969-16B6318672C1}">
      <dgm:prSet/>
      <dgm:spPr/>
      <dgm:t>
        <a:bodyPr/>
        <a:lstStyle/>
        <a:p>
          <a:endParaRPr lang="en-US"/>
        </a:p>
      </dgm:t>
    </dgm:pt>
    <dgm:pt modelId="{E6FF1FB0-054C-4F4E-B89A-71E298D5A324}" type="sibTrans" cxnId="{A398D454-D6F1-45FA-8969-16B6318672C1}">
      <dgm:prSet/>
      <dgm:spPr/>
      <dgm:t>
        <a:bodyPr/>
        <a:lstStyle/>
        <a:p>
          <a:endParaRPr lang="en-US"/>
        </a:p>
      </dgm:t>
    </dgm:pt>
    <dgm:pt modelId="{95919428-F01C-476E-BFBD-352D28C559A7}">
      <dgm:prSet phldrT="[Text]"/>
      <dgm:spPr/>
      <dgm:t>
        <a:bodyPr/>
        <a:lstStyle/>
        <a:p>
          <a:r>
            <a:rPr lang="en-US" dirty="0"/>
            <a:t>Customer’s Feedback</a:t>
          </a:r>
        </a:p>
      </dgm:t>
    </dgm:pt>
    <dgm:pt modelId="{34BEF668-2EE4-4C7F-BBB4-97A5A7C49737}" type="parTrans" cxnId="{A2301E7F-89D0-4365-A8A6-ED10C5CDDE33}">
      <dgm:prSet/>
      <dgm:spPr/>
      <dgm:t>
        <a:bodyPr/>
        <a:lstStyle/>
        <a:p>
          <a:endParaRPr lang="en-US"/>
        </a:p>
      </dgm:t>
    </dgm:pt>
    <dgm:pt modelId="{35A521F6-C114-4F36-98EE-382D6BE0A5AD}" type="sibTrans" cxnId="{A2301E7F-89D0-4365-A8A6-ED10C5CDDE33}">
      <dgm:prSet/>
      <dgm:spPr/>
      <dgm:t>
        <a:bodyPr/>
        <a:lstStyle/>
        <a:p>
          <a:endParaRPr lang="en-US"/>
        </a:p>
      </dgm:t>
    </dgm:pt>
    <dgm:pt modelId="{C992637A-2047-4D63-A1B2-5AADA53B026E}">
      <dgm:prSet phldrT="[Text]"/>
      <dgm:spPr/>
      <dgm:t>
        <a:bodyPr/>
        <a:lstStyle/>
        <a:p>
          <a:r>
            <a:rPr lang="en-US" dirty="0"/>
            <a:t>Sales Funnel</a:t>
          </a:r>
        </a:p>
      </dgm:t>
    </dgm:pt>
    <dgm:pt modelId="{50590985-D4E8-42D7-A67C-601FC80B26D9}" type="parTrans" cxnId="{178018AF-AC7A-414F-AE48-18B92482AD6D}">
      <dgm:prSet/>
      <dgm:spPr/>
      <dgm:t>
        <a:bodyPr/>
        <a:lstStyle/>
        <a:p>
          <a:endParaRPr lang="en-US"/>
        </a:p>
      </dgm:t>
    </dgm:pt>
    <dgm:pt modelId="{A72D8A17-1A2A-471D-8E91-8468FC51AB1E}" type="sibTrans" cxnId="{178018AF-AC7A-414F-AE48-18B92482AD6D}">
      <dgm:prSet/>
      <dgm:spPr/>
      <dgm:t>
        <a:bodyPr/>
        <a:lstStyle/>
        <a:p>
          <a:endParaRPr lang="en-US"/>
        </a:p>
      </dgm:t>
    </dgm:pt>
    <dgm:pt modelId="{43484FC9-1A94-4170-A19A-405BEE3BCDDD}" type="pres">
      <dgm:prSet presAssocID="{97D3F531-5BB8-4D17-AED5-6BBCBB23F6B2}" presName="Name0" presStyleCnt="0">
        <dgm:presLayoutVars>
          <dgm:chMax val="4"/>
          <dgm:resizeHandles val="exact"/>
        </dgm:presLayoutVars>
      </dgm:prSet>
      <dgm:spPr/>
    </dgm:pt>
    <dgm:pt modelId="{571C7BC7-835E-4EBC-BFDC-A8906B97BC5F}" type="pres">
      <dgm:prSet presAssocID="{97D3F531-5BB8-4D17-AED5-6BBCBB23F6B2}" presName="ellipse" presStyleLbl="trBgShp" presStyleIdx="0" presStyleCnt="1"/>
      <dgm:spPr/>
    </dgm:pt>
    <dgm:pt modelId="{4DE91573-F76F-4026-8941-FDDC137A47E4}" type="pres">
      <dgm:prSet presAssocID="{97D3F531-5BB8-4D17-AED5-6BBCBB23F6B2}" presName="arrow1" presStyleLbl="fgShp" presStyleIdx="0" presStyleCnt="1"/>
      <dgm:spPr/>
    </dgm:pt>
    <dgm:pt modelId="{375E99DE-0465-4A0E-9213-ADD7140DC951}" type="pres">
      <dgm:prSet presAssocID="{97D3F531-5BB8-4D17-AED5-6BBCBB23F6B2}" presName="rectangle" presStyleLbl="revTx" presStyleIdx="0" presStyleCnt="1">
        <dgm:presLayoutVars>
          <dgm:bulletEnabled val="1"/>
        </dgm:presLayoutVars>
      </dgm:prSet>
      <dgm:spPr/>
    </dgm:pt>
    <dgm:pt modelId="{EEFF9738-13B3-4A3C-B745-BA430F6F7E51}" type="pres">
      <dgm:prSet presAssocID="{826DF2FB-628A-4CDB-8003-E6D0347A5117}" presName="item1" presStyleLbl="node1" presStyleIdx="0" presStyleCnt="3">
        <dgm:presLayoutVars>
          <dgm:bulletEnabled val="1"/>
        </dgm:presLayoutVars>
      </dgm:prSet>
      <dgm:spPr/>
    </dgm:pt>
    <dgm:pt modelId="{D1957E61-FF5C-4E9F-8C0B-89A40F2944AF}" type="pres">
      <dgm:prSet presAssocID="{95919428-F01C-476E-BFBD-352D28C559A7}" presName="item2" presStyleLbl="node1" presStyleIdx="1" presStyleCnt="3" custLinFactNeighborY="1843">
        <dgm:presLayoutVars>
          <dgm:bulletEnabled val="1"/>
        </dgm:presLayoutVars>
      </dgm:prSet>
      <dgm:spPr/>
    </dgm:pt>
    <dgm:pt modelId="{1DF77DD4-42DA-4C2F-A2AD-618DA802347D}" type="pres">
      <dgm:prSet presAssocID="{C992637A-2047-4D63-A1B2-5AADA53B026E}" presName="item3" presStyleLbl="node1" presStyleIdx="2" presStyleCnt="3">
        <dgm:presLayoutVars>
          <dgm:bulletEnabled val="1"/>
        </dgm:presLayoutVars>
      </dgm:prSet>
      <dgm:spPr/>
    </dgm:pt>
    <dgm:pt modelId="{DFFE7824-1935-459E-93CD-BD36A34B5DD1}" type="pres">
      <dgm:prSet presAssocID="{97D3F531-5BB8-4D17-AED5-6BBCBB23F6B2}" presName="funnel" presStyleLbl="trAlignAcc1" presStyleIdx="0" presStyleCnt="1" custLinFactNeighborX="258" custLinFactNeighborY="-400"/>
      <dgm:spPr/>
    </dgm:pt>
  </dgm:ptLst>
  <dgm:cxnLst>
    <dgm:cxn modelId="{0490F928-176A-4F2C-AE04-F1762680F5E3}" type="presOf" srcId="{95919428-F01C-476E-BFBD-352D28C559A7}" destId="{EEFF9738-13B3-4A3C-B745-BA430F6F7E51}" srcOrd="0" destOrd="0" presId="urn:microsoft.com/office/officeart/2005/8/layout/funnel1"/>
    <dgm:cxn modelId="{A398D454-D6F1-45FA-8969-16B6318672C1}" srcId="{97D3F531-5BB8-4D17-AED5-6BBCBB23F6B2}" destId="{826DF2FB-628A-4CDB-8003-E6D0347A5117}" srcOrd="1" destOrd="0" parTransId="{A65B6F5D-05E6-4F11-A599-1211BF87A973}" sibTransId="{E6FF1FB0-054C-4F4E-B89A-71E298D5A324}"/>
    <dgm:cxn modelId="{A2301E7F-89D0-4365-A8A6-ED10C5CDDE33}" srcId="{97D3F531-5BB8-4D17-AED5-6BBCBB23F6B2}" destId="{95919428-F01C-476E-BFBD-352D28C559A7}" srcOrd="2" destOrd="0" parTransId="{34BEF668-2EE4-4C7F-BBB4-97A5A7C49737}" sibTransId="{35A521F6-C114-4F36-98EE-382D6BE0A5AD}"/>
    <dgm:cxn modelId="{9B294AAB-FD51-4CF9-86CA-527835A56B9E}" type="presOf" srcId="{51C1408F-8BEC-4902-8014-463AC54AC5A2}" destId="{1DF77DD4-42DA-4C2F-A2AD-618DA802347D}" srcOrd="0" destOrd="0" presId="urn:microsoft.com/office/officeart/2005/8/layout/funnel1"/>
    <dgm:cxn modelId="{178018AF-AC7A-414F-AE48-18B92482AD6D}" srcId="{97D3F531-5BB8-4D17-AED5-6BBCBB23F6B2}" destId="{C992637A-2047-4D63-A1B2-5AADA53B026E}" srcOrd="3" destOrd="0" parTransId="{50590985-D4E8-42D7-A67C-601FC80B26D9}" sibTransId="{A72D8A17-1A2A-471D-8E91-8468FC51AB1E}"/>
    <dgm:cxn modelId="{2B2A0BC7-B164-4463-A69C-CA4570B5DE57}" srcId="{97D3F531-5BB8-4D17-AED5-6BBCBB23F6B2}" destId="{51C1408F-8BEC-4902-8014-463AC54AC5A2}" srcOrd="0" destOrd="0" parTransId="{23975A75-A249-4A82-B8E8-AE0AFC2E39A1}" sibTransId="{A30C63DE-1802-4586-AE67-8D72C78F4841}"/>
    <dgm:cxn modelId="{FA2373D7-954E-4DEA-A0CA-45F7FBC453AE}" type="presOf" srcId="{97D3F531-5BB8-4D17-AED5-6BBCBB23F6B2}" destId="{43484FC9-1A94-4170-A19A-405BEE3BCDDD}" srcOrd="0" destOrd="0" presId="urn:microsoft.com/office/officeart/2005/8/layout/funnel1"/>
    <dgm:cxn modelId="{05097EEA-EDFD-4028-932D-AD6D7C6B9632}" type="presOf" srcId="{826DF2FB-628A-4CDB-8003-E6D0347A5117}" destId="{D1957E61-FF5C-4E9F-8C0B-89A40F2944AF}" srcOrd="0" destOrd="0" presId="urn:microsoft.com/office/officeart/2005/8/layout/funnel1"/>
    <dgm:cxn modelId="{94DFE2F9-E215-4629-9BD6-5E118B61B34C}" type="presOf" srcId="{C992637A-2047-4D63-A1B2-5AADA53B026E}" destId="{375E99DE-0465-4A0E-9213-ADD7140DC951}" srcOrd="0" destOrd="0" presId="urn:microsoft.com/office/officeart/2005/8/layout/funnel1"/>
    <dgm:cxn modelId="{3FB54B73-303B-4154-9AED-06108B42A359}" type="presParOf" srcId="{43484FC9-1A94-4170-A19A-405BEE3BCDDD}" destId="{571C7BC7-835E-4EBC-BFDC-A8906B97BC5F}" srcOrd="0" destOrd="0" presId="urn:microsoft.com/office/officeart/2005/8/layout/funnel1"/>
    <dgm:cxn modelId="{B454F4F8-A4BD-487D-92FA-2CC6E422238D}" type="presParOf" srcId="{43484FC9-1A94-4170-A19A-405BEE3BCDDD}" destId="{4DE91573-F76F-4026-8941-FDDC137A47E4}" srcOrd="1" destOrd="0" presId="urn:microsoft.com/office/officeart/2005/8/layout/funnel1"/>
    <dgm:cxn modelId="{ABBE4A8E-4698-49F4-A340-8D7968721F37}" type="presParOf" srcId="{43484FC9-1A94-4170-A19A-405BEE3BCDDD}" destId="{375E99DE-0465-4A0E-9213-ADD7140DC951}" srcOrd="2" destOrd="0" presId="urn:microsoft.com/office/officeart/2005/8/layout/funnel1"/>
    <dgm:cxn modelId="{7CE3A4FE-4565-4F1E-B778-156597460DC0}" type="presParOf" srcId="{43484FC9-1A94-4170-A19A-405BEE3BCDDD}" destId="{EEFF9738-13B3-4A3C-B745-BA430F6F7E51}" srcOrd="3" destOrd="0" presId="urn:microsoft.com/office/officeart/2005/8/layout/funnel1"/>
    <dgm:cxn modelId="{DED91D7F-AB44-445E-B882-06D158693D34}" type="presParOf" srcId="{43484FC9-1A94-4170-A19A-405BEE3BCDDD}" destId="{D1957E61-FF5C-4E9F-8C0B-89A40F2944AF}" srcOrd="4" destOrd="0" presId="urn:microsoft.com/office/officeart/2005/8/layout/funnel1"/>
    <dgm:cxn modelId="{A6B6DAB2-232E-437F-A247-CABB29FE7BBE}" type="presParOf" srcId="{43484FC9-1A94-4170-A19A-405BEE3BCDDD}" destId="{1DF77DD4-42DA-4C2F-A2AD-618DA802347D}" srcOrd="5" destOrd="0" presId="urn:microsoft.com/office/officeart/2005/8/layout/funnel1"/>
    <dgm:cxn modelId="{AC3D74B0-3B0A-4FAC-942F-BC78474809F7}" type="presParOf" srcId="{43484FC9-1A94-4170-A19A-405BEE3BCDDD}" destId="{DFFE7824-1935-459E-93CD-BD36A34B5D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7BC7-835E-4EBC-BFDC-A8906B97BC5F}">
      <dsp:nvSpPr>
        <dsp:cNvPr id="0" name=""/>
        <dsp:cNvSpPr/>
      </dsp:nvSpPr>
      <dsp:spPr>
        <a:xfrm>
          <a:off x="1804115" y="231100"/>
          <a:ext cx="4586459" cy="15928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91573-F76F-4026-8941-FDDC137A47E4}">
      <dsp:nvSpPr>
        <dsp:cNvPr id="0" name=""/>
        <dsp:cNvSpPr/>
      </dsp:nvSpPr>
      <dsp:spPr>
        <a:xfrm>
          <a:off x="3660031" y="4131368"/>
          <a:ext cx="888848" cy="5688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99DE-0465-4A0E-9213-ADD7140DC951}">
      <dsp:nvSpPr>
        <dsp:cNvPr id="0" name=""/>
        <dsp:cNvSpPr/>
      </dsp:nvSpPr>
      <dsp:spPr>
        <a:xfrm>
          <a:off x="1971218" y="4586459"/>
          <a:ext cx="4266474" cy="10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Funnel</a:t>
          </a:r>
        </a:p>
      </dsp:txBody>
      <dsp:txXfrm>
        <a:off x="1971218" y="4586459"/>
        <a:ext cx="4266474" cy="1066618"/>
      </dsp:txXfrm>
    </dsp:sp>
    <dsp:sp modelId="{EEFF9738-13B3-4A3C-B745-BA430F6F7E51}">
      <dsp:nvSpPr>
        <dsp:cNvPr id="0" name=""/>
        <dsp:cNvSpPr/>
      </dsp:nvSpPr>
      <dsp:spPr>
        <a:xfrm>
          <a:off x="3471595" y="1946934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Customer’s Feedback</a:t>
          </a:r>
        </a:p>
      </dsp:txBody>
      <dsp:txXfrm>
        <a:off x="3705899" y="2181238"/>
        <a:ext cx="1131319" cy="1131319"/>
      </dsp:txXfrm>
    </dsp:sp>
    <dsp:sp modelId="{D1957E61-FF5C-4E9F-8C0B-89A40F2944AF}">
      <dsp:nvSpPr>
        <dsp:cNvPr id="0" name=""/>
        <dsp:cNvSpPr/>
      </dsp:nvSpPr>
      <dsp:spPr>
        <a:xfrm>
          <a:off x="2326758" y="776119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 Ads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Influencer’s Blog</a:t>
          </a:r>
        </a:p>
      </dsp:txBody>
      <dsp:txXfrm>
        <a:off x="2561062" y="1010423"/>
        <a:ext cx="1131319" cy="1131319"/>
      </dsp:txXfrm>
    </dsp:sp>
    <dsp:sp modelId="{1DF77DD4-42DA-4C2F-A2AD-618DA802347D}">
      <dsp:nvSpPr>
        <dsp:cNvPr id="0" name=""/>
        <dsp:cNvSpPr/>
      </dsp:nvSpPr>
      <dsp:spPr>
        <a:xfrm>
          <a:off x="3962240" y="359805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Company Website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D.O.T</a:t>
          </a:r>
        </a:p>
      </dsp:txBody>
      <dsp:txXfrm>
        <a:off x="4196544" y="594109"/>
        <a:ext cx="1131319" cy="1131319"/>
      </dsp:txXfrm>
    </dsp:sp>
    <dsp:sp modelId="{DFFE7824-1935-459E-93CD-BD36A34B5DD1}">
      <dsp:nvSpPr>
        <dsp:cNvPr id="0" name=""/>
        <dsp:cNvSpPr/>
      </dsp:nvSpPr>
      <dsp:spPr>
        <a:xfrm>
          <a:off x="1628521" y="19625"/>
          <a:ext cx="4977553" cy="39820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more language barrier,</a:t>
            </a:r>
            <a:r>
              <a:rPr lang="en-US" baseline="0" dirty="0"/>
              <a:t> Improve communication, lessen misunderstanding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9/4/2017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 and 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Male and Female users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years old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8103"/>
              </p:ext>
            </p:extLst>
          </p:nvPr>
        </p:nvGraphicFramePr>
        <p:xfrm>
          <a:off x="467544" y="47667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90641"/>
              </p:ext>
            </p:extLst>
          </p:nvPr>
        </p:nvGraphicFramePr>
        <p:xfrm>
          <a:off x="467544" y="420097"/>
          <a:ext cx="6552727" cy="14878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3">
                  <a:extLst>
                    <a:ext uri="{9D8B030D-6E8A-4147-A177-3AD203B41FA5}">
                      <a16:colId xmlns:a16="http://schemas.microsoft.com/office/drawing/2014/main" val="605247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3400164603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5171979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21169901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Personnel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Salary (monthly)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0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Project Manager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₱660,006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331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Business Analyst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₱18,841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6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₱113,046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34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Mobile Applications Developer (Android)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₱480,006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336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Database Developer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₱15,501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₱139,509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60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Quality Assurance Analyst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₱12,112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₱36,336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758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₱1,428,903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6611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0608"/>
              </p:ext>
            </p:extLst>
          </p:nvPr>
        </p:nvGraphicFramePr>
        <p:xfrm>
          <a:off x="2123729" y="1907902"/>
          <a:ext cx="6552632" cy="952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5">
                  <a:extLst>
                    <a:ext uri="{9D8B030D-6E8A-4147-A177-3AD203B41FA5}">
                      <a16:colId xmlns:a16="http://schemas.microsoft.com/office/drawing/2014/main" val="216627362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034104171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603715156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573753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Software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8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Android Studio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8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Firebase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43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SQLite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006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-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0327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1500"/>
              </p:ext>
            </p:extLst>
          </p:nvPr>
        </p:nvGraphicFramePr>
        <p:xfrm>
          <a:off x="467544" y="2860402"/>
          <a:ext cx="6552727" cy="1905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6">
                  <a:extLst>
                    <a:ext uri="{9D8B030D-6E8A-4147-A177-3AD203B41FA5}">
                      <a16:colId xmlns:a16="http://schemas.microsoft.com/office/drawing/2014/main" val="1602631463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663161867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927241109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36758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Facilities/Utilities/Equipment/Furniture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Price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Total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43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Working Space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₱162,000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4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Computers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0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Laptops (for backup)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19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Tables (4)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₱2,185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₱8,740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835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Chairs (4)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₱980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₱3,920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302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Aircon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Internet Access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₱1,797.05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₱32,346.90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388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Electricity, Water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₱2,568.21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₱46,227.78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03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₱345,647.68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4599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5024"/>
              </p:ext>
            </p:extLst>
          </p:nvPr>
        </p:nvGraphicFramePr>
        <p:xfrm>
          <a:off x="2123729" y="4765402"/>
          <a:ext cx="6552630" cy="762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3">
                  <a:extLst>
                    <a:ext uri="{9D8B030D-6E8A-4147-A177-3AD203B41FA5}">
                      <a16:colId xmlns:a16="http://schemas.microsoft.com/office/drawing/2014/main" val="3905968808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95008954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1875688787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3876567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Advertisement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506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Advertising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₱10,000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₱180,000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400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Marketing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₱20,000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09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₱540,000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9183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980"/>
              </p:ext>
            </p:extLst>
          </p:nvPr>
        </p:nvGraphicFramePr>
        <p:xfrm>
          <a:off x="467544" y="5527402"/>
          <a:ext cx="3759200" cy="381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097">
                  <a:extLst>
                    <a:ext uri="{9D8B030D-6E8A-4147-A177-3AD203B41FA5}">
                      <a16:colId xmlns:a16="http://schemas.microsoft.com/office/drawing/2014/main" val="1006029942"/>
                    </a:ext>
                  </a:extLst>
                </a:gridCol>
                <a:gridCol w="1180103">
                  <a:extLst>
                    <a:ext uri="{9D8B030D-6E8A-4147-A177-3AD203B41FA5}">
                      <a16:colId xmlns:a16="http://schemas.microsoft.com/office/drawing/2014/main" val="2224279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Contingency Cost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₱53,236.52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289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Overall 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₱2,367,787.20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0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052736"/>
            <a:ext cx="8183880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/>
              <a:t>GOAL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PH" sz="3000" dirty="0"/>
              <a:t>₱1,774,550.68 in sales within 548 days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That’s 33 downloads at </a:t>
            </a:r>
            <a:r>
              <a:rPr lang="en-PH" sz="3000" dirty="0"/>
              <a:t>₱100 each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The conversion rate is 2.35%, there will be 1,378 users a day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Improve vocabulary and check pronunciation</a:t>
            </a:r>
          </a:p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Build self-confidence in talking to other people who speak </a:t>
            </a:r>
            <a:r>
              <a:rPr lang="en-US" sz="3000"/>
              <a:t>different dialect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363</Words>
  <Application>Microsoft Office PowerPoint</Application>
  <PresentationFormat>On-screen Show (4:3)</PresentationFormat>
  <Paragraphs>169</Paragraphs>
  <Slides>30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PowerPoint Presentation</vt:lpstr>
      <vt:lpstr>PowerPoint Presentation</vt:lpstr>
      <vt:lpstr>Solutions</vt:lpstr>
      <vt:lpstr>Features</vt:lpstr>
      <vt:lpstr>Situational Benefits</vt:lpstr>
      <vt:lpstr>Marketing Message</vt:lpstr>
      <vt:lpstr>Channels</vt:lpstr>
      <vt:lpstr>Customer Segments</vt:lpstr>
      <vt:lpstr>PowerPoint Presentation</vt:lpstr>
      <vt:lpstr>Cost Structure</vt:lpstr>
      <vt:lpstr>Revenue Streams</vt:lpstr>
      <vt:lpstr>Business Startup Cost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2017-09-04T13:00:50Z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