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5" r:id="rId3"/>
    <p:sldId id="257" r:id="rId4"/>
    <p:sldId id="258" r:id="rId5"/>
    <p:sldId id="259" r:id="rId6"/>
    <p:sldId id="260" r:id="rId7"/>
    <p:sldId id="261" r:id="rId8"/>
    <p:sldId id="262" r:id="rId9"/>
    <p:sldId id="263" r:id="rId10"/>
    <p:sldId id="264" r:id="rId11"/>
    <p:sldId id="266" r:id="rId12"/>
    <p:sldId id="271" r:id="rId13"/>
    <p:sldId id="267" r:id="rId14"/>
    <p:sldId id="269" r:id="rId15"/>
    <p:sldId id="270" r:id="rId16"/>
    <p:sldId id="268" r:id="rId17"/>
    <p:sldId id="272" r:id="rId18"/>
    <p:sldId id="273" r:id="rId19"/>
    <p:sldId id="274" r:id="rId20"/>
    <p:sldId id="275" r:id="rId21"/>
    <p:sldId id="276" r:id="rId22"/>
    <p:sldId id="277" r:id="rId23"/>
    <p:sldId id="278" r:id="rId24"/>
    <p:sldId id="279" r:id="rId25"/>
    <p:sldId id="283" r:id="rId26"/>
    <p:sldId id="280" r:id="rId27"/>
    <p:sldId id="281" r:id="rId28"/>
    <p:sldId id="282" r:id="rId29"/>
    <p:sldId id="28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2286000" y="3581400"/>
            <a:ext cx="5638800" cy="19050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23" name="Rectangle 3"/>
          <p:cNvSpPr>
            <a:spLocks noGrp="1" noChangeArrowheads="1"/>
          </p:cNvSpPr>
          <p:nvPr>
            <p:ph type="dt" sz="half" idx="2"/>
          </p:nvPr>
        </p:nvSpPr>
        <p:spPr>
          <a:xfrm>
            <a:off x="685800" y="6248400"/>
            <a:ext cx="1905000" cy="457200"/>
          </a:xfrm>
        </p:spPr>
        <p:txBody>
          <a:bodyPr/>
          <a:lstStyle>
            <a:lvl1pPr>
              <a:defRPr/>
            </a:lvl1pPr>
          </a:lstStyle>
          <a:p>
            <a:endParaRPr lang="en-US" altLang="en-US"/>
          </a:p>
        </p:txBody>
      </p:sp>
      <p:sp>
        <p:nvSpPr>
          <p:cNvPr id="5124" name="Rectangle 4"/>
          <p:cNvSpPr>
            <a:spLocks noGrp="1" noChangeArrowheads="1"/>
          </p:cNvSpPr>
          <p:nvPr>
            <p:ph type="ftr" sz="quarter" idx="3"/>
          </p:nvPr>
        </p:nvSpPr>
        <p:spPr>
          <a:xfrm>
            <a:off x="3124200" y="6248400"/>
            <a:ext cx="2895600" cy="457200"/>
          </a:xfrm>
        </p:spPr>
        <p:txBody>
          <a:bodyPr/>
          <a:lstStyle>
            <a:lvl1pPr>
              <a:defRPr/>
            </a:lvl1pPr>
          </a:lstStyle>
          <a:p>
            <a:endParaRPr lang="en-US" altLang="en-US"/>
          </a:p>
        </p:txBody>
      </p:sp>
      <p:sp>
        <p:nvSpPr>
          <p:cNvPr id="5125" name="Rectangle 5"/>
          <p:cNvSpPr>
            <a:spLocks noGrp="1" noChangeArrowheads="1"/>
          </p:cNvSpPr>
          <p:nvPr>
            <p:ph type="sldNum" sz="quarter" idx="4"/>
          </p:nvPr>
        </p:nvSpPr>
        <p:spPr>
          <a:xfrm>
            <a:off x="6553200" y="6248400"/>
            <a:ext cx="1905000" cy="457200"/>
          </a:xfrm>
        </p:spPr>
        <p:txBody>
          <a:bodyPr/>
          <a:lstStyle>
            <a:lvl1pPr>
              <a:defRPr/>
            </a:lvl1pPr>
          </a:lstStyle>
          <a:p>
            <a:fld id="{0270A0D2-D69A-434C-8FD0-94071F788BA0}" type="slidenum">
              <a:rPr lang="en-US" altLang="en-US"/>
              <a:pPr/>
              <a:t>‹#›</a:t>
            </a:fld>
            <a:endParaRPr lang="en-US" altLang="en-US"/>
          </a:p>
        </p:txBody>
      </p:sp>
      <p:grpSp>
        <p:nvGrpSpPr>
          <p:cNvPr id="5126" name="Group 6"/>
          <p:cNvGrpSpPr>
            <a:grpSpLocks/>
          </p:cNvGrpSpPr>
          <p:nvPr/>
        </p:nvGrpSpPr>
        <p:grpSpPr bwMode="auto">
          <a:xfrm>
            <a:off x="0" y="914400"/>
            <a:ext cx="8686800" cy="2514600"/>
            <a:chOff x="0" y="576"/>
            <a:chExt cx="5472" cy="1584"/>
          </a:xfrm>
        </p:grpSpPr>
        <p:sp>
          <p:nvSpPr>
            <p:cNvPr id="5127" name="Oval 7"/>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a:p>
          </p:txBody>
        </p:sp>
        <p:sp>
          <p:nvSpPr>
            <p:cNvPr id="5128" name="Rectangle 8"/>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5129"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5130" name="Freeform 10"/>
            <p:cNvSpPr>
              <a:spLocks noChangeArrowheads="1"/>
            </p:cNvSpPr>
            <p:nvPr/>
          </p:nvSpPr>
          <p:spPr bwMode="auto">
            <a:xfrm>
              <a:off x="384" y="960"/>
              <a:ext cx="144" cy="913"/>
            </a:xfrm>
            <a:custGeom>
              <a:avLst/>
              <a:gdLst>
                <a:gd name="T0" fmla="*/ 1000 w 1000"/>
                <a:gd name="T1" fmla="*/ 1000 h 1000"/>
                <a:gd name="T2" fmla="*/ 0 w 1000"/>
                <a:gd name="T3" fmla="*/ 1000 h 1000"/>
                <a:gd name="T4" fmla="*/ 0 w 1000"/>
                <a:gd name="T5" fmla="*/ 0 h 1000"/>
                <a:gd name="T6" fmla="*/ 1000 w 1000"/>
                <a:gd name="T7" fmla="*/ 0 h 1000"/>
              </a:gdLst>
              <a:ahLst/>
              <a:cxnLst>
                <a:cxn ang="0">
                  <a:pos x="T0" y="T1"/>
                </a:cxn>
                <a:cxn ang="0">
                  <a:pos x="T2" y="T3"/>
                </a:cxn>
                <a:cxn ang="0">
                  <a:pos x="T4" y="T5"/>
                </a:cxn>
                <a:cxn ang="0">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1" name="Freeform 11"/>
            <p:cNvSpPr>
              <a:spLocks noChangeArrowheads="1"/>
            </p:cNvSpPr>
            <p:nvPr/>
          </p:nvSpPr>
          <p:spPr bwMode="auto">
            <a:xfrm>
              <a:off x="4944" y="762"/>
              <a:ext cx="165" cy="864"/>
            </a:xfrm>
            <a:custGeom>
              <a:avLst/>
              <a:gdLst>
                <a:gd name="T0" fmla="*/ 0 w 1000"/>
                <a:gd name="T1" fmla="*/ 0 h 1000"/>
                <a:gd name="T2" fmla="*/ 1000 w 1000"/>
                <a:gd name="T3" fmla="*/ 0 h 1000"/>
                <a:gd name="T4" fmla="*/ 1000 w 1000"/>
                <a:gd name="T5" fmla="*/ 1000 h 1000"/>
                <a:gd name="T6" fmla="*/ 0 w 1000"/>
                <a:gd name="T7" fmla="*/ 1000 h 1000"/>
              </a:gdLst>
              <a:ahLst/>
              <a:cxnLst>
                <a:cxn ang="0">
                  <a:pos x="T0" y="T1"/>
                </a:cxn>
                <a:cxn ang="0">
                  <a:pos x="T2" y="T3"/>
                </a:cxn>
                <a:cxn ang="0">
                  <a:pos x="T4" y="T5"/>
                </a:cxn>
                <a:cxn ang="0">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32" name="Rectangle 12"/>
          <p:cNvSpPr>
            <a:spLocks noGrp="1" noChangeArrowheads="1"/>
          </p:cNvSpPr>
          <p:nvPr>
            <p:ph type="ctrTitle"/>
          </p:nvPr>
        </p:nvSpPr>
        <p:spPr>
          <a:xfrm>
            <a:off x="838200" y="1443038"/>
            <a:ext cx="7086600" cy="1600200"/>
          </a:xfrm>
        </p:spPr>
        <p:txBody>
          <a:bodyPr anchor="ctr"/>
          <a:lstStyle>
            <a:lvl1pPr>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B6AA4-4279-4FF0-B502-6A773FC9CE8B}" type="slidenum">
              <a:rPr lang="en-US" altLang="en-US"/>
              <a:pPr/>
              <a:t>‹#›</a:t>
            </a:fld>
            <a:endParaRPr lang="en-US" altLang="en-US"/>
          </a:p>
        </p:txBody>
      </p:sp>
    </p:spTree>
    <p:extLst>
      <p:ext uri="{BB962C8B-B14F-4D97-AF65-F5344CB8AC3E}">
        <p14:creationId xmlns:p14="http://schemas.microsoft.com/office/powerpoint/2010/main" val="109757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C4A7C5B-CD10-4A03-94C7-5732E5D4810B}" type="slidenum">
              <a:rPr lang="en-US" altLang="en-US"/>
              <a:pPr/>
              <a:t>‹#›</a:t>
            </a:fld>
            <a:endParaRPr lang="en-US" altLang="en-US"/>
          </a:p>
        </p:txBody>
      </p:sp>
    </p:spTree>
    <p:extLst>
      <p:ext uri="{BB962C8B-B14F-4D97-AF65-F5344CB8AC3E}">
        <p14:creationId xmlns:p14="http://schemas.microsoft.com/office/powerpoint/2010/main" val="345032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CF50494-1487-46E3-A738-D5DD5E48BF79}" type="slidenum">
              <a:rPr lang="en-US" altLang="en-US"/>
              <a:pPr/>
              <a:t>‹#›</a:t>
            </a:fld>
            <a:endParaRPr lang="en-US" altLang="en-US"/>
          </a:p>
        </p:txBody>
      </p:sp>
    </p:spTree>
    <p:extLst>
      <p:ext uri="{BB962C8B-B14F-4D97-AF65-F5344CB8AC3E}">
        <p14:creationId xmlns:p14="http://schemas.microsoft.com/office/powerpoint/2010/main" val="263911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E5AC5E6-D350-44C9-9169-FE79F59725E8}" type="slidenum">
              <a:rPr lang="en-US" altLang="en-US"/>
              <a:pPr/>
              <a:t>‹#›</a:t>
            </a:fld>
            <a:endParaRPr lang="en-US" altLang="en-US"/>
          </a:p>
        </p:txBody>
      </p:sp>
    </p:spTree>
    <p:extLst>
      <p:ext uri="{BB962C8B-B14F-4D97-AF65-F5344CB8AC3E}">
        <p14:creationId xmlns:p14="http://schemas.microsoft.com/office/powerpoint/2010/main" val="185730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856163" y="1981200"/>
            <a:ext cx="3754437"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628D41E-BE6E-40E2-8396-E4B9134D4848}" type="slidenum">
              <a:rPr lang="en-US" altLang="en-US"/>
              <a:pPr/>
              <a:t>‹#›</a:t>
            </a:fld>
            <a:endParaRPr lang="en-US" altLang="en-US"/>
          </a:p>
        </p:txBody>
      </p:sp>
    </p:spTree>
    <p:extLst>
      <p:ext uri="{BB962C8B-B14F-4D97-AF65-F5344CB8AC3E}">
        <p14:creationId xmlns:p14="http://schemas.microsoft.com/office/powerpoint/2010/main" val="25936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36CE3E7-695F-452E-B145-FA1D81D6C4F5}" type="slidenum">
              <a:rPr lang="en-US" altLang="en-US"/>
              <a:pPr/>
              <a:t>‹#›</a:t>
            </a:fld>
            <a:endParaRPr lang="en-US" altLang="en-US"/>
          </a:p>
        </p:txBody>
      </p:sp>
    </p:spTree>
    <p:extLst>
      <p:ext uri="{BB962C8B-B14F-4D97-AF65-F5344CB8AC3E}">
        <p14:creationId xmlns:p14="http://schemas.microsoft.com/office/powerpoint/2010/main" val="256404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41926CD-2EEE-47C8-953D-1B795CB94A75}" type="slidenum">
              <a:rPr lang="en-US" altLang="en-US"/>
              <a:pPr/>
              <a:t>‹#›</a:t>
            </a:fld>
            <a:endParaRPr lang="en-US" altLang="en-US"/>
          </a:p>
        </p:txBody>
      </p:sp>
    </p:spTree>
    <p:extLst>
      <p:ext uri="{BB962C8B-B14F-4D97-AF65-F5344CB8AC3E}">
        <p14:creationId xmlns:p14="http://schemas.microsoft.com/office/powerpoint/2010/main" val="292458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9CA9429-A19C-4DD0-987E-9D41E411A362}" type="slidenum">
              <a:rPr lang="en-US" altLang="en-US"/>
              <a:pPr/>
              <a:t>‹#›</a:t>
            </a:fld>
            <a:endParaRPr lang="en-US" altLang="en-US"/>
          </a:p>
        </p:txBody>
      </p:sp>
    </p:spTree>
    <p:extLst>
      <p:ext uri="{BB962C8B-B14F-4D97-AF65-F5344CB8AC3E}">
        <p14:creationId xmlns:p14="http://schemas.microsoft.com/office/powerpoint/2010/main" val="220691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803C045-CBC6-4263-A41C-5226462FDC77}" type="slidenum">
              <a:rPr lang="en-US" altLang="en-US"/>
              <a:pPr/>
              <a:t>‹#›</a:t>
            </a:fld>
            <a:endParaRPr lang="en-US" altLang="en-US"/>
          </a:p>
        </p:txBody>
      </p:sp>
    </p:spTree>
    <p:extLst>
      <p:ext uri="{BB962C8B-B14F-4D97-AF65-F5344CB8AC3E}">
        <p14:creationId xmlns:p14="http://schemas.microsoft.com/office/powerpoint/2010/main" val="228211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2E7B83E-92B5-4A8A-AC93-892DB6C1EDBC}" type="slidenum">
              <a:rPr lang="en-US" altLang="en-US"/>
              <a:pPr/>
              <a:t>‹#›</a:t>
            </a:fld>
            <a:endParaRPr lang="en-US" altLang="en-US"/>
          </a:p>
        </p:txBody>
      </p:sp>
    </p:spTree>
    <p:extLst>
      <p:ext uri="{BB962C8B-B14F-4D97-AF65-F5344CB8AC3E}">
        <p14:creationId xmlns:p14="http://schemas.microsoft.com/office/powerpoint/2010/main" val="263627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a:latin typeface="Times New Roman" panose="02020603050405020304" pitchFamily="18" charset="0"/>
            </a:endParaRPr>
          </a:p>
        </p:txBody>
      </p:sp>
      <p:sp>
        <p:nvSpPr>
          <p:cNvPr id="4100" name="Rectangle 4"/>
          <p:cNvSpPr>
            <a:spLocks noGrp="1" noChangeArrowheads="1"/>
          </p:cNvSpPr>
          <p:nvPr>
            <p:ph type="title"/>
          </p:nvPr>
        </p:nvSpPr>
        <p:spPr bwMode="auto">
          <a:xfrm>
            <a:off x="931863" y="96838"/>
            <a:ext cx="7158037"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01" name="Rectangle 5"/>
          <p:cNvSpPr>
            <a:spLocks noGrp="1" noChangeArrowheads="1"/>
          </p:cNvSpPr>
          <p:nvPr>
            <p:ph type="body" idx="1"/>
          </p:nvPr>
        </p:nvSpPr>
        <p:spPr bwMode="auto">
          <a:xfrm>
            <a:off x="949325" y="1981200"/>
            <a:ext cx="76612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2" name="Rectangle 6"/>
          <p:cNvSpPr>
            <a:spLocks noGrp="1" noChangeArrowheads="1"/>
          </p:cNvSpPr>
          <p:nvPr>
            <p:ph type="dt" sz="half" idx="2"/>
          </p:nvPr>
        </p:nvSpPr>
        <p:spPr bwMode="auto">
          <a:xfrm>
            <a:off x="94615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ltLang="en-US"/>
          </a:p>
        </p:txBody>
      </p:sp>
      <p:sp>
        <p:nvSpPr>
          <p:cNvPr id="4103"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a:p>
        </p:txBody>
      </p:sp>
      <p:sp>
        <p:nvSpPr>
          <p:cNvPr id="4104" name="Rectangle 8"/>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637E748-3C53-42CF-B9C1-498733E10B8B}" type="slidenum">
              <a:rPr lang="en-US" altLang="en-US"/>
              <a:pPr/>
              <a:t>‹#›</a:t>
            </a:fld>
            <a:endParaRPr lang="en-US" altLang="en-US"/>
          </a:p>
        </p:txBody>
      </p:sp>
      <p:sp>
        <p:nvSpPr>
          <p:cNvPr id="4105" name="Freeform 9"/>
          <p:cNvSpPr>
            <a:spLocks noChangeArrowheads="1"/>
          </p:cNvSpPr>
          <p:nvPr/>
        </p:nvSpPr>
        <p:spPr bwMode="auto">
          <a:xfrm>
            <a:off x="838200" y="561975"/>
            <a:ext cx="152400" cy="1066800"/>
          </a:xfrm>
          <a:custGeom>
            <a:avLst/>
            <a:gdLst>
              <a:gd name="T0" fmla="*/ 1000 w 1000"/>
              <a:gd name="T1" fmla="*/ 1000 h 1000"/>
              <a:gd name="T2" fmla="*/ 0 w 1000"/>
              <a:gd name="T3" fmla="*/ 1000 h 1000"/>
              <a:gd name="T4" fmla="*/ 0 w 1000"/>
              <a:gd name="T5" fmla="*/ 0 h 1000"/>
              <a:gd name="T6" fmla="*/ 1000 w 1000"/>
              <a:gd name="T7" fmla="*/ 0 h 1000"/>
            </a:gdLst>
            <a:ahLst/>
            <a:cxnLst>
              <a:cxn ang="0">
                <a:pos x="T0" y="T1"/>
              </a:cxn>
              <a:cxn ang="0">
                <a:pos x="T2" y="T3"/>
              </a:cxn>
              <a:cxn ang="0">
                <a:pos x="T4" y="T5"/>
              </a:cxn>
              <a:cxn ang="0">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06" name="Freeform 10"/>
          <p:cNvSpPr>
            <a:spLocks noChangeArrowheads="1"/>
          </p:cNvSpPr>
          <p:nvPr/>
        </p:nvSpPr>
        <p:spPr bwMode="auto">
          <a:xfrm>
            <a:off x="8262938" y="269875"/>
            <a:ext cx="152400" cy="1073150"/>
          </a:xfrm>
          <a:custGeom>
            <a:avLst/>
            <a:gdLst>
              <a:gd name="T0" fmla="*/ 0 w 1000"/>
              <a:gd name="T1" fmla="*/ 0 h 1000"/>
              <a:gd name="T2" fmla="*/ 1000 w 1000"/>
              <a:gd name="T3" fmla="*/ 0 h 1000"/>
              <a:gd name="T4" fmla="*/ 1000 w 1000"/>
              <a:gd name="T5" fmla="*/ 1000 h 1000"/>
              <a:gd name="T6" fmla="*/ 0 w 1000"/>
              <a:gd name="T7" fmla="*/ 1000 h 1000"/>
            </a:gdLst>
            <a:ahLst/>
            <a:cxnLst>
              <a:cxn ang="0">
                <a:pos x="T0" y="T1"/>
              </a:cxn>
              <a:cxn ang="0">
                <a:pos x="T2" y="T3"/>
              </a:cxn>
              <a:cxn ang="0">
                <a:pos x="T4" y="T5"/>
              </a:cxn>
              <a:cxn ang="0">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panose="020B0604020202020204" pitchFamily="34" charset="0"/>
        </a:defRPr>
      </a:lvl2pPr>
      <a:lvl3pPr algn="l" rtl="0" fontAlgn="base">
        <a:spcBef>
          <a:spcPct val="0"/>
        </a:spcBef>
        <a:spcAft>
          <a:spcPct val="0"/>
        </a:spcAft>
        <a:defRPr sz="4000">
          <a:solidFill>
            <a:schemeClr val="tx2"/>
          </a:solidFill>
          <a:latin typeface="Arial" panose="020B0604020202020204" pitchFamily="34" charset="0"/>
        </a:defRPr>
      </a:lvl3pPr>
      <a:lvl4pPr algn="l" rtl="0" fontAlgn="base">
        <a:spcBef>
          <a:spcPct val="0"/>
        </a:spcBef>
        <a:spcAft>
          <a:spcPct val="0"/>
        </a:spcAft>
        <a:defRPr sz="4000">
          <a:solidFill>
            <a:schemeClr val="tx2"/>
          </a:solidFill>
          <a:latin typeface="Arial" panose="020B0604020202020204" pitchFamily="34" charset="0"/>
        </a:defRPr>
      </a:lvl4pPr>
      <a:lvl5pPr algn="l" rtl="0" fontAlgn="base">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447675" indent="-447675" algn="l" rtl="0" fontAlgn="base">
        <a:spcBef>
          <a:spcPct val="20000"/>
        </a:spcBef>
        <a:spcAft>
          <a:spcPct val="0"/>
        </a:spcAft>
        <a:buClr>
          <a:schemeClr val="accent1"/>
        </a:buClr>
        <a:buSzPct val="70000"/>
        <a:buFont typeface="Wingdings" panose="05000000000000000000" pitchFamily="2" charset="2"/>
        <a:buChar char="n"/>
        <a:defRPr sz="3200" kern="1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anose="05000000000000000000" pitchFamily="2" charset="2"/>
        <a:buChar char="¡"/>
        <a:defRPr sz="2800" kern="1200">
          <a:solidFill>
            <a:schemeClr val="tx1"/>
          </a:solidFill>
          <a:latin typeface="+mn-lt"/>
          <a:ea typeface="+mn-ea"/>
          <a:cs typeface="+mn-cs"/>
        </a:defRPr>
      </a:lvl2pPr>
      <a:lvl3pPr marL="1293813" indent="-403225" algn="l" rtl="0" fontAlgn="base">
        <a:spcBef>
          <a:spcPct val="20000"/>
        </a:spcBef>
        <a:spcAft>
          <a:spcPct val="0"/>
        </a:spcAft>
        <a:buClr>
          <a:schemeClr val="accent1"/>
        </a:buClr>
        <a:buSzPct val="70000"/>
        <a:buFont typeface="Wingdings" panose="05000000000000000000" pitchFamily="2" charset="2"/>
        <a:buChar char="n"/>
        <a:defRPr sz="2400" kern="1200">
          <a:solidFill>
            <a:schemeClr val="tx1"/>
          </a:solidFill>
          <a:latin typeface="+mn-lt"/>
          <a:ea typeface="+mn-ea"/>
          <a:cs typeface="+mn-cs"/>
        </a:defRPr>
      </a:lvl3pPr>
      <a:lvl4pPr marL="1681163" indent="-385763" algn="l" rtl="0" fontAlgn="base">
        <a:spcBef>
          <a:spcPct val="20000"/>
        </a:spcBef>
        <a:spcAft>
          <a:spcPct val="0"/>
        </a:spcAft>
        <a:buClr>
          <a:schemeClr val="hlink"/>
        </a:buClr>
        <a:buSzPct val="75000"/>
        <a:buFont typeface="Wingdings" panose="05000000000000000000" pitchFamily="2" charset="2"/>
        <a:buChar char="¡"/>
        <a:defRPr sz="2000" kern="1200">
          <a:solidFill>
            <a:schemeClr val="tx1"/>
          </a:solidFill>
          <a:latin typeface="+mn-lt"/>
          <a:ea typeface="+mn-ea"/>
          <a:cs typeface="+mn-cs"/>
        </a:defRPr>
      </a:lvl4pPr>
      <a:lvl5pPr marL="2070100" indent="-387350" algn="l" rtl="0" fontAlgn="base">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bplans.com/" TargetMode="External"/><Relationship Id="rId2" Type="http://schemas.openxmlformats.org/officeDocument/2006/relationships/hyperlink" Target="http://www.cbsc.org/ibp" TargetMode="External"/><Relationship Id="rId1" Type="http://schemas.openxmlformats.org/officeDocument/2006/relationships/slideLayout" Target="../slideLayouts/slideLayout2.xml"/><Relationship Id="rId4" Type="http://schemas.openxmlformats.org/officeDocument/2006/relationships/hyperlink" Target="http://www.royalbank.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The Overall Business Plan</a:t>
            </a:r>
          </a:p>
        </p:txBody>
      </p:sp>
      <p:sp>
        <p:nvSpPr>
          <p:cNvPr id="2051" name="Rectangle 3"/>
          <p:cNvSpPr>
            <a:spLocks noGrp="1" noChangeArrowheads="1"/>
          </p:cNvSpPr>
          <p:nvPr>
            <p:ph type="subTitle" idx="1"/>
          </p:nvPr>
        </p:nvSpPr>
        <p:spPr/>
        <p:txBody>
          <a:bodyPr/>
          <a:lstStyle/>
          <a:p>
            <a:pPr>
              <a:lnSpc>
                <a:spcPct val="90000"/>
              </a:lnSpc>
            </a:pPr>
            <a:r>
              <a:rPr lang="en-US" altLang="en-US" sz="2800" dirty="0" err="1"/>
              <a:t>Technopreneurship</a:t>
            </a:r>
            <a:endParaRPr lang="en-US"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Company Profile	</a:t>
            </a:r>
          </a:p>
        </p:txBody>
      </p:sp>
      <p:sp>
        <p:nvSpPr>
          <p:cNvPr id="14339" name="Rectangle 3"/>
          <p:cNvSpPr>
            <a:spLocks noGrp="1" noChangeArrowheads="1"/>
          </p:cNvSpPr>
          <p:nvPr>
            <p:ph type="body" idx="1"/>
          </p:nvPr>
        </p:nvSpPr>
        <p:spPr/>
        <p:txBody>
          <a:bodyPr/>
          <a:lstStyle/>
          <a:p>
            <a:pPr>
              <a:lnSpc>
                <a:spcPct val="80000"/>
              </a:lnSpc>
            </a:pPr>
            <a:r>
              <a:rPr lang="en-US" altLang="en-US" sz="1600"/>
              <a:t>What business will you be in?  What will you do?</a:t>
            </a:r>
          </a:p>
          <a:p>
            <a:pPr>
              <a:lnSpc>
                <a:spcPct val="80000"/>
              </a:lnSpc>
            </a:pPr>
            <a:r>
              <a:rPr lang="en-US" altLang="en-US" sz="1600"/>
              <a:t>Vision and Mission Statement</a:t>
            </a:r>
          </a:p>
          <a:p>
            <a:pPr>
              <a:lnSpc>
                <a:spcPct val="80000"/>
              </a:lnSpc>
            </a:pPr>
            <a:r>
              <a:rPr lang="en-US" altLang="en-US" sz="1600"/>
              <a:t>Company goals and objectives </a:t>
            </a:r>
          </a:p>
          <a:p>
            <a:pPr>
              <a:lnSpc>
                <a:spcPct val="80000"/>
              </a:lnSpc>
            </a:pPr>
            <a:r>
              <a:rPr lang="en-US" altLang="en-US" sz="1600"/>
              <a:t>Business philosophy: What is important to you in business?</a:t>
            </a:r>
          </a:p>
          <a:p>
            <a:pPr>
              <a:lnSpc>
                <a:spcPct val="80000"/>
              </a:lnSpc>
            </a:pPr>
            <a:r>
              <a:rPr lang="en-US" altLang="en-US" sz="1600"/>
              <a:t>To whom will you market your products? Your target market? </a:t>
            </a:r>
          </a:p>
          <a:p>
            <a:pPr>
              <a:lnSpc>
                <a:spcPct val="80000"/>
              </a:lnSpc>
            </a:pPr>
            <a:r>
              <a:rPr lang="en-US" altLang="en-US" sz="1600"/>
              <a:t>Describe your industry.  Is it a growth industry?  What changes do you foresee in your industry, short term and long term?  How will your company be poised to take advantage of them?</a:t>
            </a:r>
          </a:p>
          <a:p>
            <a:pPr>
              <a:lnSpc>
                <a:spcPct val="80000"/>
              </a:lnSpc>
            </a:pPr>
            <a:r>
              <a:rPr lang="en-US" altLang="en-US" sz="1600"/>
              <a:t>Your most important company strengths and core competencies:</a:t>
            </a:r>
          </a:p>
          <a:p>
            <a:pPr>
              <a:lnSpc>
                <a:spcPct val="80000"/>
              </a:lnSpc>
            </a:pPr>
            <a:r>
              <a:rPr lang="en-US" altLang="en-US" sz="1600"/>
              <a:t>What factors will make the company succeed?  </a:t>
            </a:r>
          </a:p>
          <a:p>
            <a:pPr>
              <a:lnSpc>
                <a:spcPct val="80000"/>
              </a:lnSpc>
            </a:pPr>
            <a:r>
              <a:rPr lang="en-US" altLang="en-US" sz="1600"/>
              <a:t>What do you think your major competitive strengths will be?</a:t>
            </a:r>
          </a:p>
          <a:p>
            <a:pPr>
              <a:lnSpc>
                <a:spcPct val="80000"/>
              </a:lnSpc>
            </a:pPr>
            <a:r>
              <a:rPr lang="en-US" altLang="en-US" sz="1600"/>
              <a:t>What background experience, skills, and strengths do you personally bring to this new venture?</a:t>
            </a:r>
          </a:p>
          <a:p>
            <a:pPr>
              <a:lnSpc>
                <a:spcPct val="80000"/>
              </a:lnSpc>
            </a:pPr>
            <a:r>
              <a:rPr lang="en-US" altLang="en-US" sz="1600"/>
              <a:t>Legal form of ownership: Sole Proprietor, Partnership, Corporation, Limited Liability Corporation (LLC); and why have you selected this 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Products and Services</a:t>
            </a:r>
          </a:p>
        </p:txBody>
      </p:sp>
      <p:sp>
        <p:nvSpPr>
          <p:cNvPr id="16387" name="Rectangle 3"/>
          <p:cNvSpPr>
            <a:spLocks noGrp="1" noChangeArrowheads="1"/>
          </p:cNvSpPr>
          <p:nvPr>
            <p:ph type="body" idx="1"/>
          </p:nvPr>
        </p:nvSpPr>
        <p:spPr/>
        <p:txBody>
          <a:bodyPr/>
          <a:lstStyle/>
          <a:p>
            <a:pPr>
              <a:lnSpc>
                <a:spcPct val="90000"/>
              </a:lnSpc>
            </a:pPr>
            <a:r>
              <a:rPr lang="en-US" altLang="en-US" sz="2800"/>
              <a:t>Describe in depth your products and/or services (technical specifications, drawings, photos, sales brochures, and other bulky items belong in the Appendix).</a:t>
            </a:r>
          </a:p>
          <a:p>
            <a:pPr>
              <a:lnSpc>
                <a:spcPct val="90000"/>
              </a:lnSpc>
            </a:pPr>
            <a:r>
              <a:rPr lang="en-US" altLang="en-US" sz="2800"/>
              <a:t>What factors will give you competitive advantages or disadvantages?  For example, level of quality or unique or proprietary features.</a:t>
            </a:r>
          </a:p>
          <a:p>
            <a:pPr>
              <a:lnSpc>
                <a:spcPct val="90000"/>
              </a:lnSpc>
            </a:pPr>
            <a:r>
              <a:rPr lang="en-US" altLang="en-US" sz="2800"/>
              <a:t>What are the pricing, fee or leasing structures of your products and/or services?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p:nvPr>
        </p:nvSpPr>
        <p:spPr/>
        <p:txBody>
          <a:bodyPr/>
          <a:lstStyle/>
          <a:p>
            <a:r>
              <a:rPr lang="en-US" altLang="en-US"/>
              <a:t>The Marketing Plan	</a:t>
            </a:r>
          </a:p>
        </p:txBody>
      </p:sp>
      <p:sp>
        <p:nvSpPr>
          <p:cNvPr id="21509" name="Rectangle 5"/>
          <p:cNvSpPr>
            <a:spLocks noGrp="1" noChangeArrowheads="1"/>
          </p:cNvSpPr>
          <p:nvPr>
            <p:ph type="subTitle" idx="1"/>
          </p:nvPr>
        </p:nvSpPr>
        <p:spPr/>
        <p:txBody>
          <a:bodyPr/>
          <a:lstStyle/>
          <a:p>
            <a:pPr>
              <a:lnSpc>
                <a:spcPct val="90000"/>
              </a:lnSpc>
            </a:pPr>
            <a:r>
              <a:rPr lang="en-US" altLang="en-US" sz="2800" dirty="0" err="1"/>
              <a:t>Technopreneurship</a:t>
            </a:r>
            <a:endParaRPr lang="en-US" altLang="en-US" sz="2800" dirty="0"/>
          </a:p>
          <a:p>
            <a:pPr>
              <a:lnSpc>
                <a:spcPct val="90000"/>
              </a:lnSpc>
            </a:pPr>
            <a:endParaRPr lang="en-US"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Marketing Plan - Economics</a:t>
            </a:r>
          </a:p>
        </p:txBody>
      </p:sp>
      <p:sp>
        <p:nvSpPr>
          <p:cNvPr id="17411" name="Rectangle 3"/>
          <p:cNvSpPr>
            <a:spLocks noGrp="1" noChangeArrowheads="1"/>
          </p:cNvSpPr>
          <p:nvPr>
            <p:ph type="body" idx="1"/>
          </p:nvPr>
        </p:nvSpPr>
        <p:spPr/>
        <p:txBody>
          <a:bodyPr/>
          <a:lstStyle/>
          <a:p>
            <a:pPr>
              <a:lnSpc>
                <a:spcPct val="80000"/>
              </a:lnSpc>
            </a:pPr>
            <a:r>
              <a:rPr lang="en-US" altLang="en-US" sz="2800"/>
              <a:t>Facts about your industry:</a:t>
            </a:r>
          </a:p>
          <a:p>
            <a:pPr lvl="1">
              <a:lnSpc>
                <a:spcPct val="80000"/>
              </a:lnSpc>
            </a:pPr>
            <a:r>
              <a:rPr lang="en-US" altLang="en-US" sz="2400"/>
              <a:t>What is the total size of your market? </a:t>
            </a:r>
          </a:p>
          <a:p>
            <a:pPr lvl="1">
              <a:lnSpc>
                <a:spcPct val="80000"/>
              </a:lnSpc>
            </a:pPr>
            <a:r>
              <a:rPr lang="en-US" altLang="en-US" sz="2400"/>
              <a:t>What percent share of the market will you have? (This is important only if you think you will be a major factor in the market.) </a:t>
            </a:r>
          </a:p>
          <a:p>
            <a:pPr lvl="1">
              <a:lnSpc>
                <a:spcPct val="80000"/>
              </a:lnSpc>
            </a:pPr>
            <a:r>
              <a:rPr lang="en-US" altLang="en-US" sz="2400"/>
              <a:t>Current demand in target market</a:t>
            </a:r>
          </a:p>
          <a:p>
            <a:pPr lvl="1">
              <a:lnSpc>
                <a:spcPct val="80000"/>
              </a:lnSpc>
            </a:pPr>
            <a:r>
              <a:rPr lang="en-US" altLang="en-US" sz="2400"/>
              <a:t>Trends in target market - growth trends, trends in consumer preferences, and trends in product development.</a:t>
            </a:r>
          </a:p>
          <a:p>
            <a:pPr lvl="1">
              <a:lnSpc>
                <a:spcPct val="80000"/>
              </a:lnSpc>
            </a:pPr>
            <a:r>
              <a:rPr lang="en-US" altLang="en-US" sz="2400"/>
              <a:t>Growth potential and opportunity for a business of your size</a:t>
            </a:r>
          </a:p>
          <a:p>
            <a:pPr>
              <a:lnSpc>
                <a:spcPct val="80000"/>
              </a:lnSpc>
            </a:pPr>
            <a:endParaRPr lang="en-US" altLang="en-US" sz="2800"/>
          </a:p>
          <a:p>
            <a:pPr lvl="1">
              <a:lnSpc>
                <a:spcPct val="80000"/>
              </a:lnSpc>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Marketing Plan - Economics</a:t>
            </a:r>
          </a:p>
        </p:txBody>
      </p:sp>
      <p:sp>
        <p:nvSpPr>
          <p:cNvPr id="19459" name="Rectangle 3"/>
          <p:cNvSpPr>
            <a:spLocks noGrp="1" noChangeArrowheads="1"/>
          </p:cNvSpPr>
          <p:nvPr>
            <p:ph type="body" idx="1"/>
          </p:nvPr>
        </p:nvSpPr>
        <p:spPr/>
        <p:txBody>
          <a:bodyPr/>
          <a:lstStyle/>
          <a:p>
            <a:pPr>
              <a:lnSpc>
                <a:spcPct val="90000"/>
              </a:lnSpc>
            </a:pPr>
            <a:r>
              <a:rPr lang="en-US" altLang="en-US" sz="2400"/>
              <a:t>What barriers to entry do you face in entering this market with your new company?  Some typical ones are:</a:t>
            </a:r>
          </a:p>
          <a:p>
            <a:pPr lvl="1">
              <a:lnSpc>
                <a:spcPct val="90000"/>
              </a:lnSpc>
            </a:pPr>
            <a:r>
              <a:rPr lang="en-US" altLang="en-US" sz="2000"/>
              <a:t>High capital costs</a:t>
            </a:r>
          </a:p>
          <a:p>
            <a:pPr lvl="1">
              <a:lnSpc>
                <a:spcPct val="90000"/>
              </a:lnSpc>
            </a:pPr>
            <a:r>
              <a:rPr lang="en-US" altLang="en-US" sz="2000"/>
              <a:t>High production costs</a:t>
            </a:r>
          </a:p>
          <a:p>
            <a:pPr lvl="1">
              <a:lnSpc>
                <a:spcPct val="90000"/>
              </a:lnSpc>
            </a:pPr>
            <a:r>
              <a:rPr lang="en-US" altLang="en-US" sz="2000"/>
              <a:t>High marketing costs</a:t>
            </a:r>
          </a:p>
          <a:p>
            <a:pPr lvl="1">
              <a:lnSpc>
                <a:spcPct val="90000"/>
              </a:lnSpc>
            </a:pPr>
            <a:r>
              <a:rPr lang="en-US" altLang="en-US" sz="2000"/>
              <a:t>Consumer acceptance/brand recognition</a:t>
            </a:r>
          </a:p>
          <a:p>
            <a:pPr lvl="1">
              <a:lnSpc>
                <a:spcPct val="90000"/>
              </a:lnSpc>
            </a:pPr>
            <a:r>
              <a:rPr lang="en-US" altLang="en-US" sz="2000"/>
              <a:t>Training/skills</a:t>
            </a:r>
          </a:p>
          <a:p>
            <a:pPr lvl="1">
              <a:lnSpc>
                <a:spcPct val="90000"/>
              </a:lnSpc>
            </a:pPr>
            <a:r>
              <a:rPr lang="en-US" altLang="en-US" sz="2000"/>
              <a:t>Unique technology/patents</a:t>
            </a:r>
          </a:p>
          <a:p>
            <a:pPr lvl="1">
              <a:lnSpc>
                <a:spcPct val="90000"/>
              </a:lnSpc>
            </a:pPr>
            <a:r>
              <a:rPr lang="en-US" altLang="en-US" sz="2000"/>
              <a:t>Unions</a:t>
            </a:r>
          </a:p>
          <a:p>
            <a:pPr lvl="1">
              <a:lnSpc>
                <a:spcPct val="90000"/>
              </a:lnSpc>
            </a:pPr>
            <a:r>
              <a:rPr lang="en-US" altLang="en-US" sz="2000"/>
              <a:t>Shipping costs</a:t>
            </a:r>
          </a:p>
          <a:p>
            <a:pPr lvl="1">
              <a:lnSpc>
                <a:spcPct val="90000"/>
              </a:lnSpc>
            </a:pPr>
            <a:r>
              <a:rPr lang="en-US" altLang="en-US" sz="2000"/>
              <a:t>Tariff barriers/quotas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Marketing Plan - Economics</a:t>
            </a:r>
          </a:p>
        </p:txBody>
      </p:sp>
      <p:sp>
        <p:nvSpPr>
          <p:cNvPr id="20483" name="Rectangle 3"/>
          <p:cNvSpPr>
            <a:spLocks noGrp="1" noChangeArrowheads="1"/>
          </p:cNvSpPr>
          <p:nvPr>
            <p:ph type="body" idx="1"/>
          </p:nvPr>
        </p:nvSpPr>
        <p:spPr/>
        <p:txBody>
          <a:bodyPr/>
          <a:lstStyle/>
          <a:p>
            <a:r>
              <a:rPr lang="en-US" altLang="en-US"/>
              <a:t>How will you overcome the barriers?</a:t>
            </a:r>
          </a:p>
          <a:p>
            <a:pPr lvl="1"/>
            <a:r>
              <a:rPr lang="en-US" altLang="en-US"/>
              <a:t>How could the following affect your company?</a:t>
            </a:r>
          </a:p>
          <a:p>
            <a:pPr lvl="2"/>
            <a:r>
              <a:rPr lang="en-US" altLang="en-US"/>
              <a:t>Change in technology</a:t>
            </a:r>
          </a:p>
          <a:p>
            <a:pPr lvl="2"/>
            <a:r>
              <a:rPr lang="en-US" altLang="en-US"/>
              <a:t>Government regulations</a:t>
            </a:r>
          </a:p>
          <a:p>
            <a:pPr lvl="2"/>
            <a:r>
              <a:rPr lang="en-US" altLang="en-US"/>
              <a:t>Changing economy</a:t>
            </a:r>
          </a:p>
          <a:p>
            <a:pPr lvl="2"/>
            <a:r>
              <a:rPr lang="en-US" altLang="en-US"/>
              <a:t>Change in your industry</a:t>
            </a: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Marketing Plan - Products</a:t>
            </a:r>
          </a:p>
        </p:txBody>
      </p:sp>
      <p:sp>
        <p:nvSpPr>
          <p:cNvPr id="18435" name="Rectangle 3"/>
          <p:cNvSpPr>
            <a:spLocks noGrp="1" noChangeArrowheads="1"/>
          </p:cNvSpPr>
          <p:nvPr>
            <p:ph type="body" idx="1"/>
          </p:nvPr>
        </p:nvSpPr>
        <p:spPr/>
        <p:txBody>
          <a:bodyPr/>
          <a:lstStyle/>
          <a:p>
            <a:pPr>
              <a:lnSpc>
                <a:spcPct val="80000"/>
              </a:lnSpc>
            </a:pPr>
            <a:r>
              <a:rPr lang="en-US" altLang="en-US" sz="2000"/>
              <a:t>In the Products/Services section, you described your products and services as YOU see them.  Now describe them from your CUSTOMER'S point of view.</a:t>
            </a:r>
            <a:endParaRPr lang="en-US" altLang="en-US" sz="2000" b="1"/>
          </a:p>
          <a:p>
            <a:pPr>
              <a:lnSpc>
                <a:spcPct val="80000"/>
              </a:lnSpc>
            </a:pPr>
            <a:r>
              <a:rPr lang="en-US" altLang="en-US" sz="2000"/>
              <a:t>For each product/service:</a:t>
            </a:r>
          </a:p>
          <a:p>
            <a:pPr lvl="1">
              <a:lnSpc>
                <a:spcPct val="80000"/>
              </a:lnSpc>
            </a:pPr>
            <a:r>
              <a:rPr lang="en-US" altLang="en-US" sz="1800"/>
              <a:t>Describe the most important </a:t>
            </a:r>
            <a:r>
              <a:rPr lang="en-US" altLang="en-US" sz="1800" u="sng"/>
              <a:t>features</a:t>
            </a:r>
            <a:r>
              <a:rPr lang="en-US" altLang="en-US" sz="1800"/>
              <a:t>. What will the product do for the customer?  What is special about it?</a:t>
            </a:r>
          </a:p>
          <a:p>
            <a:pPr lvl="1">
              <a:lnSpc>
                <a:spcPct val="80000"/>
              </a:lnSpc>
            </a:pPr>
            <a:r>
              <a:rPr lang="en-US" altLang="en-US" sz="1800"/>
              <a:t>Describe its </a:t>
            </a:r>
            <a:r>
              <a:rPr lang="en-US" altLang="en-US" sz="1800" u="sng"/>
              <a:t>benefits</a:t>
            </a:r>
            <a:r>
              <a:rPr lang="en-US" altLang="en-US" sz="1800"/>
              <a:t>. What will the product do for the customer?</a:t>
            </a:r>
          </a:p>
          <a:p>
            <a:pPr lvl="1">
              <a:lnSpc>
                <a:spcPct val="80000"/>
              </a:lnSpc>
            </a:pPr>
            <a:r>
              <a:rPr lang="en-US" altLang="en-US" sz="1800"/>
              <a:t>Note the difference between features and benefits.  </a:t>
            </a:r>
          </a:p>
          <a:p>
            <a:pPr lvl="2">
              <a:lnSpc>
                <a:spcPct val="80000"/>
              </a:lnSpc>
            </a:pPr>
            <a:r>
              <a:rPr lang="en-US" altLang="en-US" sz="1600"/>
              <a:t>E.g., a house gives shelter and lasts a long time, is made with certain materials and to a certain design; those are its features.  Its benefits include pride of ownership, financial security, providing for the family, inclusion in a neighborhood.  You build features into your product so you can sell the benefits.</a:t>
            </a:r>
          </a:p>
          <a:p>
            <a:pPr lvl="1">
              <a:lnSpc>
                <a:spcPct val="80000"/>
              </a:lnSpc>
            </a:pPr>
            <a:r>
              <a:rPr lang="en-US" altLang="en-US" sz="1800"/>
              <a:t>What after-sale services will be given? </a:t>
            </a:r>
          </a:p>
          <a:p>
            <a:pPr lvl="2">
              <a:lnSpc>
                <a:spcPct val="80000"/>
              </a:lnSpc>
            </a:pPr>
            <a:r>
              <a:rPr lang="en-US" altLang="en-US" sz="1600"/>
              <a:t>E.g.,  delivery, warranty, service contracts, support, follow up, or refund policy.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Marketing Plan - Customers</a:t>
            </a:r>
          </a:p>
        </p:txBody>
      </p:sp>
      <p:sp>
        <p:nvSpPr>
          <p:cNvPr id="23555" name="Rectangle 3"/>
          <p:cNvSpPr>
            <a:spLocks noGrp="1" noChangeArrowheads="1"/>
          </p:cNvSpPr>
          <p:nvPr>
            <p:ph type="body" idx="1"/>
          </p:nvPr>
        </p:nvSpPr>
        <p:spPr/>
        <p:txBody>
          <a:bodyPr/>
          <a:lstStyle/>
          <a:p>
            <a:pPr>
              <a:lnSpc>
                <a:spcPct val="90000"/>
              </a:lnSpc>
            </a:pPr>
            <a:r>
              <a:rPr lang="en-US" altLang="en-US" sz="2400"/>
              <a:t>Identify your targeted customers, their characteristics, and their geographic locations; i.e., demographics.  </a:t>
            </a:r>
          </a:p>
          <a:p>
            <a:pPr>
              <a:lnSpc>
                <a:spcPct val="90000"/>
              </a:lnSpc>
            </a:pPr>
            <a:r>
              <a:rPr lang="en-US" altLang="en-US" sz="2400"/>
              <a:t>The description will be completely different depending on whether you plan to sell to other businesses or directly to consumers.  </a:t>
            </a:r>
          </a:p>
          <a:p>
            <a:pPr>
              <a:lnSpc>
                <a:spcPct val="90000"/>
              </a:lnSpc>
            </a:pPr>
            <a:r>
              <a:rPr lang="en-US" altLang="en-US" sz="2400"/>
              <a:t>If you sell a consumer product, but sell it through a channel of distributors, wholesalers and retailers, then you must carefully analyze both the end consumer and the middlemen businesses to whom you sell.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Marketing Plan - Customers</a:t>
            </a:r>
          </a:p>
        </p:txBody>
      </p:sp>
      <p:sp>
        <p:nvSpPr>
          <p:cNvPr id="24579" name="Rectangle 3"/>
          <p:cNvSpPr>
            <a:spLocks noGrp="1" noChangeArrowheads="1"/>
          </p:cNvSpPr>
          <p:nvPr>
            <p:ph type="body" idx="1"/>
          </p:nvPr>
        </p:nvSpPr>
        <p:spPr/>
        <p:txBody>
          <a:bodyPr/>
          <a:lstStyle/>
          <a:p>
            <a:pPr>
              <a:lnSpc>
                <a:spcPct val="90000"/>
              </a:lnSpc>
            </a:pPr>
            <a:r>
              <a:rPr lang="en-US" altLang="en-US" sz="2400"/>
              <a:t>You may well have more than one customer group.  Identify the most important groups.  Then, for each consumer group, construct what is called a demographic profile:</a:t>
            </a:r>
          </a:p>
          <a:p>
            <a:pPr lvl="1">
              <a:lnSpc>
                <a:spcPct val="90000"/>
              </a:lnSpc>
            </a:pPr>
            <a:r>
              <a:rPr lang="en-US" altLang="en-US" sz="2000"/>
              <a:t>Age</a:t>
            </a:r>
          </a:p>
          <a:p>
            <a:pPr lvl="1">
              <a:lnSpc>
                <a:spcPct val="90000"/>
              </a:lnSpc>
            </a:pPr>
            <a:r>
              <a:rPr lang="en-US" altLang="en-US" sz="2000"/>
              <a:t>Gender</a:t>
            </a:r>
          </a:p>
          <a:p>
            <a:pPr lvl="1">
              <a:lnSpc>
                <a:spcPct val="90000"/>
              </a:lnSpc>
            </a:pPr>
            <a:r>
              <a:rPr lang="en-US" altLang="en-US" sz="2000"/>
              <a:t>Location</a:t>
            </a:r>
          </a:p>
          <a:p>
            <a:pPr lvl="1">
              <a:lnSpc>
                <a:spcPct val="90000"/>
              </a:lnSpc>
            </a:pPr>
            <a:r>
              <a:rPr lang="en-US" altLang="en-US" sz="2000"/>
              <a:t>Income level</a:t>
            </a:r>
          </a:p>
          <a:p>
            <a:pPr lvl="1">
              <a:lnSpc>
                <a:spcPct val="90000"/>
              </a:lnSpc>
            </a:pPr>
            <a:r>
              <a:rPr lang="en-US" altLang="en-US" sz="2000"/>
              <a:t>Social class/occupation</a:t>
            </a:r>
          </a:p>
          <a:p>
            <a:pPr lvl="1">
              <a:lnSpc>
                <a:spcPct val="90000"/>
              </a:lnSpc>
            </a:pPr>
            <a:r>
              <a:rPr lang="en-US" altLang="en-US" sz="2000"/>
              <a:t>Education</a:t>
            </a:r>
          </a:p>
          <a:p>
            <a:pPr lvl="1">
              <a:lnSpc>
                <a:spcPct val="90000"/>
              </a:lnSpc>
            </a:pPr>
            <a:r>
              <a:rPr lang="en-US" altLang="en-US" sz="2000"/>
              <a:t>Other (specific to your industry)</a:t>
            </a:r>
          </a:p>
          <a:p>
            <a:pPr lvl="1">
              <a:lnSpc>
                <a:spcPct val="90000"/>
              </a:lnSpc>
            </a:pPr>
            <a:r>
              <a:rPr lang="en-US" altLang="en-US" sz="2000"/>
              <a:t>Other (specific to your industry)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Marketing Plan - Customers</a:t>
            </a:r>
          </a:p>
        </p:txBody>
      </p:sp>
      <p:sp>
        <p:nvSpPr>
          <p:cNvPr id="25603" name="Rectangle 3"/>
          <p:cNvSpPr>
            <a:spLocks noGrp="1" noChangeArrowheads="1"/>
          </p:cNvSpPr>
          <p:nvPr>
            <p:ph type="body" idx="1"/>
          </p:nvPr>
        </p:nvSpPr>
        <p:spPr/>
        <p:txBody>
          <a:bodyPr/>
          <a:lstStyle/>
          <a:p>
            <a:pPr>
              <a:lnSpc>
                <a:spcPct val="90000"/>
              </a:lnSpc>
            </a:pPr>
            <a:r>
              <a:rPr lang="en-US" altLang="en-US"/>
              <a:t>For business customers, the demographic factors might be:</a:t>
            </a:r>
          </a:p>
          <a:p>
            <a:pPr lvl="1">
              <a:lnSpc>
                <a:spcPct val="90000"/>
              </a:lnSpc>
            </a:pPr>
            <a:r>
              <a:rPr lang="en-US" altLang="en-US"/>
              <a:t>Industry (or portion of an industry)</a:t>
            </a:r>
          </a:p>
          <a:p>
            <a:pPr lvl="1">
              <a:lnSpc>
                <a:spcPct val="90000"/>
              </a:lnSpc>
            </a:pPr>
            <a:r>
              <a:rPr lang="en-US" altLang="en-US"/>
              <a:t>Location</a:t>
            </a:r>
          </a:p>
          <a:p>
            <a:pPr lvl="1">
              <a:lnSpc>
                <a:spcPct val="90000"/>
              </a:lnSpc>
            </a:pPr>
            <a:r>
              <a:rPr lang="en-US" altLang="en-US"/>
              <a:t>Size of firm</a:t>
            </a:r>
          </a:p>
          <a:p>
            <a:pPr lvl="1">
              <a:lnSpc>
                <a:spcPct val="90000"/>
              </a:lnSpc>
            </a:pPr>
            <a:r>
              <a:rPr lang="en-US" altLang="en-US"/>
              <a:t>Quality/technology/price preferences</a:t>
            </a:r>
          </a:p>
          <a:p>
            <a:pPr lvl="1">
              <a:lnSpc>
                <a:spcPct val="90000"/>
              </a:lnSpc>
            </a:pPr>
            <a:r>
              <a:rPr lang="en-US" altLang="en-US"/>
              <a:t>Other (specific to your industry)</a:t>
            </a:r>
          </a:p>
          <a:p>
            <a:pPr lvl="1">
              <a:lnSpc>
                <a:spcPct val="90000"/>
              </a:lnSpc>
            </a:pPr>
            <a:r>
              <a:rPr lang="en-US" altLang="en-US"/>
              <a:t>Other (specific to your industry)</a:t>
            </a:r>
          </a:p>
          <a:p>
            <a:pPr>
              <a:lnSpc>
                <a:spcPct val="90000"/>
              </a:lnSpc>
            </a:pPr>
            <a:endParaRPr lang="en-US" altLang="en-US"/>
          </a:p>
          <a:p>
            <a:pPr>
              <a:lnSpc>
                <a:spcPct val="90000"/>
              </a:lnSpc>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en-US" altLang="en-US"/>
          </a:p>
        </p:txBody>
      </p:sp>
      <p:sp>
        <p:nvSpPr>
          <p:cNvPr id="15363" name="Rectangle 3"/>
          <p:cNvSpPr>
            <a:spLocks noGrp="1" noChangeArrowheads="1"/>
          </p:cNvSpPr>
          <p:nvPr>
            <p:ph type="body" idx="1"/>
          </p:nvPr>
        </p:nvSpPr>
        <p:spPr/>
        <p:txBody>
          <a:bodyPr/>
          <a:lstStyle/>
          <a:p>
            <a:pPr>
              <a:buFont typeface="Wingdings" panose="05000000000000000000" pitchFamily="2" charset="2"/>
              <a:buNone/>
            </a:pPr>
            <a:endParaRPr lang="en-US" altLang="en-US" b="1" i="1"/>
          </a:p>
          <a:p>
            <a:pPr algn="ctr">
              <a:buFont typeface="Wingdings" panose="05000000000000000000" pitchFamily="2" charset="2"/>
              <a:buNone/>
            </a:pPr>
            <a:r>
              <a:rPr lang="en-US" altLang="en-US" b="1" i="1">
                <a:latin typeface="Times New Roman" panose="02020603050405020304" pitchFamily="18" charset="0"/>
              </a:rPr>
              <a:t>"Inside every risky under-capitalized company is a blue-chip multinational struggling to get out.“</a:t>
            </a:r>
          </a:p>
          <a:p>
            <a:pPr algn="ctr">
              <a:buFont typeface="Wingdings" panose="05000000000000000000" pitchFamily="2" charset="2"/>
              <a:buNone/>
            </a:pPr>
            <a:endParaRPr lang="en-US" altLang="en-US" i="1">
              <a:latin typeface="Times New Roman" panose="02020603050405020304" pitchFamily="18" charset="0"/>
            </a:endParaRPr>
          </a:p>
          <a:p>
            <a:pPr algn="r">
              <a:buFont typeface="Wingdings" panose="05000000000000000000" pitchFamily="2" charset="2"/>
              <a:buNone/>
            </a:pPr>
            <a:r>
              <a:rPr lang="en-US" altLang="en-US" i="1"/>
              <a:t>				- </a:t>
            </a:r>
            <a:r>
              <a:rPr lang="en-US" altLang="en-US" sz="2000" i="1"/>
              <a:t>from a Goldman Sachs 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Marketing Plan - Competition</a:t>
            </a:r>
          </a:p>
        </p:txBody>
      </p:sp>
      <p:sp>
        <p:nvSpPr>
          <p:cNvPr id="26627" name="Rectangle 3"/>
          <p:cNvSpPr>
            <a:spLocks noGrp="1" noChangeArrowheads="1"/>
          </p:cNvSpPr>
          <p:nvPr>
            <p:ph type="body" idx="1"/>
          </p:nvPr>
        </p:nvSpPr>
        <p:spPr/>
        <p:txBody>
          <a:bodyPr/>
          <a:lstStyle/>
          <a:p>
            <a:pPr>
              <a:lnSpc>
                <a:spcPct val="80000"/>
              </a:lnSpc>
            </a:pPr>
            <a:r>
              <a:rPr lang="en-US" altLang="en-US" sz="2800"/>
              <a:t>What products and companies will compete with you? List your major competitors: </a:t>
            </a:r>
          </a:p>
          <a:p>
            <a:pPr lvl="1">
              <a:lnSpc>
                <a:spcPct val="80000"/>
              </a:lnSpc>
            </a:pPr>
            <a:r>
              <a:rPr lang="en-US" altLang="en-US" sz="2400"/>
              <a:t>Names &amp; addresses</a:t>
            </a:r>
          </a:p>
          <a:p>
            <a:pPr lvl="1">
              <a:lnSpc>
                <a:spcPct val="80000"/>
              </a:lnSpc>
            </a:pPr>
            <a:r>
              <a:rPr lang="en-US" altLang="en-US" sz="2400"/>
              <a:t>Will they compete with you in across the board, or just for certain products, certain customers, or in certain locations?</a:t>
            </a:r>
          </a:p>
          <a:p>
            <a:pPr lvl="1">
              <a:lnSpc>
                <a:spcPct val="80000"/>
              </a:lnSpc>
            </a:pPr>
            <a:r>
              <a:rPr lang="en-US" altLang="en-US" sz="2400"/>
              <a:t>Will you have important indirect competitors?  (For example, video rental stores compete with theaters, though they are different types of business.)</a:t>
            </a:r>
          </a:p>
          <a:p>
            <a:pPr lvl="1">
              <a:lnSpc>
                <a:spcPct val="80000"/>
              </a:lnSpc>
            </a:pPr>
            <a:r>
              <a:rPr lang="en-US" altLang="en-US" sz="2400"/>
              <a:t>How will your products/services compare with the competition?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Marketing Plan - Competition</a:t>
            </a:r>
          </a:p>
        </p:txBody>
      </p:sp>
      <p:sp>
        <p:nvSpPr>
          <p:cNvPr id="27651" name="Rectangle 3"/>
          <p:cNvSpPr>
            <a:spLocks noGrp="1" noChangeArrowheads="1"/>
          </p:cNvSpPr>
          <p:nvPr>
            <p:ph type="body" idx="1"/>
          </p:nvPr>
        </p:nvSpPr>
        <p:spPr/>
        <p:txBody>
          <a:bodyPr/>
          <a:lstStyle/>
          <a:p>
            <a:pPr>
              <a:lnSpc>
                <a:spcPct val="80000"/>
              </a:lnSpc>
            </a:pPr>
            <a:r>
              <a:rPr lang="en-US" altLang="en-US" sz="2000"/>
              <a:t>Create a Competitive Analysis Table to compare your company with your three most important competitors. </a:t>
            </a:r>
          </a:p>
          <a:p>
            <a:pPr>
              <a:lnSpc>
                <a:spcPct val="80000"/>
              </a:lnSpc>
            </a:pPr>
            <a:r>
              <a:rPr lang="en-US" altLang="en-US" sz="2000"/>
              <a:t>In the cell labeled "Me", state how you honestly think you will likely stack up in customers' minds.  Then check whether you think this factor will be a strength of a weakness for you. </a:t>
            </a:r>
          </a:p>
          <a:p>
            <a:pPr lvl="1">
              <a:lnSpc>
                <a:spcPct val="80000"/>
              </a:lnSpc>
            </a:pPr>
            <a:r>
              <a:rPr lang="en-US" altLang="en-US" sz="1800"/>
              <a:t>Try to be very honest here.  </a:t>
            </a:r>
          </a:p>
          <a:p>
            <a:pPr lvl="1">
              <a:lnSpc>
                <a:spcPct val="80000"/>
              </a:lnSpc>
            </a:pPr>
            <a:r>
              <a:rPr lang="en-US" altLang="en-US" sz="1800"/>
              <a:t>Get some disinterested strangers to assess you. </a:t>
            </a:r>
          </a:p>
          <a:p>
            <a:pPr lvl="1">
              <a:lnSpc>
                <a:spcPct val="80000"/>
              </a:lnSpc>
            </a:pPr>
            <a:r>
              <a:rPr lang="en-US" altLang="en-US" sz="1800"/>
              <a:t>Remember that you cannot be all things to all people.  </a:t>
            </a:r>
          </a:p>
          <a:p>
            <a:pPr>
              <a:lnSpc>
                <a:spcPct val="80000"/>
              </a:lnSpc>
            </a:pPr>
            <a:r>
              <a:rPr lang="en-US" altLang="en-US" sz="2000"/>
              <a:t>Now analyze each major competitor.  In a few words, state how you think they compare.</a:t>
            </a:r>
          </a:p>
          <a:p>
            <a:pPr>
              <a:lnSpc>
                <a:spcPct val="80000"/>
              </a:lnSpc>
            </a:pPr>
            <a:r>
              <a:rPr lang="en-US" altLang="en-US" sz="2000"/>
              <a:t>In the final column, estimate the importance of each competitive factor to the customer.  1 = critical; 5 = not very important.</a:t>
            </a:r>
          </a:p>
          <a:p>
            <a:pPr>
              <a:lnSpc>
                <a:spcPct val="80000"/>
              </a:lnSpc>
            </a:pPr>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Marketing Plan - Niche</a:t>
            </a:r>
          </a:p>
        </p:txBody>
      </p:sp>
      <p:sp>
        <p:nvSpPr>
          <p:cNvPr id="28675" name="Rectangle 3"/>
          <p:cNvSpPr>
            <a:spLocks noGrp="1" noChangeArrowheads="1"/>
          </p:cNvSpPr>
          <p:nvPr>
            <p:ph type="body" idx="1"/>
          </p:nvPr>
        </p:nvSpPr>
        <p:spPr/>
        <p:txBody>
          <a:bodyPr/>
          <a:lstStyle/>
          <a:p>
            <a:r>
              <a:rPr lang="en-US" altLang="en-US" sz="2800"/>
              <a:t>Now that you have systematically analyzed your industry, your product, your customers and the competition, you should have a clear picture or where your company fits into the world.  </a:t>
            </a:r>
          </a:p>
          <a:p>
            <a:r>
              <a:rPr lang="en-US" altLang="en-US" sz="2800"/>
              <a:t>In one short paragraph, define your niche, your unique corner of the market.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Marketing Plan - Strategy</a:t>
            </a:r>
          </a:p>
        </p:txBody>
      </p:sp>
      <p:sp>
        <p:nvSpPr>
          <p:cNvPr id="29699" name="Rectangle 3"/>
          <p:cNvSpPr>
            <a:spLocks noGrp="1" noChangeArrowheads="1"/>
          </p:cNvSpPr>
          <p:nvPr>
            <p:ph type="body" idx="1"/>
          </p:nvPr>
        </p:nvSpPr>
        <p:spPr/>
        <p:txBody>
          <a:bodyPr/>
          <a:lstStyle/>
          <a:p>
            <a:pPr>
              <a:lnSpc>
                <a:spcPct val="90000"/>
              </a:lnSpc>
            </a:pPr>
            <a:r>
              <a:rPr lang="en-US" altLang="en-US" sz="2800"/>
              <a:t>Outline a marketing strategy that is consistent with your niche.</a:t>
            </a:r>
            <a:endParaRPr lang="en-US" altLang="en-US" sz="2800" b="1"/>
          </a:p>
          <a:p>
            <a:pPr>
              <a:lnSpc>
                <a:spcPct val="90000"/>
              </a:lnSpc>
            </a:pPr>
            <a:r>
              <a:rPr lang="en-US" altLang="en-US" sz="2800" b="1"/>
              <a:t>Promotion</a:t>
            </a:r>
            <a:endParaRPr lang="en-US" altLang="en-US" sz="2800"/>
          </a:p>
          <a:p>
            <a:pPr lvl="1">
              <a:lnSpc>
                <a:spcPct val="90000"/>
              </a:lnSpc>
            </a:pPr>
            <a:r>
              <a:rPr lang="en-US" altLang="en-US" sz="2400"/>
              <a:t>How will you get the word out to customers?</a:t>
            </a:r>
          </a:p>
          <a:p>
            <a:pPr lvl="1">
              <a:lnSpc>
                <a:spcPct val="90000"/>
              </a:lnSpc>
            </a:pPr>
            <a:r>
              <a:rPr lang="en-US" altLang="en-US" sz="2400"/>
              <a:t>Advertising: what media, why, and how often?  Why this mix and not some other?</a:t>
            </a:r>
          </a:p>
          <a:p>
            <a:pPr lvl="1">
              <a:lnSpc>
                <a:spcPct val="90000"/>
              </a:lnSpc>
            </a:pPr>
            <a:r>
              <a:rPr lang="en-US" altLang="en-US" sz="2400"/>
              <a:t>Have you identified low cost methods to get the most out of your promotional budget?</a:t>
            </a:r>
          </a:p>
          <a:p>
            <a:pPr lvl="1">
              <a:lnSpc>
                <a:spcPct val="90000"/>
              </a:lnSpc>
            </a:pPr>
            <a:r>
              <a:rPr lang="en-US" altLang="en-US" sz="2400"/>
              <a:t>What image do you want to project?  How do you want customers to see you?</a:t>
            </a:r>
          </a:p>
          <a:p>
            <a:pPr lvl="1">
              <a:lnSpc>
                <a:spcPct val="90000"/>
              </a:lnSpc>
              <a:buFont typeface="Wingdings" panose="05000000000000000000" pitchFamily="2" charset="2"/>
              <a:buNone/>
            </a:pP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Marketing Plan - Strategy</a:t>
            </a:r>
          </a:p>
        </p:txBody>
      </p:sp>
      <p:sp>
        <p:nvSpPr>
          <p:cNvPr id="30723" name="Rectangle 3"/>
          <p:cNvSpPr>
            <a:spLocks noGrp="1" noChangeArrowheads="1"/>
          </p:cNvSpPr>
          <p:nvPr>
            <p:ph type="body" idx="1"/>
          </p:nvPr>
        </p:nvSpPr>
        <p:spPr/>
        <p:txBody>
          <a:bodyPr/>
          <a:lstStyle/>
          <a:p>
            <a:pPr>
              <a:lnSpc>
                <a:spcPct val="90000"/>
              </a:lnSpc>
            </a:pPr>
            <a:r>
              <a:rPr lang="en-US" altLang="en-US" sz="2400" b="1"/>
              <a:t>Promotion (contd..)</a:t>
            </a:r>
          </a:p>
          <a:p>
            <a:pPr lvl="1">
              <a:lnSpc>
                <a:spcPct val="90000"/>
              </a:lnSpc>
            </a:pPr>
            <a:r>
              <a:rPr lang="en-US" altLang="en-US" sz="2000"/>
              <a:t>Will you use methods other than paid advertising, such as trade shows, catalogs, dealer incentives, word of mouth (how will you stimulate it?), network of friends or professionals?</a:t>
            </a:r>
          </a:p>
          <a:p>
            <a:pPr lvl="1">
              <a:lnSpc>
                <a:spcPct val="90000"/>
              </a:lnSpc>
            </a:pPr>
            <a:r>
              <a:rPr lang="en-US" altLang="en-US" sz="2000"/>
              <a:t>In addition to advertising, what plans do you have for graphic image support?  This includes things like logo design, cards and letterhead, brochures, signage, and interior design (if customers come to your place of business).</a:t>
            </a:r>
          </a:p>
          <a:p>
            <a:pPr lvl="1">
              <a:lnSpc>
                <a:spcPct val="90000"/>
              </a:lnSpc>
            </a:pPr>
            <a:r>
              <a:rPr lang="en-US" altLang="en-US" sz="2000"/>
              <a:t>Should you have a system to identify repeat customers, and then systematically contact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Marketing Plan - Strategy</a:t>
            </a:r>
          </a:p>
        </p:txBody>
      </p:sp>
      <p:sp>
        <p:nvSpPr>
          <p:cNvPr id="34819" name="Rectangle 3"/>
          <p:cNvSpPr>
            <a:spLocks noGrp="1" noChangeArrowheads="1"/>
          </p:cNvSpPr>
          <p:nvPr>
            <p:ph type="body" idx="1"/>
          </p:nvPr>
        </p:nvSpPr>
        <p:spPr/>
        <p:txBody>
          <a:bodyPr/>
          <a:lstStyle/>
          <a:p>
            <a:r>
              <a:rPr lang="en-US" altLang="en-US" b="1"/>
              <a:t>Promotional Budget </a:t>
            </a:r>
            <a:endParaRPr lang="en-US" altLang="en-US"/>
          </a:p>
          <a:p>
            <a:pPr lvl="1"/>
            <a:r>
              <a:rPr lang="en-US" altLang="en-US"/>
              <a:t>How much will you spend on the items listed above?</a:t>
            </a:r>
          </a:p>
          <a:p>
            <a:pPr lvl="1"/>
            <a:r>
              <a:rPr lang="en-US" altLang="en-US"/>
              <a:t>Before startup? (These numbers will go into your Startup budget.)</a:t>
            </a:r>
          </a:p>
          <a:p>
            <a:pPr lvl="1"/>
            <a:r>
              <a:rPr lang="en-US" altLang="en-US"/>
              <a:t>Ongoing? (These numbers will go into your Operating Plan budget.)</a:t>
            </a:r>
            <a:endParaRPr lang="en-US" altLang="en-US" b="1"/>
          </a:p>
          <a:p>
            <a:endParaRPr lang="en-US" altLang="en-US"/>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Marketing Plan - Strategy</a:t>
            </a:r>
          </a:p>
        </p:txBody>
      </p:sp>
      <p:sp>
        <p:nvSpPr>
          <p:cNvPr id="31747" name="Rectangle 3"/>
          <p:cNvSpPr>
            <a:spLocks noGrp="1" noChangeArrowheads="1"/>
          </p:cNvSpPr>
          <p:nvPr>
            <p:ph type="body" idx="1"/>
          </p:nvPr>
        </p:nvSpPr>
        <p:spPr/>
        <p:txBody>
          <a:bodyPr/>
          <a:lstStyle/>
          <a:p>
            <a:pPr>
              <a:lnSpc>
                <a:spcPct val="80000"/>
              </a:lnSpc>
            </a:pPr>
            <a:r>
              <a:rPr lang="en-US" altLang="en-US" sz="2400" b="1"/>
              <a:t>Pricing</a:t>
            </a:r>
            <a:endParaRPr lang="en-US" altLang="en-US" sz="2400"/>
          </a:p>
          <a:p>
            <a:pPr lvl="1">
              <a:lnSpc>
                <a:spcPct val="80000"/>
              </a:lnSpc>
            </a:pPr>
            <a:r>
              <a:rPr lang="en-US" altLang="en-US" sz="2000"/>
              <a:t>Explain your method(s) of setting process. For most small businesses, having the lowest price is not a good policy.  It robs you of needed profit margin; customers may not care as much about price as you think; and large competitors can under-price you anyway.  Usually you will do better to have average prices and compete on quality and service.  </a:t>
            </a:r>
          </a:p>
          <a:p>
            <a:pPr lvl="1">
              <a:lnSpc>
                <a:spcPct val="80000"/>
              </a:lnSpc>
            </a:pPr>
            <a:r>
              <a:rPr lang="en-US" altLang="en-US" sz="2000"/>
              <a:t>Does your pricing strategy fit with what was revealed in your competitive analysis?</a:t>
            </a:r>
          </a:p>
          <a:p>
            <a:pPr lvl="1">
              <a:lnSpc>
                <a:spcPct val="80000"/>
              </a:lnSpc>
            </a:pPr>
            <a:r>
              <a:rPr lang="en-US" altLang="en-US" sz="2000"/>
              <a:t>Compare your prices with those of the competition.  Are they higher, lower, the same?  Why?</a:t>
            </a:r>
          </a:p>
          <a:p>
            <a:pPr lvl="1">
              <a:lnSpc>
                <a:spcPct val="80000"/>
              </a:lnSpc>
            </a:pPr>
            <a:r>
              <a:rPr lang="en-US" altLang="en-US" sz="2000"/>
              <a:t>How important is price as a competitive factor?  Do your intended customers really make their purchase decisions mostly on price?</a:t>
            </a:r>
          </a:p>
          <a:p>
            <a:pPr lvl="1">
              <a:lnSpc>
                <a:spcPct val="80000"/>
              </a:lnSpc>
            </a:pPr>
            <a:r>
              <a:rPr lang="en-US" altLang="en-US" sz="2000"/>
              <a:t>What will be your customer service and credit policies?</a:t>
            </a:r>
            <a:endParaRPr lang="en-US" altLang="en-US" sz="2000" b="1"/>
          </a:p>
          <a:p>
            <a:pPr>
              <a:lnSpc>
                <a:spcPct val="80000"/>
              </a:lnSpc>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Marketing Plan - Strategy</a:t>
            </a:r>
          </a:p>
        </p:txBody>
      </p:sp>
      <p:sp>
        <p:nvSpPr>
          <p:cNvPr id="32771" name="Rectangle 3"/>
          <p:cNvSpPr>
            <a:spLocks noGrp="1" noChangeArrowheads="1"/>
          </p:cNvSpPr>
          <p:nvPr>
            <p:ph type="body" idx="1"/>
          </p:nvPr>
        </p:nvSpPr>
        <p:spPr>
          <a:xfrm>
            <a:off x="949325" y="1981200"/>
            <a:ext cx="7661275" cy="4419600"/>
          </a:xfrm>
        </p:spPr>
        <p:txBody>
          <a:bodyPr/>
          <a:lstStyle/>
          <a:p>
            <a:pPr>
              <a:lnSpc>
                <a:spcPct val="80000"/>
              </a:lnSpc>
            </a:pPr>
            <a:r>
              <a:rPr lang="en-US" altLang="en-US" sz="2400" b="1"/>
              <a:t>Proposed Location</a:t>
            </a:r>
            <a:endParaRPr lang="en-US" altLang="en-US" sz="2400"/>
          </a:p>
          <a:p>
            <a:pPr lvl="1">
              <a:lnSpc>
                <a:spcPct val="80000"/>
              </a:lnSpc>
            </a:pPr>
            <a:r>
              <a:rPr lang="en-US" altLang="en-US" sz="2000"/>
              <a:t>Think about what you want and need in a location. Many startups run successfully from home for a while.</a:t>
            </a:r>
          </a:p>
          <a:p>
            <a:pPr lvl="1">
              <a:lnSpc>
                <a:spcPct val="80000"/>
              </a:lnSpc>
            </a:pPr>
            <a:r>
              <a:rPr lang="en-US" altLang="en-US" sz="2000"/>
              <a:t>Analyze your location criteria as they will affect your customers.</a:t>
            </a:r>
          </a:p>
          <a:p>
            <a:pPr lvl="1">
              <a:lnSpc>
                <a:spcPct val="80000"/>
              </a:lnSpc>
            </a:pPr>
            <a:r>
              <a:rPr lang="en-US" altLang="en-US" sz="2000"/>
              <a:t>Is your location important to your customers?  If yes, how so?</a:t>
            </a:r>
          </a:p>
          <a:p>
            <a:pPr lvl="1">
              <a:lnSpc>
                <a:spcPct val="80000"/>
              </a:lnSpc>
            </a:pPr>
            <a:r>
              <a:rPr lang="en-US" altLang="en-US" sz="2000"/>
              <a:t>If customers come to your place of business:</a:t>
            </a:r>
          </a:p>
          <a:p>
            <a:pPr lvl="1">
              <a:lnSpc>
                <a:spcPct val="80000"/>
              </a:lnSpc>
            </a:pPr>
            <a:r>
              <a:rPr lang="en-US" altLang="en-US" sz="2000"/>
              <a:t>Is it convenient?  Parking?  Interior spaces?  Not out of the way?</a:t>
            </a:r>
          </a:p>
          <a:p>
            <a:pPr lvl="1">
              <a:lnSpc>
                <a:spcPct val="80000"/>
              </a:lnSpc>
            </a:pPr>
            <a:r>
              <a:rPr lang="en-US" altLang="en-US" sz="2000"/>
              <a:t>Is it consistent with your image?  </a:t>
            </a:r>
          </a:p>
          <a:p>
            <a:pPr lvl="1">
              <a:lnSpc>
                <a:spcPct val="80000"/>
              </a:lnSpc>
            </a:pPr>
            <a:r>
              <a:rPr lang="en-US" altLang="en-US" sz="2000"/>
              <a:t>Is it what customers want and expect?</a:t>
            </a:r>
          </a:p>
          <a:p>
            <a:pPr lvl="1">
              <a:lnSpc>
                <a:spcPct val="80000"/>
              </a:lnSpc>
            </a:pPr>
            <a:r>
              <a:rPr lang="en-US" altLang="en-US" sz="2000"/>
              <a:t>Where is the competition located?  Is it better for you to be near them (like car dealers or fast food restaurants) or distant (like convenience food stores)?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Marketing Plan - Strategy</a:t>
            </a:r>
          </a:p>
        </p:txBody>
      </p:sp>
      <p:sp>
        <p:nvSpPr>
          <p:cNvPr id="33795" name="Rectangle 3"/>
          <p:cNvSpPr>
            <a:spLocks noGrp="1" noChangeArrowheads="1"/>
          </p:cNvSpPr>
          <p:nvPr>
            <p:ph type="body" idx="1"/>
          </p:nvPr>
        </p:nvSpPr>
        <p:spPr/>
        <p:txBody>
          <a:bodyPr/>
          <a:lstStyle/>
          <a:p>
            <a:r>
              <a:rPr lang="en-US" altLang="en-US" sz="2800" b="1"/>
              <a:t>Distribution Channels</a:t>
            </a:r>
            <a:endParaRPr lang="en-US" altLang="en-US" sz="2800"/>
          </a:p>
          <a:p>
            <a:pPr lvl="1"/>
            <a:r>
              <a:rPr lang="en-US" altLang="en-US" sz="2400"/>
              <a:t>How do you sell your products/services?</a:t>
            </a:r>
          </a:p>
          <a:p>
            <a:pPr lvl="1"/>
            <a:r>
              <a:rPr lang="en-US" altLang="en-US" sz="2400"/>
              <a:t>Retail</a:t>
            </a:r>
          </a:p>
          <a:p>
            <a:pPr lvl="1"/>
            <a:r>
              <a:rPr lang="en-US" altLang="en-US" sz="2400"/>
              <a:t>Direct (mail order, web, catalog)</a:t>
            </a:r>
          </a:p>
          <a:p>
            <a:pPr lvl="1"/>
            <a:r>
              <a:rPr lang="en-US" altLang="en-US" sz="2400"/>
              <a:t>Wholesale</a:t>
            </a:r>
          </a:p>
          <a:p>
            <a:pPr lvl="1"/>
            <a:r>
              <a:rPr lang="en-US" altLang="en-US" sz="2400"/>
              <a:t>Your own sales force</a:t>
            </a:r>
          </a:p>
          <a:p>
            <a:pPr lvl="1"/>
            <a:r>
              <a:rPr lang="en-US" altLang="en-US" sz="2400"/>
              <a:t>Agents</a:t>
            </a:r>
          </a:p>
          <a:p>
            <a:pPr lvl="1"/>
            <a:r>
              <a:rPr lang="en-US" altLang="en-US" sz="2400"/>
              <a:t>Independent reps</a:t>
            </a:r>
          </a:p>
          <a:p>
            <a:pPr lvl="1"/>
            <a:r>
              <a:rPr lang="en-US" altLang="en-US" sz="2400"/>
              <a:t>Bid on contracts</a:t>
            </a:r>
          </a:p>
          <a:p>
            <a:endParaRPr lang="en-US"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z="3600"/>
              <a:t>Marketing Plan – Sales Forecasts</a:t>
            </a:r>
          </a:p>
        </p:txBody>
      </p:sp>
      <p:sp>
        <p:nvSpPr>
          <p:cNvPr id="35843" name="Rectangle 3"/>
          <p:cNvSpPr>
            <a:spLocks noGrp="1" noChangeArrowheads="1"/>
          </p:cNvSpPr>
          <p:nvPr>
            <p:ph type="body" idx="1"/>
          </p:nvPr>
        </p:nvSpPr>
        <p:spPr/>
        <p:txBody>
          <a:bodyPr/>
          <a:lstStyle/>
          <a:p>
            <a:pPr>
              <a:lnSpc>
                <a:spcPct val="80000"/>
              </a:lnSpc>
            </a:pPr>
            <a:r>
              <a:rPr lang="en-US" altLang="en-US" sz="2000"/>
              <a:t>Prepare a month-by-month projection. The forecast should be based upon:</a:t>
            </a:r>
          </a:p>
          <a:p>
            <a:pPr lvl="1">
              <a:lnSpc>
                <a:spcPct val="80000"/>
              </a:lnSpc>
            </a:pPr>
            <a:r>
              <a:rPr lang="en-US" altLang="en-US" sz="1800"/>
              <a:t>historical sales, </a:t>
            </a:r>
          </a:p>
          <a:p>
            <a:pPr lvl="1">
              <a:lnSpc>
                <a:spcPct val="80000"/>
              </a:lnSpc>
            </a:pPr>
            <a:r>
              <a:rPr lang="en-US" altLang="en-US" sz="1800"/>
              <a:t>the marketing strategies that you have just described, </a:t>
            </a:r>
          </a:p>
          <a:p>
            <a:pPr lvl="1">
              <a:lnSpc>
                <a:spcPct val="80000"/>
              </a:lnSpc>
            </a:pPr>
            <a:r>
              <a:rPr lang="en-US" altLang="en-US" sz="1800"/>
              <a:t>your market research, and industry data, if available.</a:t>
            </a:r>
          </a:p>
          <a:p>
            <a:pPr>
              <a:lnSpc>
                <a:spcPct val="80000"/>
              </a:lnSpc>
            </a:pPr>
            <a:r>
              <a:rPr lang="en-US" altLang="en-US" sz="2000"/>
              <a:t>You may wish to do two forecasts: </a:t>
            </a:r>
          </a:p>
          <a:p>
            <a:pPr lvl="1">
              <a:lnSpc>
                <a:spcPct val="80000"/>
              </a:lnSpc>
            </a:pPr>
            <a:r>
              <a:rPr lang="en-US" altLang="en-US" sz="1800"/>
              <a:t>a "best guess", which is what you really expect, and </a:t>
            </a:r>
          </a:p>
          <a:p>
            <a:pPr lvl="1">
              <a:lnSpc>
                <a:spcPct val="80000"/>
              </a:lnSpc>
            </a:pPr>
            <a:r>
              <a:rPr lang="en-US" altLang="en-US" sz="1800"/>
              <a:t>a "worst case" low estimate that you are confident you can reach no matter what happens.</a:t>
            </a:r>
          </a:p>
          <a:p>
            <a:pPr>
              <a:lnSpc>
                <a:spcPct val="80000"/>
              </a:lnSpc>
            </a:pPr>
            <a:r>
              <a:rPr lang="en-US" altLang="en-US" sz="2000"/>
              <a:t>Remember to keep notes on your research and your assumptions as you build this sales forecast, and all subsequent spreadsheets in the plan. This is critical if you are going to present it to funding 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Why write one?	</a:t>
            </a:r>
          </a:p>
        </p:txBody>
      </p:sp>
      <p:sp>
        <p:nvSpPr>
          <p:cNvPr id="7171" name="Rectangle 3"/>
          <p:cNvSpPr>
            <a:spLocks noGrp="1" noChangeArrowheads="1"/>
          </p:cNvSpPr>
          <p:nvPr>
            <p:ph type="body" idx="1"/>
          </p:nvPr>
        </p:nvSpPr>
        <p:spPr/>
        <p:txBody>
          <a:bodyPr/>
          <a:lstStyle/>
          <a:p>
            <a:r>
              <a:rPr lang="en-US" altLang="en-US"/>
              <a:t>Plots a course</a:t>
            </a:r>
          </a:p>
          <a:p>
            <a:r>
              <a:rPr lang="en-US" altLang="en-US"/>
              <a:t>Feasibility study</a:t>
            </a:r>
          </a:p>
          <a:p>
            <a:r>
              <a:rPr lang="en-US" altLang="en-US"/>
              <a:t>Become a better decision maker</a:t>
            </a:r>
          </a:p>
          <a:p>
            <a:r>
              <a:rPr lang="en-US" altLang="en-US"/>
              <a:t>Reality check</a:t>
            </a:r>
          </a:p>
          <a:p>
            <a:r>
              <a:rPr lang="en-US" altLang="en-US"/>
              <a:t>Implementation plan</a:t>
            </a:r>
          </a:p>
          <a:p>
            <a:r>
              <a:rPr lang="en-US" altLang="en-US"/>
              <a:t>Selling tool</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Where to begin</a:t>
            </a:r>
          </a:p>
        </p:txBody>
      </p:sp>
      <p:sp>
        <p:nvSpPr>
          <p:cNvPr id="8195" name="Rectangle 3"/>
          <p:cNvSpPr>
            <a:spLocks noGrp="1" noChangeArrowheads="1"/>
          </p:cNvSpPr>
          <p:nvPr>
            <p:ph type="body" idx="1"/>
          </p:nvPr>
        </p:nvSpPr>
        <p:spPr/>
        <p:txBody>
          <a:bodyPr/>
          <a:lstStyle/>
          <a:p>
            <a:pPr>
              <a:lnSpc>
                <a:spcPct val="80000"/>
              </a:lnSpc>
            </a:pPr>
            <a:r>
              <a:rPr lang="en-US" altLang="en-US" sz="2800"/>
              <a:t>View samples</a:t>
            </a:r>
          </a:p>
          <a:p>
            <a:pPr lvl="1">
              <a:lnSpc>
                <a:spcPct val="80000"/>
              </a:lnSpc>
            </a:pPr>
            <a:r>
              <a:rPr lang="en-US" altLang="en-US" sz="2400"/>
              <a:t>The Business Plan Handbook</a:t>
            </a:r>
          </a:p>
          <a:p>
            <a:pPr lvl="1">
              <a:lnSpc>
                <a:spcPct val="80000"/>
              </a:lnSpc>
            </a:pPr>
            <a:r>
              <a:rPr lang="en-US" altLang="en-US" sz="2400"/>
              <a:t>Interactive Business Planner (</a:t>
            </a:r>
            <a:r>
              <a:rPr lang="en-US" altLang="en-US" sz="2400">
                <a:hlinkClick r:id="rId2"/>
              </a:rPr>
              <a:t>www.cbsc.org/ibp</a:t>
            </a:r>
            <a:r>
              <a:rPr lang="en-US" altLang="en-US" sz="2400"/>
              <a:t>)</a:t>
            </a:r>
          </a:p>
          <a:p>
            <a:pPr lvl="1">
              <a:lnSpc>
                <a:spcPct val="80000"/>
              </a:lnSpc>
            </a:pPr>
            <a:r>
              <a:rPr lang="en-US" altLang="en-US" sz="2400"/>
              <a:t>On line business plan samples (</a:t>
            </a:r>
            <a:r>
              <a:rPr lang="en-US" altLang="en-US" sz="2400">
                <a:hlinkClick r:id="rId3"/>
              </a:rPr>
              <a:t>www.bplans.com</a:t>
            </a:r>
            <a:r>
              <a:rPr lang="en-US" altLang="en-US" sz="2400"/>
              <a:t>)</a:t>
            </a:r>
          </a:p>
          <a:p>
            <a:pPr lvl="1">
              <a:lnSpc>
                <a:spcPct val="80000"/>
              </a:lnSpc>
            </a:pPr>
            <a:r>
              <a:rPr lang="en-US" altLang="en-US" sz="2400"/>
              <a:t>Chartered bank templates (</a:t>
            </a:r>
            <a:r>
              <a:rPr lang="en-US" altLang="en-US" sz="2400">
                <a:hlinkClick r:id="rId4"/>
              </a:rPr>
              <a:t>www.royalbank.com</a:t>
            </a:r>
            <a:r>
              <a:rPr lang="en-US" altLang="en-US" sz="2400"/>
              <a:t>)</a:t>
            </a:r>
          </a:p>
          <a:p>
            <a:pPr>
              <a:lnSpc>
                <a:spcPct val="80000"/>
              </a:lnSpc>
            </a:pPr>
            <a:r>
              <a:rPr lang="en-US" altLang="en-US" sz="2800"/>
              <a:t>Define objectives and potential readers and determine your Action Plan</a:t>
            </a:r>
          </a:p>
          <a:p>
            <a:pPr>
              <a:lnSpc>
                <a:spcPct val="80000"/>
              </a:lnSpc>
            </a:pPr>
            <a:r>
              <a:rPr lang="en-US" altLang="en-US" sz="2800"/>
              <a:t>Prepare a time line</a:t>
            </a:r>
          </a:p>
          <a:p>
            <a:pPr>
              <a:lnSpc>
                <a:spcPct val="80000"/>
              </a:lnSpc>
            </a:pPr>
            <a:r>
              <a:rPr lang="en-US" altLang="en-US" sz="2800"/>
              <a:t>Begin to gather research information</a:t>
            </a:r>
          </a:p>
          <a:p>
            <a:pPr>
              <a:lnSpc>
                <a:spcPct val="80000"/>
              </a:lnSpc>
            </a:pPr>
            <a:endParaRPr lang="en-US" altLang="en-US" sz="2800"/>
          </a:p>
          <a:p>
            <a:pPr lvl="1">
              <a:lnSpc>
                <a:spcPct val="80000"/>
              </a:lnSpc>
            </a:pPr>
            <a:endParaRPr lang="en-US" altLang="en-US" sz="2400">
              <a:latin typeface="MSTT3195ed4ebao114040S00" charset="0"/>
            </a:endParaRPr>
          </a:p>
          <a:p>
            <a:pPr lvl="1">
              <a:lnSpc>
                <a:spcPct val="80000"/>
              </a:lnSpc>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Where to begin</a:t>
            </a:r>
          </a:p>
        </p:txBody>
      </p:sp>
      <p:sp>
        <p:nvSpPr>
          <p:cNvPr id="9219" name="Rectangle 3"/>
          <p:cNvSpPr>
            <a:spLocks noGrp="1" noChangeArrowheads="1"/>
          </p:cNvSpPr>
          <p:nvPr>
            <p:ph type="body" idx="1"/>
          </p:nvPr>
        </p:nvSpPr>
        <p:spPr/>
        <p:txBody>
          <a:bodyPr/>
          <a:lstStyle/>
          <a:p>
            <a:pPr>
              <a:lnSpc>
                <a:spcPct val="80000"/>
              </a:lnSpc>
            </a:pPr>
            <a:r>
              <a:rPr lang="en-US" altLang="en-US" sz="2800"/>
              <a:t>Organize research into business plan components</a:t>
            </a:r>
          </a:p>
          <a:p>
            <a:pPr>
              <a:lnSpc>
                <a:spcPct val="80000"/>
              </a:lnSpc>
            </a:pPr>
            <a:r>
              <a:rPr lang="en-US" altLang="en-US" sz="2800"/>
              <a:t>Write the plan</a:t>
            </a:r>
          </a:p>
          <a:p>
            <a:pPr lvl="1">
              <a:lnSpc>
                <a:spcPct val="80000"/>
              </a:lnSpc>
            </a:pPr>
            <a:r>
              <a:rPr lang="en-US" altLang="en-US" sz="2400"/>
              <a:t>Know your audience</a:t>
            </a:r>
          </a:p>
          <a:p>
            <a:pPr lvl="1">
              <a:lnSpc>
                <a:spcPct val="80000"/>
              </a:lnSpc>
            </a:pPr>
            <a:r>
              <a:rPr lang="en-US" altLang="en-US" sz="2400"/>
              <a:t>Use clear vocabulary</a:t>
            </a:r>
          </a:p>
          <a:p>
            <a:pPr lvl="1">
              <a:lnSpc>
                <a:spcPct val="80000"/>
              </a:lnSpc>
            </a:pPr>
            <a:r>
              <a:rPr lang="en-US" altLang="en-US" sz="2400"/>
              <a:t>Avoid jargon</a:t>
            </a:r>
          </a:p>
          <a:p>
            <a:pPr lvl="1">
              <a:lnSpc>
                <a:spcPct val="80000"/>
              </a:lnSpc>
            </a:pPr>
            <a:r>
              <a:rPr lang="en-US" altLang="en-US" sz="2400"/>
              <a:t>Clearly identify sections</a:t>
            </a:r>
          </a:p>
          <a:p>
            <a:pPr lvl="1">
              <a:lnSpc>
                <a:spcPct val="80000"/>
              </a:lnSpc>
            </a:pPr>
            <a:r>
              <a:rPr lang="en-US" altLang="en-US" sz="2400"/>
              <a:t>Quality vs. quantity</a:t>
            </a:r>
          </a:p>
          <a:p>
            <a:pPr lvl="1">
              <a:lnSpc>
                <a:spcPct val="80000"/>
              </a:lnSpc>
            </a:pPr>
            <a:r>
              <a:rPr lang="en-US" altLang="en-US" sz="2400"/>
              <a:t>Know your plan</a:t>
            </a:r>
          </a:p>
          <a:p>
            <a:pPr>
              <a:lnSpc>
                <a:spcPct val="80000"/>
              </a:lnSpc>
            </a:pPr>
            <a:r>
              <a:rPr lang="en-US" altLang="en-US" sz="2800"/>
              <a:t>Get help where required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Business Plan Research</a:t>
            </a:r>
          </a:p>
        </p:txBody>
      </p:sp>
      <p:sp>
        <p:nvSpPr>
          <p:cNvPr id="10243" name="Rectangle 3"/>
          <p:cNvSpPr>
            <a:spLocks noGrp="1" noChangeArrowheads="1"/>
          </p:cNvSpPr>
          <p:nvPr>
            <p:ph type="body" idx="1"/>
          </p:nvPr>
        </p:nvSpPr>
        <p:spPr/>
        <p:txBody>
          <a:bodyPr/>
          <a:lstStyle/>
          <a:p>
            <a:pPr>
              <a:lnSpc>
                <a:spcPct val="80000"/>
              </a:lnSpc>
            </a:pPr>
            <a:r>
              <a:rPr lang="en-US" altLang="en-US" sz="2400"/>
              <a:t>Helps you make informed decisions and develop new knowledge and direction.</a:t>
            </a:r>
          </a:p>
          <a:p>
            <a:pPr>
              <a:lnSpc>
                <a:spcPct val="80000"/>
              </a:lnSpc>
            </a:pPr>
            <a:r>
              <a:rPr lang="en-US" altLang="en-US" sz="2400"/>
              <a:t>Systematic gathering, recording and analysing of information about problems and opportunities relating to the operations of your business</a:t>
            </a:r>
          </a:p>
          <a:p>
            <a:pPr>
              <a:lnSpc>
                <a:spcPct val="80000"/>
              </a:lnSpc>
            </a:pPr>
            <a:r>
              <a:rPr lang="en-US" altLang="en-US" sz="2400"/>
              <a:t>Where do I conduct my research?</a:t>
            </a:r>
          </a:p>
          <a:p>
            <a:pPr lvl="1">
              <a:lnSpc>
                <a:spcPct val="80000"/>
              </a:lnSpc>
            </a:pPr>
            <a:r>
              <a:rPr lang="en-US" altLang="en-US" sz="2000"/>
              <a:t>Secondary data</a:t>
            </a:r>
          </a:p>
          <a:p>
            <a:pPr lvl="2">
              <a:lnSpc>
                <a:spcPct val="80000"/>
              </a:lnSpc>
            </a:pPr>
            <a:r>
              <a:rPr lang="en-US" altLang="en-US" sz="1800"/>
              <a:t>Associations, Networking, Newspapers, magazines, periodicals, The Internet, Statistics,  Trade agencies, Directories</a:t>
            </a:r>
          </a:p>
          <a:p>
            <a:pPr lvl="1">
              <a:lnSpc>
                <a:spcPct val="80000"/>
              </a:lnSpc>
            </a:pPr>
            <a:r>
              <a:rPr lang="en-US" altLang="en-US" sz="2000"/>
              <a:t>Primary Data</a:t>
            </a:r>
          </a:p>
          <a:p>
            <a:pPr lvl="2">
              <a:lnSpc>
                <a:spcPct val="80000"/>
              </a:lnSpc>
            </a:pPr>
            <a:r>
              <a:rPr lang="en-US" altLang="en-US" sz="1800"/>
              <a:t>Questionnaire/Survey, Focus groups, Product or service sampling, Books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Business Plan Outline	</a:t>
            </a:r>
          </a:p>
        </p:txBody>
      </p:sp>
      <p:sp>
        <p:nvSpPr>
          <p:cNvPr id="11267" name="Rectangle 3"/>
          <p:cNvSpPr>
            <a:spLocks noGrp="1" noChangeArrowheads="1"/>
          </p:cNvSpPr>
          <p:nvPr>
            <p:ph type="body" idx="1"/>
          </p:nvPr>
        </p:nvSpPr>
        <p:spPr/>
        <p:txBody>
          <a:bodyPr/>
          <a:lstStyle/>
          <a:p>
            <a:pPr>
              <a:lnSpc>
                <a:spcPct val="80000"/>
              </a:lnSpc>
            </a:pPr>
            <a:r>
              <a:rPr lang="en-US" altLang="en-US" sz="2400"/>
              <a:t>Table of Contents</a:t>
            </a:r>
          </a:p>
          <a:p>
            <a:pPr>
              <a:lnSpc>
                <a:spcPct val="80000"/>
              </a:lnSpc>
            </a:pPr>
            <a:r>
              <a:rPr lang="en-US" altLang="en-US" sz="2400"/>
              <a:t>Executive Summary</a:t>
            </a:r>
          </a:p>
          <a:p>
            <a:pPr>
              <a:lnSpc>
                <a:spcPct val="80000"/>
              </a:lnSpc>
            </a:pPr>
            <a:r>
              <a:rPr lang="en-US" altLang="en-US" sz="2400"/>
              <a:t>Company Profile</a:t>
            </a:r>
          </a:p>
          <a:p>
            <a:pPr>
              <a:lnSpc>
                <a:spcPct val="80000"/>
              </a:lnSpc>
            </a:pPr>
            <a:r>
              <a:rPr lang="en-US" altLang="en-US" sz="2400"/>
              <a:t>Marketing Plan</a:t>
            </a:r>
          </a:p>
          <a:p>
            <a:pPr lvl="1">
              <a:lnSpc>
                <a:spcPct val="80000"/>
              </a:lnSpc>
            </a:pPr>
            <a:r>
              <a:rPr lang="en-US" altLang="en-US" sz="2000"/>
              <a:t>Industry Trends</a:t>
            </a:r>
          </a:p>
          <a:p>
            <a:pPr lvl="1">
              <a:lnSpc>
                <a:spcPct val="80000"/>
              </a:lnSpc>
            </a:pPr>
            <a:r>
              <a:rPr lang="en-US" altLang="en-US" sz="2000"/>
              <a:t>Product / Service</a:t>
            </a:r>
          </a:p>
          <a:p>
            <a:pPr lvl="1">
              <a:lnSpc>
                <a:spcPct val="80000"/>
              </a:lnSpc>
            </a:pPr>
            <a:r>
              <a:rPr lang="en-US" altLang="en-US" sz="2000"/>
              <a:t>Competitive Analysis</a:t>
            </a:r>
          </a:p>
          <a:p>
            <a:pPr lvl="1">
              <a:lnSpc>
                <a:spcPct val="80000"/>
              </a:lnSpc>
            </a:pPr>
            <a:r>
              <a:rPr lang="en-US" altLang="en-US" sz="2000"/>
              <a:t>Marketing Mix</a:t>
            </a:r>
          </a:p>
          <a:p>
            <a:pPr lvl="2">
              <a:lnSpc>
                <a:spcPct val="80000"/>
              </a:lnSpc>
            </a:pPr>
            <a:r>
              <a:rPr lang="en-US" altLang="en-US" sz="1800"/>
              <a:t>Promotion</a:t>
            </a:r>
          </a:p>
          <a:p>
            <a:pPr lvl="2">
              <a:lnSpc>
                <a:spcPct val="80000"/>
              </a:lnSpc>
            </a:pPr>
            <a:r>
              <a:rPr lang="en-US" altLang="en-US" sz="1800"/>
              <a:t>Place</a:t>
            </a:r>
          </a:p>
          <a:p>
            <a:pPr lvl="2">
              <a:lnSpc>
                <a:spcPct val="80000"/>
              </a:lnSpc>
            </a:pPr>
            <a:r>
              <a:rPr lang="en-US" altLang="en-US" sz="1800"/>
              <a:t>Price</a:t>
            </a:r>
          </a:p>
          <a:p>
            <a:pPr lvl="2">
              <a:lnSpc>
                <a:spcPct val="80000"/>
              </a:lnSpc>
            </a:pPr>
            <a:r>
              <a:rPr lang="en-US" altLang="en-US" sz="1800"/>
              <a:t>Product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Business Plan Outline</a:t>
            </a:r>
          </a:p>
        </p:txBody>
      </p:sp>
      <p:sp>
        <p:nvSpPr>
          <p:cNvPr id="12291" name="Rectangle 3"/>
          <p:cNvSpPr>
            <a:spLocks noGrp="1" noChangeArrowheads="1"/>
          </p:cNvSpPr>
          <p:nvPr>
            <p:ph type="body" idx="1"/>
          </p:nvPr>
        </p:nvSpPr>
        <p:spPr/>
        <p:txBody>
          <a:bodyPr/>
          <a:lstStyle/>
          <a:p>
            <a:pPr>
              <a:lnSpc>
                <a:spcPct val="90000"/>
              </a:lnSpc>
            </a:pPr>
            <a:r>
              <a:rPr lang="en-US" altLang="en-US" sz="2400"/>
              <a:t>Operational Plan</a:t>
            </a:r>
          </a:p>
          <a:p>
            <a:pPr lvl="1">
              <a:lnSpc>
                <a:spcPct val="90000"/>
              </a:lnSpc>
            </a:pPr>
            <a:r>
              <a:rPr lang="en-US" altLang="en-US" sz="2000"/>
              <a:t>Suppliers</a:t>
            </a:r>
          </a:p>
          <a:p>
            <a:pPr lvl="1">
              <a:lnSpc>
                <a:spcPct val="90000"/>
              </a:lnSpc>
            </a:pPr>
            <a:r>
              <a:rPr lang="en-US" altLang="en-US" sz="2000"/>
              <a:t>Manufacturing Plans</a:t>
            </a:r>
          </a:p>
          <a:p>
            <a:pPr lvl="1">
              <a:lnSpc>
                <a:spcPct val="90000"/>
              </a:lnSpc>
            </a:pPr>
            <a:r>
              <a:rPr lang="en-US" altLang="en-US" sz="2000"/>
              <a:t>Operating Requirements</a:t>
            </a:r>
          </a:p>
          <a:p>
            <a:pPr lvl="1">
              <a:lnSpc>
                <a:spcPct val="90000"/>
              </a:lnSpc>
            </a:pPr>
            <a:r>
              <a:rPr lang="en-US" altLang="en-US" sz="2000"/>
              <a:t>Human Resources</a:t>
            </a:r>
          </a:p>
          <a:p>
            <a:pPr>
              <a:lnSpc>
                <a:spcPct val="90000"/>
              </a:lnSpc>
            </a:pPr>
            <a:r>
              <a:rPr lang="en-US" altLang="en-US" sz="2400"/>
              <a:t>Financial Plan</a:t>
            </a:r>
          </a:p>
          <a:p>
            <a:pPr lvl="1">
              <a:lnSpc>
                <a:spcPct val="90000"/>
              </a:lnSpc>
            </a:pPr>
            <a:r>
              <a:rPr lang="en-US" altLang="en-US" sz="2000"/>
              <a:t>Startup Costs</a:t>
            </a:r>
          </a:p>
          <a:p>
            <a:pPr lvl="1">
              <a:lnSpc>
                <a:spcPct val="90000"/>
              </a:lnSpc>
            </a:pPr>
            <a:r>
              <a:rPr lang="en-US" altLang="en-US" sz="2000"/>
              <a:t>Cash Flow Statement</a:t>
            </a:r>
          </a:p>
          <a:p>
            <a:pPr lvl="1">
              <a:lnSpc>
                <a:spcPct val="90000"/>
              </a:lnSpc>
            </a:pPr>
            <a:r>
              <a:rPr lang="en-US" altLang="en-US" sz="2000"/>
              <a:t>Income Statement</a:t>
            </a:r>
          </a:p>
          <a:p>
            <a:pPr lvl="1">
              <a:lnSpc>
                <a:spcPct val="90000"/>
              </a:lnSpc>
            </a:pPr>
            <a:r>
              <a:rPr lang="en-US" altLang="en-US" sz="2000"/>
              <a:t>Balance Sheet</a:t>
            </a:r>
          </a:p>
          <a:p>
            <a:pPr>
              <a:lnSpc>
                <a:spcPct val="90000"/>
              </a:lnSpc>
            </a:pPr>
            <a:r>
              <a:rPr lang="en-US" altLang="en-US" sz="2400"/>
              <a:t>Appendix</a:t>
            </a:r>
          </a:p>
          <a:p>
            <a:pPr lvl="1">
              <a:lnSpc>
                <a:spcPct val="90000"/>
              </a:lnSpc>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The Executive Summary</a:t>
            </a:r>
          </a:p>
        </p:txBody>
      </p:sp>
      <p:sp>
        <p:nvSpPr>
          <p:cNvPr id="13315" name="Rectangle 3"/>
          <p:cNvSpPr>
            <a:spLocks noGrp="1" noChangeArrowheads="1"/>
          </p:cNvSpPr>
          <p:nvPr>
            <p:ph type="body" idx="1"/>
          </p:nvPr>
        </p:nvSpPr>
        <p:spPr/>
        <p:txBody>
          <a:bodyPr/>
          <a:lstStyle/>
          <a:p>
            <a:pPr>
              <a:lnSpc>
                <a:spcPct val="80000"/>
              </a:lnSpc>
            </a:pPr>
            <a:r>
              <a:rPr lang="en-US" altLang="en-US" sz="2000"/>
              <a:t>Write this section </a:t>
            </a:r>
            <a:r>
              <a:rPr lang="en-US" altLang="en-US" sz="2000" i="1"/>
              <a:t>last!</a:t>
            </a:r>
            <a:r>
              <a:rPr lang="en-US" altLang="en-US" sz="2000"/>
              <a:t> </a:t>
            </a:r>
          </a:p>
          <a:p>
            <a:pPr>
              <a:lnSpc>
                <a:spcPct val="80000"/>
              </a:lnSpc>
            </a:pPr>
            <a:r>
              <a:rPr lang="en-US" altLang="en-US" sz="2000"/>
              <a:t>2 pages or less.</a:t>
            </a:r>
          </a:p>
          <a:p>
            <a:pPr>
              <a:lnSpc>
                <a:spcPct val="80000"/>
              </a:lnSpc>
            </a:pPr>
            <a:r>
              <a:rPr lang="en-US" altLang="en-US" sz="2000"/>
              <a:t>Includes everything that you would cover in a 5-minute interview.</a:t>
            </a:r>
          </a:p>
          <a:p>
            <a:pPr>
              <a:lnSpc>
                <a:spcPct val="80000"/>
              </a:lnSpc>
            </a:pPr>
            <a:r>
              <a:rPr lang="en-US" altLang="en-US" sz="2000"/>
              <a:t>Explains the fundamentals of the proposed business: what will your product be, who will be your customers, who are the owners, what do you think the future holds for your business and your industry? </a:t>
            </a:r>
          </a:p>
          <a:p>
            <a:pPr>
              <a:lnSpc>
                <a:spcPct val="80000"/>
              </a:lnSpc>
            </a:pPr>
            <a:r>
              <a:rPr lang="en-US" altLang="en-US" sz="2000"/>
              <a:t>Make it enthusiastic, professional, complete and concise.</a:t>
            </a:r>
          </a:p>
          <a:p>
            <a:pPr>
              <a:lnSpc>
                <a:spcPct val="80000"/>
              </a:lnSpc>
            </a:pPr>
            <a:r>
              <a:rPr lang="en-US" altLang="en-US" sz="2000"/>
              <a:t>If applying for a loan, state clearly how much you want, precisely how you are going to use it, and how the money will make your business more profitable, thereby ensuring repayment.</a:t>
            </a:r>
          </a:p>
        </p:txBody>
      </p:sp>
    </p:spTree>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Axis</Template>
  <TotalTime>110</TotalTime>
  <Words>1975</Words>
  <Application>Microsoft Office PowerPoint</Application>
  <PresentationFormat>On-screen Show (4:3)</PresentationFormat>
  <Paragraphs>217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Times New Roman</vt:lpstr>
      <vt:lpstr>Wingdings</vt:lpstr>
      <vt:lpstr>MSTT3195ed4ebao114040S00</vt:lpstr>
      <vt:lpstr>Axis</vt:lpstr>
      <vt:lpstr>The Overall Business Plan</vt:lpstr>
      <vt:lpstr>PowerPoint Presentation</vt:lpstr>
      <vt:lpstr>Why write one? </vt:lpstr>
      <vt:lpstr>Where to begin</vt:lpstr>
      <vt:lpstr>Where to begin</vt:lpstr>
      <vt:lpstr>Business Plan Research</vt:lpstr>
      <vt:lpstr>Business Plan Outline </vt:lpstr>
      <vt:lpstr>Business Plan Outline</vt:lpstr>
      <vt:lpstr>The Executive Summary</vt:lpstr>
      <vt:lpstr>Company Profile </vt:lpstr>
      <vt:lpstr>Products and Services</vt:lpstr>
      <vt:lpstr>The Marketing Plan </vt:lpstr>
      <vt:lpstr>Marketing Plan - Economics</vt:lpstr>
      <vt:lpstr>Marketing Plan - Economics</vt:lpstr>
      <vt:lpstr>Marketing Plan - Economics</vt:lpstr>
      <vt:lpstr>Marketing Plan - Products</vt:lpstr>
      <vt:lpstr>Marketing Plan - Customers</vt:lpstr>
      <vt:lpstr>Marketing Plan - Customers</vt:lpstr>
      <vt:lpstr>Marketing Plan - Customers</vt:lpstr>
      <vt:lpstr>Marketing Plan - Competition</vt:lpstr>
      <vt:lpstr>Marketing Plan - Competition</vt:lpstr>
      <vt:lpstr>Marketing Plan - Niche</vt:lpstr>
      <vt:lpstr>Marketing Plan - Strategy</vt:lpstr>
      <vt:lpstr>Marketing Plan - Strategy</vt:lpstr>
      <vt:lpstr>Marketing Plan - Strategy</vt:lpstr>
      <vt:lpstr>Marketing Plan - Strategy</vt:lpstr>
      <vt:lpstr>Marketing Plan - Strategy</vt:lpstr>
      <vt:lpstr>Marketing Plan - Strategy</vt:lpstr>
      <vt:lpstr>Marketing Plan – Sales Forecasts</vt:lpstr>
    </vt:vector>
  </TitlesOfParts>
  <Company>ServBiz Partners,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Business Plan</dc:title>
  <dc:creator>Boogie Boydon</dc:creator>
  <cp:lastModifiedBy>Ernesto C. Boydon</cp:lastModifiedBy>
  <cp:revision>11</cp:revision>
  <dcterms:created xsi:type="dcterms:W3CDTF">2004-12-17T08:34:13Z</dcterms:created>
  <dcterms:modified xsi:type="dcterms:W3CDTF">2016-08-08T02:27:11Z</dcterms:modified>
</cp:coreProperties>
</file>