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63" r:id="rId5"/>
    <p:sldId id="282" r:id="rId6"/>
    <p:sldId id="281" r:id="rId7"/>
    <p:sldId id="258" r:id="rId8"/>
    <p:sldId id="264" r:id="rId9"/>
    <p:sldId id="291" r:id="rId10"/>
    <p:sldId id="266" r:id="rId11"/>
    <p:sldId id="267" r:id="rId12"/>
    <p:sldId id="292" r:id="rId13"/>
    <p:sldId id="269" r:id="rId14"/>
    <p:sldId id="270" r:id="rId15"/>
    <p:sldId id="279" r:id="rId16"/>
    <p:sldId id="272" r:id="rId17"/>
    <p:sldId id="294" r:id="rId18"/>
    <p:sldId id="273" r:id="rId19"/>
    <p:sldId id="293" r:id="rId20"/>
    <p:sldId id="274" r:id="rId21"/>
    <p:sldId id="275" r:id="rId22"/>
    <p:sldId id="284" r:id="rId23"/>
    <p:sldId id="283" r:id="rId24"/>
    <p:sldId id="285" r:id="rId25"/>
    <p:sldId id="280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 custT="1"/>
      <dgm:spPr/>
      <dgm:t>
        <a:bodyPr/>
        <a:lstStyle/>
        <a:p>
          <a:r>
            <a:rPr lang="en-US" sz="4000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 custT="1"/>
      <dgm:spPr/>
      <dgm:t>
        <a:bodyPr/>
        <a:lstStyle/>
        <a:p>
          <a:r>
            <a:rPr lang="en-US" sz="4000" dirty="0"/>
            <a:t>Business Startup Cost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 custT="1"/>
      <dgm:spPr/>
      <dgm:t>
        <a:bodyPr/>
        <a:lstStyle/>
        <a:p>
          <a:r>
            <a:rPr lang="en-US" sz="4000" dirty="0"/>
            <a:t>Revenue Projection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28951F9D-00EB-4BCA-B8FD-28EF5E57625C}">
      <dgm:prSet custT="1"/>
      <dgm:spPr/>
      <dgm:t>
        <a:bodyPr/>
        <a:lstStyle/>
        <a:p>
          <a:r>
            <a:rPr lang="en-US" sz="4000" dirty="0"/>
            <a:t>Online Surveys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4" custLinFactNeighborY="-1434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4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4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A7CAFABC-355F-4B3C-8EFC-7EBE2371B19B}" type="pres">
      <dgm:prSet presAssocID="{28951F9D-00EB-4BCA-B8FD-28EF5E576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C6C8BC77-BA59-4121-9350-F4C3B7433A19}" srcId="{A09C4358-450E-4489-9790-E917A6D23AAF}" destId="{28951F9D-00EB-4BCA-B8FD-28EF5E57625C}" srcOrd="3" destOrd="0" parTransId="{95913AFA-EA83-40C1-A72F-D9DFD43B770A}" sibTransId="{66D86D8A-E2A7-4A97-9C6B-70B4A4A384C4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67027395-4DE8-4DA9-858A-AEE334D9C966}" type="presParOf" srcId="{892F1DAD-3E87-4D6E-B7B5-DDF41E612288}" destId="{A7CAFABC-355F-4B3C-8EFC-7EBE2371B1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Philippine Dialects Translator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Offline Vocabulary Library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Word of the Day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Delegated Correction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Social Networks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Blog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Advertisement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Email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B8E5DB57-B7BA-431B-AB9C-6D655D6ABA83}">
      <dgm:prSet custT="1"/>
      <dgm:spPr/>
      <dgm:t>
        <a:bodyPr/>
        <a:lstStyle/>
        <a:p>
          <a:r>
            <a:rPr lang="en-US" sz="3000" dirty="0"/>
            <a:t>Website</a:t>
          </a:r>
        </a:p>
      </dgm:t>
    </dgm:pt>
    <dgm:pt modelId="{7A6AC14D-9CAD-4285-91C9-2C7AFD87E5F5}" type="parTrans" cxnId="{3B39B0C5-9A2C-49BC-AAA5-3B6E28A96F69}">
      <dgm:prSet/>
      <dgm:spPr/>
      <dgm:t>
        <a:bodyPr/>
        <a:lstStyle/>
        <a:p>
          <a:endParaRPr lang="en-US"/>
        </a:p>
      </dgm:t>
    </dgm:pt>
    <dgm:pt modelId="{906E89CF-C455-4355-B512-8F5F1CD985E4}" type="sibTrans" cxnId="{3B39B0C5-9A2C-49BC-AAA5-3B6E28A96F69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</dgm:pt>
    <dgm:pt modelId="{F5B24BF9-84C2-415A-8B0D-3C09505368CB}" type="pres">
      <dgm:prSet presAssocID="{65DAB788-886A-4DAD-871E-9ED7F445F380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</dgm:pt>
    <dgm:pt modelId="{1C648B78-E240-4090-8B47-5C724EDBF6D9}" type="pres">
      <dgm:prSet presAssocID="{3C00C10C-21A9-4319-8B3A-7B36CBC76C6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</dgm:pt>
    <dgm:pt modelId="{61B0A597-7C54-4B00-8E77-07100A42FCD1}" type="pres">
      <dgm:prSet presAssocID="{9B8968BA-50E7-4510-9537-6720CCB6813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</dgm:pt>
    <dgm:pt modelId="{8EAD9F37-FFC1-4597-88E0-AA72711CC81E}" type="pres">
      <dgm:prSet presAssocID="{932195BE-A8B7-4864-A7BD-35FBC74E6729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</dgm:pt>
    <dgm:pt modelId="{5296668B-7D9A-40B4-B0A2-F6A3C889FA27}" type="pres">
      <dgm:prSet presAssocID="{6EEAD58F-D31E-4B5F-813D-D2C5C61AA582}" presName="spacer" presStyleCnt="0"/>
      <dgm:spPr/>
    </dgm:pt>
    <dgm:pt modelId="{C7006FE8-EB78-4958-8B27-DCB07751FC4A}" type="pres">
      <dgm:prSet presAssocID="{B8E5DB57-B7BA-431B-AB9C-6D655D6ABA83}" presName="comp" presStyleCnt="0"/>
      <dgm:spPr/>
    </dgm:pt>
    <dgm:pt modelId="{2C6105FC-3D0E-4880-82EC-3D0FC9EA8AA1}" type="pres">
      <dgm:prSet presAssocID="{B8E5DB57-B7BA-431B-AB9C-6D655D6ABA83}" presName="box" presStyleLbl="node1" presStyleIdx="4" presStyleCnt="5"/>
      <dgm:spPr/>
    </dgm:pt>
    <dgm:pt modelId="{F3A19157-86AD-479D-8584-6A591C3347A3}" type="pres">
      <dgm:prSet presAssocID="{B8E5DB57-B7BA-431B-AB9C-6D655D6ABA8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22D244C9-21AC-4642-A06E-1524391CA271}" type="pres">
      <dgm:prSet presAssocID="{B8E5DB57-B7BA-431B-AB9C-6D655D6ABA83}" presName="text" presStyleLbl="node1" presStyleIdx="4" presStyleCnt="5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01ABC25D-BB99-4983-ADD5-1E69330DAD0D}" type="presOf" srcId="{B8E5DB57-B7BA-431B-AB9C-6D655D6ABA83}" destId="{2C6105FC-3D0E-4880-82EC-3D0FC9EA8AA1}" srcOrd="0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2EF47947-282C-4157-BB87-2E3E5FF2CBB1}" type="presOf" srcId="{B8E5DB57-B7BA-431B-AB9C-6D655D6ABA83}" destId="{22D244C9-21AC-4642-A06E-1524391CA271}" srcOrd="1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B39B0C5-9A2C-49BC-AAA5-3B6E28A96F69}" srcId="{41FC6C17-0F6E-499A-8F55-7467F6816C8B}" destId="{B8E5DB57-B7BA-431B-AB9C-6D655D6ABA83}" srcOrd="4" destOrd="0" parTransId="{7A6AC14D-9CAD-4285-91C9-2C7AFD87E5F5}" sibTransId="{906E89CF-C455-4355-B512-8F5F1CD985E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  <dgm:cxn modelId="{7D5F0216-03B3-4AC1-AF1C-B8EA911809DE}" type="presParOf" srcId="{F8A351D0-54EE-40C7-8A35-D07BC23BEB3E}" destId="{5296668B-7D9A-40B4-B0A2-F6A3C889FA27}" srcOrd="7" destOrd="0" presId="urn:microsoft.com/office/officeart/2005/8/layout/vList4#10"/>
    <dgm:cxn modelId="{1E261788-973C-4E6C-ABAC-45B4612F7814}" type="presParOf" srcId="{F8A351D0-54EE-40C7-8A35-D07BC23BEB3E}" destId="{C7006FE8-EB78-4958-8B27-DCB07751FC4A}" srcOrd="8" destOrd="0" presId="urn:microsoft.com/office/officeart/2005/8/layout/vList4#10"/>
    <dgm:cxn modelId="{B23711E5-6940-4C7A-BB3A-AE5A663FED65}" type="presParOf" srcId="{C7006FE8-EB78-4958-8B27-DCB07751FC4A}" destId="{2C6105FC-3D0E-4880-82EC-3D0FC9EA8AA1}" srcOrd="0" destOrd="0" presId="urn:microsoft.com/office/officeart/2005/8/layout/vList4#10"/>
    <dgm:cxn modelId="{771AB2AF-57CB-4D17-9AA2-716F52216614}" type="presParOf" srcId="{C7006FE8-EB78-4958-8B27-DCB07751FC4A}" destId="{F3A19157-86AD-479D-8584-6A591C3347A3}" srcOrd="1" destOrd="0" presId="urn:microsoft.com/office/officeart/2005/8/layout/vList4#10"/>
    <dgm:cxn modelId="{091A1A1A-39C9-4841-838E-4619ECE39500}" type="presParOf" srcId="{C7006FE8-EB78-4958-8B27-DCB07751FC4A}" destId="{22D244C9-21AC-4642-A06E-1524391CA27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Mobile Development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55DD3E01-7BDA-4748-8B2C-3C589135D31A}">
      <dgm:prSet phldrT="[Text]" custT="1"/>
      <dgm:spPr/>
      <dgm:t>
        <a:bodyPr/>
        <a:lstStyle/>
        <a:p>
          <a:r>
            <a:rPr lang="en-US" sz="3000" dirty="0"/>
            <a:t>Marketing</a:t>
          </a:r>
        </a:p>
      </dgm:t>
    </dgm:pt>
    <dgm:pt modelId="{8DDAD4E7-994C-4B6A-BA50-B13D7DD6120F}" type="parTrans" cxnId="{05FEA79A-F256-474E-B78B-7ACE0BDBC468}">
      <dgm:prSet/>
      <dgm:spPr/>
      <dgm:t>
        <a:bodyPr/>
        <a:lstStyle/>
        <a:p>
          <a:endParaRPr lang="en-US"/>
        </a:p>
      </dgm:t>
    </dgm:pt>
    <dgm:pt modelId="{94D58EAA-B66D-4E93-9AC8-4351A1A90971}" type="sibTrans" cxnId="{05FEA79A-F256-474E-B78B-7ACE0BDBC468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Advertising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Salaries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672F7795-4E7C-4F61-8B7A-3E1327BE0DBB}">
      <dgm:prSet custT="1"/>
      <dgm:spPr/>
      <dgm:t>
        <a:bodyPr/>
        <a:lstStyle/>
        <a:p>
          <a:r>
            <a:rPr lang="en-US" sz="3000" dirty="0"/>
            <a:t>Utilities</a:t>
          </a:r>
        </a:p>
      </dgm:t>
    </dgm:pt>
    <dgm:pt modelId="{688436F9-EBE9-447A-B7FE-3C57792BF0B5}" type="parTrans" cxnId="{4C998857-74F3-4FAC-A017-4A9E110A3311}">
      <dgm:prSet/>
      <dgm:spPr/>
      <dgm:t>
        <a:bodyPr/>
        <a:lstStyle/>
        <a:p>
          <a:endParaRPr lang="en-US"/>
        </a:p>
      </dgm:t>
    </dgm:pt>
    <dgm:pt modelId="{426C4C36-D2CA-429E-BBF3-275B61A3CD5F}" type="sibTrans" cxnId="{4C998857-74F3-4FAC-A017-4A9E110A3311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5" custScaleX="100703" custLinFactNeighborY="-68873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9BF5040A-7BE8-4810-B463-8231731C7772}" type="pres">
      <dgm:prSet presAssocID="{55DD3E01-7BDA-4748-8B2C-3C589135D31A}" presName="text" presStyleLbl="node1" presStyleIdx="1" presStyleCnt="5" custScaleX="197028">
        <dgm:presLayoutVars>
          <dgm:bulletEnabled val="1"/>
        </dgm:presLayoutVars>
      </dgm:prSet>
      <dgm:spPr/>
    </dgm:pt>
    <dgm:pt modelId="{85A2B86B-CD5D-4C6C-B65F-7778CCAFD54F}" type="pres">
      <dgm:prSet presAssocID="{94D58EAA-B66D-4E93-9AC8-4351A1A90971}" presName="space" presStyleCnt="0"/>
      <dgm:spPr/>
    </dgm:pt>
    <dgm:pt modelId="{FBAE0CDF-97F5-4670-B798-25312DD5276F}" type="pres">
      <dgm:prSet presAssocID="{F781DCD6-5DAD-4053-9884-52CB72FC4581}" presName="text" presStyleLbl="node1" presStyleIdx="2" presStyleCnt="5" custScaleX="174294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3" presStyleCnt="5" custScaleX="238508">
        <dgm:presLayoutVars>
          <dgm:bulletEnabled val="1"/>
        </dgm:presLayoutVars>
      </dgm:prSet>
      <dgm:spPr/>
    </dgm:pt>
    <dgm:pt modelId="{2506A6BA-4AF3-4259-9A59-AF7197B9961D}" type="pres">
      <dgm:prSet presAssocID="{A806DB38-74FE-478B-A83D-CB2EC6C4C64D}" presName="space" presStyleCnt="0"/>
      <dgm:spPr/>
    </dgm:pt>
    <dgm:pt modelId="{E0AE8D40-B29C-480E-A79F-F59EE3EDA3CB}" type="pres">
      <dgm:prSet presAssocID="{672F7795-4E7C-4F61-8B7A-3E1327BE0DBB}" presName="text" presStyleLbl="node1" presStyleIdx="4" presStyleCnt="5" custScaleX="251758">
        <dgm:presLayoutVars>
          <dgm:bulletEnabled val="1"/>
        </dgm:presLayoutVars>
      </dgm:prSet>
      <dgm:spPr/>
    </dgm:pt>
  </dgm:ptLst>
  <dgm:cxnLst>
    <dgm:cxn modelId="{7DE80718-F32B-4E73-B4FE-542AEA064D2B}" type="presOf" srcId="{55DD3E01-7BDA-4748-8B2C-3C589135D31A}" destId="{9BF5040A-7BE8-4810-B463-8231731C7772}" srcOrd="0" destOrd="0" presId="urn:diagrams.loki3.com/VaryingWidthList"/>
    <dgm:cxn modelId="{C71DD954-82AD-4673-9238-852C335029EF}" type="presOf" srcId="{672F7795-4E7C-4F61-8B7A-3E1327BE0DBB}" destId="{E0AE8D40-B29C-480E-A79F-F59EE3EDA3CB}" srcOrd="0" destOrd="0" presId="urn:diagrams.loki3.com/VaryingWidthList"/>
    <dgm:cxn modelId="{4C998857-74F3-4FAC-A017-4A9E110A3311}" srcId="{FF7764D9-07D2-455C-AE21-A7639F77AFDC}" destId="{672F7795-4E7C-4F61-8B7A-3E1327BE0DBB}" srcOrd="4" destOrd="0" parTransId="{688436F9-EBE9-447A-B7FE-3C57792BF0B5}" sibTransId="{426C4C36-D2CA-429E-BBF3-275B61A3CD5F}"/>
    <dgm:cxn modelId="{98BAA680-2B13-4C90-9F68-F3819993A8FE}" type="presOf" srcId="{FD7AFB41-AA33-4D80-9609-21C6812FCE7F}" destId="{3479001B-9D36-4F74-983E-DAA29F9FC5C5}" srcOrd="0" destOrd="0" presId="urn:diagrams.loki3.com/VaryingWidthList"/>
    <dgm:cxn modelId="{05FEA79A-F256-474E-B78B-7ACE0BDBC468}" srcId="{FF7764D9-07D2-455C-AE21-A7639F77AFDC}" destId="{55DD3E01-7BDA-4748-8B2C-3C589135D31A}" srcOrd="1" destOrd="0" parTransId="{8DDAD4E7-994C-4B6A-BA50-B13D7DD6120F}" sibTransId="{94D58EAA-B66D-4E93-9AC8-4351A1A90971}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2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3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CE1145C2-D74B-4987-A380-77A6458CBD3C}" type="presParOf" srcId="{815E33A5-8645-4FE9-9E46-1F7CDB1DC570}" destId="{9BF5040A-7BE8-4810-B463-8231731C7772}" srcOrd="2" destOrd="0" presId="urn:diagrams.loki3.com/VaryingWidthList"/>
    <dgm:cxn modelId="{4DA417BD-999D-46B1-BB34-A8D6EA1BE4AB}" type="presParOf" srcId="{815E33A5-8645-4FE9-9E46-1F7CDB1DC570}" destId="{85A2B86B-CD5D-4C6C-B65F-7778CCAFD54F}" srcOrd="3" destOrd="0" presId="urn:diagrams.loki3.com/VaryingWidthList"/>
    <dgm:cxn modelId="{1803F25F-A034-47BD-9267-FA3B0CC02C2A}" type="presParOf" srcId="{815E33A5-8645-4FE9-9E46-1F7CDB1DC570}" destId="{FBAE0CDF-97F5-4670-B798-25312DD5276F}" srcOrd="4" destOrd="0" presId="urn:diagrams.loki3.com/VaryingWidthList"/>
    <dgm:cxn modelId="{BBD23BF0-2D99-4C17-A03A-8CADA80F9695}" type="presParOf" srcId="{815E33A5-8645-4FE9-9E46-1F7CDB1DC570}" destId="{A14D7CA2-E6D9-4C5B-B5A8-00DD7946FFAE}" srcOrd="5" destOrd="0" presId="urn:diagrams.loki3.com/VaryingWidthList"/>
    <dgm:cxn modelId="{491AE0A9-C874-4330-ACDD-AABCC9254C11}" type="presParOf" srcId="{815E33A5-8645-4FE9-9E46-1F7CDB1DC570}" destId="{AE0604BC-D12A-4D46-92BA-C63AF5153431}" srcOrd="6" destOrd="0" presId="urn:diagrams.loki3.com/VaryingWidthList"/>
    <dgm:cxn modelId="{2AF8793D-7ACC-4B6B-A08D-E4B64C03B682}" type="presParOf" srcId="{815E33A5-8645-4FE9-9E46-1F7CDB1DC570}" destId="{2506A6BA-4AF3-4259-9A59-AF7197B9961D}" srcOrd="7" destOrd="0" presId="urn:diagrams.loki3.com/VaryingWidthList"/>
    <dgm:cxn modelId="{ED0514A3-0AA0-43DB-B88B-BDD0BB7D2441}" type="presParOf" srcId="{815E33A5-8645-4FE9-9E46-1F7CDB1DC570}" destId="{E0AE8D40-B29C-480E-A79F-F59EE3EDA3C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Stakeholders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Paid Customers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Development Fees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3" custScaleX="139299" custLinFactNeighborY="-54972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FBAE0CDF-97F5-4670-B798-25312DD5276F}" type="pres">
      <dgm:prSet presAssocID="{F781DCD6-5DAD-4053-9884-52CB72FC4581}" presName="text" presStyleLbl="node1" presStyleIdx="1" presStyleCnt="3" custScaleX="167727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2" presStyleCnt="3" custScaleX="136977">
        <dgm:presLayoutVars>
          <dgm:bulletEnabled val="1"/>
        </dgm:presLayoutVars>
      </dgm:prSet>
      <dgm:spPr/>
    </dgm:pt>
  </dgm:ptLst>
  <dgm:cxnLst>
    <dgm:cxn modelId="{98BAA680-2B13-4C90-9F68-F3819993A8FE}" type="presOf" srcId="{FD7AFB41-AA33-4D80-9609-21C6812FCE7F}" destId="{3479001B-9D36-4F74-983E-DAA29F9FC5C5}" srcOrd="0" destOrd="0" presId="urn:diagrams.loki3.com/VaryingWidthList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1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2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1803F25F-A034-47BD-9267-FA3B0CC02C2A}" type="presParOf" srcId="{815E33A5-8645-4FE9-9E46-1F7CDB1DC570}" destId="{FBAE0CDF-97F5-4670-B798-25312DD5276F}" srcOrd="2" destOrd="0" presId="urn:diagrams.loki3.com/VaryingWidthList"/>
    <dgm:cxn modelId="{BBD23BF0-2D99-4C17-A03A-8CADA80F9695}" type="presParOf" srcId="{815E33A5-8645-4FE9-9E46-1F7CDB1DC570}" destId="{A14D7CA2-E6D9-4C5B-B5A8-00DD7946FFAE}" srcOrd="3" destOrd="0" presId="urn:diagrams.loki3.com/VaryingWidthList"/>
    <dgm:cxn modelId="{491AE0A9-C874-4330-ACDD-AABCC9254C11}" type="presParOf" srcId="{815E33A5-8645-4FE9-9E46-1F7CDB1DC570}" destId="{AE0604BC-D12A-4D46-92BA-C63AF51534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10067" y="0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Lean Canvas</a:t>
          </a:r>
        </a:p>
      </dsp:txBody>
      <dsp:txXfrm>
        <a:off x="710067" y="0"/>
        <a:ext cx="3220679" cy="1932407"/>
      </dsp:txXfrm>
    </dsp:sp>
    <dsp:sp modelId="{41BBD0EB-4BDC-4487-94BF-DBF77C935DE4}">
      <dsp:nvSpPr>
        <dsp:cNvPr id="0" name=""/>
        <dsp:cNvSpPr/>
      </dsp:nvSpPr>
      <dsp:spPr>
        <a:xfrm>
          <a:off x="4252814" y="471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Startup Cost</a:t>
          </a:r>
        </a:p>
      </dsp:txBody>
      <dsp:txXfrm>
        <a:off x="4252814" y="471"/>
        <a:ext cx="3220679" cy="1932407"/>
      </dsp:txXfrm>
    </dsp:sp>
    <dsp:sp modelId="{2F7101EC-3E1F-40C4-87CE-A1D048F5C39F}">
      <dsp:nvSpPr>
        <dsp:cNvPr id="0" name=""/>
        <dsp:cNvSpPr/>
      </dsp:nvSpPr>
      <dsp:spPr>
        <a:xfrm>
          <a:off x="710067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Revenue Projection</a:t>
          </a:r>
        </a:p>
      </dsp:txBody>
      <dsp:txXfrm>
        <a:off x="710067" y="2254946"/>
        <a:ext cx="3220679" cy="1932407"/>
      </dsp:txXfrm>
    </dsp:sp>
    <dsp:sp modelId="{A7CAFABC-355F-4B3C-8EFC-7EBE2371B19B}">
      <dsp:nvSpPr>
        <dsp:cNvPr id="0" name=""/>
        <dsp:cNvSpPr/>
      </dsp:nvSpPr>
      <dsp:spPr>
        <a:xfrm>
          <a:off x="4252814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Surveys</a:t>
          </a:r>
        </a:p>
      </dsp:txBody>
      <dsp:txXfrm>
        <a:off x="4252814" y="2254946"/>
        <a:ext cx="3220679" cy="19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Philippine Dialects Translator</a:t>
          </a:r>
        </a:p>
      </dsp:txBody>
      <dsp:txXfrm>
        <a:off x="1740215" y="0"/>
        <a:ext cx="5728493" cy="1035033"/>
      </dsp:txXfrm>
    </dsp:sp>
    <dsp:sp modelId="{F5B24BF9-84C2-415A-8B0D-3C09505368CB}">
      <dsp:nvSpPr>
        <dsp:cNvPr id="0" name=""/>
        <dsp:cNvSpPr/>
      </dsp:nvSpPr>
      <dsp:spPr>
        <a:xfrm>
          <a:off x="103503" y="103503"/>
          <a:ext cx="1636712" cy="8280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138537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Offline Vocabulary Library</a:t>
          </a:r>
        </a:p>
      </dsp:txBody>
      <dsp:txXfrm>
        <a:off x="1740215" y="1138537"/>
        <a:ext cx="5728493" cy="1035033"/>
      </dsp:txXfrm>
    </dsp:sp>
    <dsp:sp modelId="{1C648B78-E240-4090-8B47-5C724EDBF6D9}">
      <dsp:nvSpPr>
        <dsp:cNvPr id="0" name=""/>
        <dsp:cNvSpPr/>
      </dsp:nvSpPr>
      <dsp:spPr>
        <a:xfrm>
          <a:off x="103503" y="1242040"/>
          <a:ext cx="1636712" cy="82802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277074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Word of the Day</a:t>
          </a:r>
        </a:p>
      </dsp:txBody>
      <dsp:txXfrm>
        <a:off x="1740215" y="2277074"/>
        <a:ext cx="5728493" cy="1035033"/>
      </dsp:txXfrm>
    </dsp:sp>
    <dsp:sp modelId="{61B0A597-7C54-4B00-8E77-07100A42FCD1}">
      <dsp:nvSpPr>
        <dsp:cNvPr id="0" name=""/>
        <dsp:cNvSpPr/>
      </dsp:nvSpPr>
      <dsp:spPr>
        <a:xfrm>
          <a:off x="103503" y="2380577"/>
          <a:ext cx="1636712" cy="8280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415611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Delegated Correction</a:t>
          </a:r>
        </a:p>
      </dsp:txBody>
      <dsp:txXfrm>
        <a:off x="1740215" y="3415611"/>
        <a:ext cx="5728493" cy="1035033"/>
      </dsp:txXfrm>
    </dsp:sp>
    <dsp:sp modelId="{8EAD9F37-FFC1-4597-88E0-AA72711CC81E}">
      <dsp:nvSpPr>
        <dsp:cNvPr id="0" name=""/>
        <dsp:cNvSpPr/>
      </dsp:nvSpPr>
      <dsp:spPr>
        <a:xfrm>
          <a:off x="103503" y="3519115"/>
          <a:ext cx="1636712" cy="8280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Social Networks</a:t>
          </a:r>
        </a:p>
      </dsp:txBody>
      <dsp:txXfrm>
        <a:off x="1719123" y="0"/>
        <a:ext cx="5728493" cy="824113"/>
      </dsp:txXfrm>
    </dsp:sp>
    <dsp:sp modelId="{F5B24BF9-84C2-415A-8B0D-3C09505368CB}">
      <dsp:nvSpPr>
        <dsp:cNvPr id="0" name=""/>
        <dsp:cNvSpPr/>
      </dsp:nvSpPr>
      <dsp:spPr>
        <a:xfrm>
          <a:off x="82411" y="82411"/>
          <a:ext cx="1636712" cy="65929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06524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Blog</a:t>
          </a:r>
        </a:p>
      </dsp:txBody>
      <dsp:txXfrm>
        <a:off x="1719123" y="906524"/>
        <a:ext cx="5728493" cy="824113"/>
      </dsp:txXfrm>
    </dsp:sp>
    <dsp:sp modelId="{1C648B78-E240-4090-8B47-5C724EDBF6D9}">
      <dsp:nvSpPr>
        <dsp:cNvPr id="0" name=""/>
        <dsp:cNvSpPr/>
      </dsp:nvSpPr>
      <dsp:spPr>
        <a:xfrm>
          <a:off x="82411" y="988935"/>
          <a:ext cx="1636712" cy="6592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813048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Advertisement</a:t>
          </a:r>
        </a:p>
      </dsp:txBody>
      <dsp:txXfrm>
        <a:off x="1719123" y="1813048"/>
        <a:ext cx="5728493" cy="824113"/>
      </dsp:txXfrm>
    </dsp:sp>
    <dsp:sp modelId="{61B0A597-7C54-4B00-8E77-07100A42FCD1}">
      <dsp:nvSpPr>
        <dsp:cNvPr id="0" name=""/>
        <dsp:cNvSpPr/>
      </dsp:nvSpPr>
      <dsp:spPr>
        <a:xfrm>
          <a:off x="82411" y="1895460"/>
          <a:ext cx="1636712" cy="6592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719573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Email</a:t>
          </a:r>
        </a:p>
      </dsp:txBody>
      <dsp:txXfrm>
        <a:off x="1719123" y="2719573"/>
        <a:ext cx="5728493" cy="824113"/>
      </dsp:txXfrm>
    </dsp:sp>
    <dsp:sp modelId="{8EAD9F37-FFC1-4597-88E0-AA72711CC81E}">
      <dsp:nvSpPr>
        <dsp:cNvPr id="0" name=""/>
        <dsp:cNvSpPr/>
      </dsp:nvSpPr>
      <dsp:spPr>
        <a:xfrm>
          <a:off x="82411" y="2801984"/>
          <a:ext cx="1636712" cy="6592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105FC-3D0E-4880-82EC-3D0FC9EA8AA1}">
      <dsp:nvSpPr>
        <dsp:cNvPr id="0" name=""/>
        <dsp:cNvSpPr/>
      </dsp:nvSpPr>
      <dsp:spPr>
        <a:xfrm>
          <a:off x="0" y="3626097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Website</a:t>
          </a:r>
        </a:p>
      </dsp:txBody>
      <dsp:txXfrm>
        <a:off x="1719123" y="3626097"/>
        <a:ext cx="5728493" cy="824113"/>
      </dsp:txXfrm>
    </dsp:sp>
    <dsp:sp modelId="{F3A19157-86AD-479D-8584-6A591C3347A3}">
      <dsp:nvSpPr>
        <dsp:cNvPr id="0" name=""/>
        <dsp:cNvSpPr/>
      </dsp:nvSpPr>
      <dsp:spPr>
        <a:xfrm>
          <a:off x="82411" y="3708508"/>
          <a:ext cx="1636712" cy="6592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052545" y="0"/>
          <a:ext cx="4078471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Development</a:t>
          </a:r>
        </a:p>
      </dsp:txBody>
      <dsp:txXfrm>
        <a:off x="2052545" y="0"/>
        <a:ext cx="4078471" cy="804643"/>
      </dsp:txXfrm>
    </dsp:sp>
    <dsp:sp modelId="{9BF5040A-7BE8-4810-B463-8231731C7772}">
      <dsp:nvSpPr>
        <dsp:cNvPr id="0" name=""/>
        <dsp:cNvSpPr/>
      </dsp:nvSpPr>
      <dsp:spPr>
        <a:xfrm>
          <a:off x="2052541" y="846715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Marketing</a:t>
          </a:r>
        </a:p>
      </dsp:txBody>
      <dsp:txXfrm>
        <a:off x="2052541" y="846715"/>
        <a:ext cx="4078479" cy="804643"/>
      </dsp:txXfrm>
    </dsp:sp>
    <dsp:sp modelId="{FBAE0CDF-97F5-4670-B798-25312DD5276F}">
      <dsp:nvSpPr>
        <dsp:cNvPr id="0" name=""/>
        <dsp:cNvSpPr/>
      </dsp:nvSpPr>
      <dsp:spPr>
        <a:xfrm>
          <a:off x="2052541" y="1691590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Advertising</a:t>
          </a:r>
        </a:p>
      </dsp:txBody>
      <dsp:txXfrm>
        <a:off x="2052541" y="1691590"/>
        <a:ext cx="4078479" cy="804643"/>
      </dsp:txXfrm>
    </dsp:sp>
    <dsp:sp modelId="{AE0604BC-D12A-4D46-92BA-C63AF5153431}">
      <dsp:nvSpPr>
        <dsp:cNvPr id="0" name=""/>
        <dsp:cNvSpPr/>
      </dsp:nvSpPr>
      <dsp:spPr>
        <a:xfrm>
          <a:off x="2052537" y="2536466"/>
          <a:ext cx="4078486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Salaries</a:t>
          </a:r>
        </a:p>
      </dsp:txBody>
      <dsp:txXfrm>
        <a:off x="2052537" y="2536466"/>
        <a:ext cx="4078486" cy="804643"/>
      </dsp:txXfrm>
    </dsp:sp>
    <dsp:sp modelId="{E0AE8D40-B29C-480E-A79F-F59EE3EDA3CB}">
      <dsp:nvSpPr>
        <dsp:cNvPr id="0" name=""/>
        <dsp:cNvSpPr/>
      </dsp:nvSpPr>
      <dsp:spPr>
        <a:xfrm>
          <a:off x="2052541" y="3381341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Utilities</a:t>
          </a:r>
        </a:p>
      </dsp:txBody>
      <dsp:txXfrm>
        <a:off x="2052541" y="3381341"/>
        <a:ext cx="4078479" cy="804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242586" y="0"/>
          <a:ext cx="3698388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Stakeholders</a:t>
          </a:r>
        </a:p>
      </dsp:txBody>
      <dsp:txXfrm>
        <a:off x="2242586" y="0"/>
        <a:ext cx="3698388" cy="1349592"/>
      </dsp:txXfrm>
    </dsp:sp>
    <dsp:sp modelId="{FBAE0CDF-97F5-4670-B798-25312DD5276F}">
      <dsp:nvSpPr>
        <dsp:cNvPr id="0" name=""/>
        <dsp:cNvSpPr/>
      </dsp:nvSpPr>
      <dsp:spPr>
        <a:xfrm>
          <a:off x="2242590" y="1419116"/>
          <a:ext cx="3698380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Paid Customers</a:t>
          </a:r>
        </a:p>
      </dsp:txBody>
      <dsp:txXfrm>
        <a:off x="2242590" y="1419116"/>
        <a:ext cx="3698380" cy="1349592"/>
      </dsp:txXfrm>
    </dsp:sp>
    <dsp:sp modelId="{AE0604BC-D12A-4D46-92BA-C63AF5153431}">
      <dsp:nvSpPr>
        <dsp:cNvPr id="0" name=""/>
        <dsp:cNvSpPr/>
      </dsp:nvSpPr>
      <dsp:spPr>
        <a:xfrm>
          <a:off x="2242591" y="2836188"/>
          <a:ext cx="3698379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Fees</a:t>
          </a:r>
        </a:p>
      </dsp:txBody>
      <dsp:txXfrm>
        <a:off x="2242591" y="2836188"/>
        <a:ext cx="3698379" cy="1349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8/25/2017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Autofit/>
          </a:bodyPr>
          <a:lstStyle/>
          <a:p>
            <a:r>
              <a:rPr lang="en-US" sz="2300" dirty="0"/>
              <a:t>Belchez, Maica L.</a:t>
            </a:r>
            <a:br>
              <a:rPr lang="en-US" sz="2300" dirty="0"/>
            </a:br>
            <a:r>
              <a:rPr lang="en-US" sz="2300" dirty="0" err="1"/>
              <a:t>Carpio</a:t>
            </a:r>
            <a:r>
              <a:rPr lang="en-US" sz="2300" dirty="0"/>
              <a:t>, </a:t>
            </a:r>
            <a:r>
              <a:rPr lang="en-US" sz="2300" dirty="0" err="1"/>
              <a:t>Aira</a:t>
            </a:r>
            <a:r>
              <a:rPr lang="en-US" sz="2300" dirty="0"/>
              <a:t> Joyce A.</a:t>
            </a:r>
            <a:br>
              <a:rPr lang="en-US" sz="2300" dirty="0"/>
            </a:br>
            <a:r>
              <a:rPr lang="en-US" sz="2300" dirty="0" err="1"/>
              <a:t>Gardon</a:t>
            </a:r>
            <a:r>
              <a:rPr lang="en-US" sz="2300" dirty="0"/>
              <a:t>, Jana Marie G.</a:t>
            </a:r>
            <a:br>
              <a:rPr lang="en-US" sz="2300" dirty="0"/>
            </a:br>
            <a:r>
              <a:rPr lang="en-US" sz="2300" dirty="0" err="1"/>
              <a:t>Haboc</a:t>
            </a:r>
            <a:r>
              <a:rPr lang="en-US" sz="23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Marketing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30352"/>
            <a:ext cx="8183880" cy="4187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“NEVER GET LOST IN TRANSLATION”</a:t>
            </a:r>
          </a:p>
        </p:txBody>
      </p:sp>
    </p:spTree>
    <p:extLst>
      <p:ext uri="{BB962C8B-B14F-4D97-AF65-F5344CB8AC3E}">
        <p14:creationId xmlns:p14="http://schemas.microsoft.com/office/powerpoint/2010/main" val="33609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Channels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29479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Filipinos/Foreigners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Both female and male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18 and above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Tourists</a:t>
            </a:r>
            <a:r>
              <a:rPr lang="en-PH" sz="3000" dirty="0"/>
              <a:t> and Travelers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39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Cost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8077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7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Revenue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57744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64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62054"/>
            <a:ext cx="8183880" cy="1533892"/>
          </a:xfrm>
        </p:spPr>
        <p:txBody>
          <a:bodyPr anchor="ctr">
            <a:noAutofit/>
          </a:bodyPr>
          <a:lstStyle/>
          <a:p>
            <a:r>
              <a:rPr lang="en-US" sz="5300" dirty="0"/>
              <a:t>Business Startup Cost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160948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439799"/>
              </p:ext>
            </p:extLst>
          </p:nvPr>
        </p:nvGraphicFramePr>
        <p:xfrm>
          <a:off x="467544" y="626333"/>
          <a:ext cx="6121401" cy="164211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79937">
                  <a:extLst>
                    <a:ext uri="{9D8B030D-6E8A-4147-A177-3AD203B41FA5}">
                      <a16:colId xmlns:a16="http://schemas.microsoft.com/office/drawing/2014/main" val="60524709"/>
                    </a:ext>
                  </a:extLst>
                </a:gridCol>
                <a:gridCol w="1180488">
                  <a:extLst>
                    <a:ext uri="{9D8B030D-6E8A-4147-A177-3AD203B41FA5}">
                      <a16:colId xmlns:a16="http://schemas.microsoft.com/office/drawing/2014/main" val="3400164603"/>
                    </a:ext>
                  </a:extLst>
                </a:gridCol>
                <a:gridCol w="1180488">
                  <a:extLst>
                    <a:ext uri="{9D8B030D-6E8A-4147-A177-3AD203B41FA5}">
                      <a16:colId xmlns:a16="http://schemas.microsoft.com/office/drawing/2014/main" val="517197909"/>
                    </a:ext>
                  </a:extLst>
                </a:gridCol>
                <a:gridCol w="1180488">
                  <a:extLst>
                    <a:ext uri="{9D8B030D-6E8A-4147-A177-3AD203B41FA5}">
                      <a16:colId xmlns:a16="http://schemas.microsoft.com/office/drawing/2014/main" val="21169901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Personnel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Salary (monthly)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0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Project Manager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₱660,006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331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Business Analyst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₱18,841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6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₱113,046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34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Mobile Applications Developer (Android)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₱480,006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336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Database Developer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₱15,501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₱139,509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607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Quality Assurance Analyst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₱12,112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₱36,336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758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₱1,428,903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6611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51948"/>
              </p:ext>
            </p:extLst>
          </p:nvPr>
        </p:nvGraphicFramePr>
        <p:xfrm>
          <a:off x="2555776" y="2268443"/>
          <a:ext cx="6121401" cy="11068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79937">
                  <a:extLst>
                    <a:ext uri="{9D8B030D-6E8A-4147-A177-3AD203B41FA5}">
                      <a16:colId xmlns:a16="http://schemas.microsoft.com/office/drawing/2014/main" val="2166273623"/>
                    </a:ext>
                  </a:extLst>
                </a:gridCol>
                <a:gridCol w="1180488">
                  <a:extLst>
                    <a:ext uri="{9D8B030D-6E8A-4147-A177-3AD203B41FA5}">
                      <a16:colId xmlns:a16="http://schemas.microsoft.com/office/drawing/2014/main" val="2034104171"/>
                    </a:ext>
                  </a:extLst>
                </a:gridCol>
                <a:gridCol w="1180488">
                  <a:extLst>
                    <a:ext uri="{9D8B030D-6E8A-4147-A177-3AD203B41FA5}">
                      <a16:colId xmlns:a16="http://schemas.microsoft.com/office/drawing/2014/main" val="3603715156"/>
                    </a:ext>
                  </a:extLst>
                </a:gridCol>
                <a:gridCol w="1180488">
                  <a:extLst>
                    <a:ext uri="{9D8B030D-6E8A-4147-A177-3AD203B41FA5}">
                      <a16:colId xmlns:a16="http://schemas.microsoft.com/office/drawing/2014/main" val="2573753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Software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88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Android Studio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08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Firebase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43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SQLite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006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-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0327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78111"/>
              </p:ext>
            </p:extLst>
          </p:nvPr>
        </p:nvGraphicFramePr>
        <p:xfrm>
          <a:off x="467544" y="3375248"/>
          <a:ext cx="6552727" cy="1905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6">
                  <a:extLst>
                    <a:ext uri="{9D8B030D-6E8A-4147-A177-3AD203B41FA5}">
                      <a16:colId xmlns:a16="http://schemas.microsoft.com/office/drawing/2014/main" val="1602631463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663161867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927241109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3675802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Facilities/Utilities/Equipment/Furniture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Price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Total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43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Working Space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₱162,000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64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Computers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50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Laptops (for backup)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19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Tables (4)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₱2,185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₱8,740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835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Chairs (4)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₱980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₱3,920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302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Aircon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Internet Access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₱1,797.05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₱32,346.90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388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Electricity, Water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₱2,568.21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₱46,227.78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03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₱345,647.68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4599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09355"/>
              </p:ext>
            </p:extLst>
          </p:nvPr>
        </p:nvGraphicFramePr>
        <p:xfrm>
          <a:off x="4917977" y="5280248"/>
          <a:ext cx="3759200" cy="381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79097">
                  <a:extLst>
                    <a:ext uri="{9D8B030D-6E8A-4147-A177-3AD203B41FA5}">
                      <a16:colId xmlns:a16="http://schemas.microsoft.com/office/drawing/2014/main" val="2254254819"/>
                    </a:ext>
                  </a:extLst>
                </a:gridCol>
                <a:gridCol w="1180103">
                  <a:extLst>
                    <a:ext uri="{9D8B030D-6E8A-4147-A177-3AD203B41FA5}">
                      <a16:colId xmlns:a16="http://schemas.microsoft.com/office/drawing/2014/main" val="26406157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Contingency Cost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>
                          <a:effectLst/>
                        </a:rPr>
                        <a:t>₱53,236.52</a:t>
                      </a:r>
                      <a:endParaRPr lang="en-PH" sz="11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628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Overall 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₱1,774,550.68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04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8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Revenue Projection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298831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052736"/>
            <a:ext cx="8183880" cy="4032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/>
              <a:t>GOAL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PH" sz="3000" dirty="0"/>
              <a:t>₱1,774,550.68 in sales within 548 days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That’s 33 downloads at </a:t>
            </a:r>
            <a:r>
              <a:rPr lang="en-PH" sz="3000" dirty="0"/>
              <a:t>₱100 each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The conversion rate is 2.35%, there will be 1,378 users a day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429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Online Surveys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309507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601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1 – Pain Points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336125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</p:spPr>
      </p:pic>
    </p:spTree>
    <p:extLst>
      <p:ext uri="{BB962C8B-B14F-4D97-AF65-F5344CB8AC3E}">
        <p14:creationId xmlns:p14="http://schemas.microsoft.com/office/powerpoint/2010/main" val="126361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2 – Features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2080387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4050"/>
          <a:stretch/>
        </p:blipFill>
        <p:spPr>
          <a:xfrm>
            <a:off x="469851" y="476672"/>
            <a:ext cx="4030141" cy="266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4644008" y="476671"/>
            <a:ext cx="4032448" cy="2664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538" r="4116"/>
          <a:stretch/>
        </p:blipFill>
        <p:spPr>
          <a:xfrm>
            <a:off x="2555776" y="3212976"/>
            <a:ext cx="403244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6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645" r="4116"/>
          <a:stretch/>
        </p:blipFill>
        <p:spPr>
          <a:xfrm>
            <a:off x="469851" y="476671"/>
            <a:ext cx="4030141" cy="266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2001" r="3983"/>
          <a:stretch/>
        </p:blipFill>
        <p:spPr>
          <a:xfrm>
            <a:off x="4644008" y="476671"/>
            <a:ext cx="4030141" cy="266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2556930" y="3212976"/>
            <a:ext cx="4030141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Lean Canvas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9710"/>
            <a:ext cx="8208912" cy="3358580"/>
          </a:xfrm>
        </p:spPr>
      </p:pic>
    </p:spTree>
    <p:extLst>
      <p:ext uri="{BB962C8B-B14F-4D97-AF65-F5344CB8AC3E}">
        <p14:creationId xmlns:p14="http://schemas.microsoft.com/office/powerpoint/2010/main" val="15231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736"/>
          <a:stretch/>
        </p:blipFill>
        <p:spPr>
          <a:xfrm>
            <a:off x="467544" y="476672"/>
            <a:ext cx="4032448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3704"/>
          <a:stretch/>
        </p:blipFill>
        <p:spPr>
          <a:xfrm>
            <a:off x="4644008" y="476672"/>
            <a:ext cx="4032448" cy="26642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146" y="3212976"/>
            <a:ext cx="4035846" cy="2688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4008" y="3212976"/>
            <a:ext cx="4032448" cy="2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28" y="1636262"/>
            <a:ext cx="3997072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6672"/>
            <a:ext cx="3997072" cy="23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068960"/>
            <a:ext cx="39970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5817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1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Situational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 numCol="1" anchor="ctr">
            <a:noAutofit/>
          </a:bodyPr>
          <a:lstStyle/>
          <a:p>
            <a:pPr>
              <a:buFont typeface="Wingdings 2" panose="05020102010507070707" pitchFamily="18" charset="2"/>
              <a:buChar char=""/>
            </a:pPr>
            <a:r>
              <a:rPr lang="en-US" sz="2850" dirty="0"/>
              <a:t>Translate Philippine dialects into English or Filipino languages and vice versa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850" dirty="0"/>
              <a:t>Improve vocabulary and check pronunciation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850" dirty="0"/>
              <a:t>Auto-respond to any set of phrases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850" dirty="0"/>
              <a:t>Direct voice delivery as a better experience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850" dirty="0"/>
              <a:t>The app will pronounce the word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850" dirty="0"/>
              <a:t>Ask someone, in the forum, for correction</a:t>
            </a:r>
          </a:p>
        </p:txBody>
      </p:sp>
    </p:spTree>
    <p:extLst>
      <p:ext uri="{BB962C8B-B14F-4D97-AF65-F5344CB8AC3E}">
        <p14:creationId xmlns:p14="http://schemas.microsoft.com/office/powerpoint/2010/main" val="9052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339</Words>
  <Application>Microsoft Office PowerPoint</Application>
  <PresentationFormat>On-screen Show (4:3)</PresentationFormat>
  <Paragraphs>152</Paragraphs>
  <Slides>29</Slides>
  <Notes>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PowerPoint Presentation</vt:lpstr>
      <vt:lpstr>PowerPoint Presentation</vt:lpstr>
      <vt:lpstr>Problems</vt:lpstr>
      <vt:lpstr>Solutions</vt:lpstr>
      <vt:lpstr>Features</vt:lpstr>
      <vt:lpstr>Situational Benefits</vt:lpstr>
      <vt:lpstr>Marketing Message</vt:lpstr>
      <vt:lpstr>Channels</vt:lpstr>
      <vt:lpstr>Customer Segments</vt:lpstr>
      <vt:lpstr>Cost Structure</vt:lpstr>
      <vt:lpstr>Revenue Streams</vt:lpstr>
      <vt:lpstr>Business Startup Cost</vt:lpstr>
      <vt:lpstr>PowerPoint Presentation</vt:lpstr>
      <vt:lpstr>Revenue Projection</vt:lpstr>
      <vt:lpstr>PowerPoint Presentation</vt:lpstr>
      <vt:lpstr>Online Surveys</vt:lpstr>
      <vt:lpstr>Part 1 – Pain Points</vt:lpstr>
      <vt:lpstr>PowerPoint Presentation</vt:lpstr>
      <vt:lpstr>PowerPoint Presentation</vt:lpstr>
      <vt:lpstr>PowerPoint Presentation</vt:lpstr>
      <vt:lpstr>Part 2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2017-08-25T04:41:21Z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