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67" r:id="rId3"/>
    <p:sldId id="257" r:id="rId4"/>
    <p:sldId id="266" r:id="rId5"/>
    <p:sldId id="262" r:id="rId6"/>
    <p:sldId id="270" r:id="rId7"/>
    <p:sldId id="261" r:id="rId8"/>
    <p:sldId id="259" r:id="rId9"/>
    <p:sldId id="268" r:id="rId10"/>
    <p:sldId id="263" r:id="rId11"/>
    <p:sldId id="269" r:id="rId12"/>
    <p:sldId id="264" r:id="rId13"/>
    <p:sldId id="265" r:id="rId14"/>
    <p:sldId id="26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2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4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9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90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91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17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32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386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37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3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0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0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19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6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9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4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4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7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1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2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6416" y="3702583"/>
            <a:ext cx="4458229" cy="2677648"/>
          </a:xfrm>
        </p:spPr>
        <p:txBody>
          <a:bodyPr/>
          <a:lstStyle/>
          <a:p>
            <a:r>
              <a:rPr lang="en-US" sz="8000" b="1" dirty="0"/>
              <a:t>Asia </a:t>
            </a:r>
            <a:br>
              <a:rPr lang="en-US" sz="8000" b="1" dirty="0"/>
            </a:br>
            <a:r>
              <a:rPr lang="en-US" sz="8000" b="1" dirty="0"/>
              <a:t>Pacific College</a:t>
            </a:r>
            <a:r>
              <a:rPr lang="en-US" sz="6600" b="1" dirty="0"/>
              <a:t/>
            </a:r>
            <a:br>
              <a:rPr lang="en-US" sz="6600" b="1" dirty="0"/>
            </a:br>
            <a:r>
              <a:rPr lang="en-PH" sz="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n-PH" sz="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n-US" sz="6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58238" y="835326"/>
            <a:ext cx="3039988" cy="3039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755457" y="50414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PH" b="1" dirty="0"/>
              <a:t>Bueno | Belchez | </a:t>
            </a:r>
            <a:r>
              <a:rPr lang="en-PH" b="1" dirty="0" err="1"/>
              <a:t>Malapo</a:t>
            </a:r>
            <a:r>
              <a:rPr lang="en-PH" b="1" dirty="0"/>
              <a:t> | </a:t>
            </a:r>
            <a:r>
              <a:rPr lang="en-PH" b="1" dirty="0" err="1"/>
              <a:t>Moreta</a:t>
            </a:r>
            <a:r>
              <a:rPr lang="en-PH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n-PH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n-PH" dirty="0"/>
          </a:p>
        </p:txBody>
      </p:sp>
      <p:sp>
        <p:nvSpPr>
          <p:cNvPr id="6" name="Rectangle 5"/>
          <p:cNvSpPr/>
          <p:nvPr/>
        </p:nvSpPr>
        <p:spPr>
          <a:xfrm>
            <a:off x="1366416" y="4271966"/>
            <a:ext cx="506741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u="sng" dirty="0">
                <a:solidFill>
                  <a:schemeClr val="bg1">
                    <a:lumMod val="65000"/>
                  </a:schemeClr>
                </a:solidFill>
              </a:rPr>
              <a:t>Disaster Response</a:t>
            </a:r>
            <a:endParaRPr lang="en-PH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830" y="4104418"/>
            <a:ext cx="3458396" cy="1812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9934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44331" y="2316897"/>
            <a:ext cx="4425097" cy="4425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US" b="1" dirty="0" smtClean="0"/>
              <a:t>Education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1398" y="2615375"/>
            <a:ext cx="10730087" cy="3381664"/>
          </a:xfrm>
        </p:spPr>
        <p:txBody>
          <a:bodyPr>
            <a:normAutofit/>
          </a:bodyPr>
          <a:lstStyle/>
          <a:p>
            <a:pPr marL="1379538" indent="-1379538">
              <a:buNone/>
            </a:pPr>
            <a:r>
              <a:rPr lang="en-US" sz="2400" b="1" dirty="0" smtClean="0"/>
              <a:t>MISSION: </a:t>
            </a:r>
            <a:r>
              <a:rPr lang="en-US" sz="2400" dirty="0">
                <a:latin typeface="inherit"/>
              </a:rPr>
              <a:t>To ensure safety of learners and DepEd personnel and to provide continued access to quality of education to all affected learner.</a:t>
            </a:r>
          </a:p>
          <a:p>
            <a:pPr marL="0" indent="0">
              <a:buNone/>
            </a:pPr>
            <a:r>
              <a:rPr lang="en-US" sz="2400" b="1" dirty="0" smtClean="0"/>
              <a:t>LEAD </a:t>
            </a:r>
            <a:r>
              <a:rPr lang="en-US" sz="2400" b="1" dirty="0"/>
              <a:t>AGENCY: </a:t>
            </a:r>
            <a:r>
              <a:rPr lang="en-US" sz="2400" dirty="0">
                <a:latin typeface="inherit"/>
              </a:rPr>
              <a:t>DEPARTMENT OF EDUCATION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084" y="4031288"/>
            <a:ext cx="4118519" cy="24711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74" y="4031288"/>
            <a:ext cx="3843338" cy="21961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375" y="722265"/>
            <a:ext cx="2044128" cy="107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81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44331" y="2316897"/>
            <a:ext cx="4425097" cy="4425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1399" y="2615375"/>
            <a:ext cx="6812550" cy="3381664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inherit"/>
              </a:rPr>
              <a:t>Creates reports on the affected students and </a:t>
            </a:r>
            <a:r>
              <a:rPr lang="en-US" sz="2400" b="1" dirty="0" smtClean="0">
                <a:latin typeface="inherit"/>
              </a:rPr>
              <a:t>schools.</a:t>
            </a:r>
            <a:endParaRPr lang="en-US" sz="2400" b="1" dirty="0" smtClean="0"/>
          </a:p>
          <a:p>
            <a:r>
              <a:rPr lang="en-US" sz="2400" b="1" dirty="0" smtClean="0"/>
              <a:t>Provides a recovery program for the students and school officials affected.</a:t>
            </a:r>
          </a:p>
          <a:p>
            <a:r>
              <a:rPr lang="en-US" sz="2400" b="1" dirty="0" smtClean="0">
                <a:latin typeface="inherit"/>
              </a:rPr>
              <a:t>Supports the recovery of the school’s infrastructures.</a:t>
            </a:r>
          </a:p>
          <a:p>
            <a:r>
              <a:rPr lang="en-US" sz="2400" b="1" dirty="0" smtClean="0">
                <a:latin typeface="inherit"/>
              </a:rPr>
              <a:t>Identify the cost of damage and time for recovery.</a:t>
            </a:r>
          </a:p>
          <a:p>
            <a:pPr marL="0" indent="0">
              <a:buNone/>
            </a:pPr>
            <a:endParaRPr lang="en-US" sz="2400" dirty="0">
              <a:latin typeface="inheri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375" y="722265"/>
            <a:ext cx="2044128" cy="107125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411" y="2906464"/>
            <a:ext cx="4632243" cy="3090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6013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44331" y="2316897"/>
            <a:ext cx="4425097" cy="4425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MEMBER AGENCIES: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9" y="2603500"/>
            <a:ext cx="11176000" cy="127181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inherit"/>
              </a:rPr>
              <a:t>TESDA,DOH, DPWH, MGB, DSWD, PRC, UNICEF</a:t>
            </a:r>
            <a:r>
              <a:rPr lang="en-US" sz="2400" dirty="0" smtClean="0">
                <a:latin typeface="inherit"/>
              </a:rPr>
              <a:t>, Save </a:t>
            </a:r>
            <a:r>
              <a:rPr lang="en-US" sz="2400" dirty="0">
                <a:latin typeface="inherit"/>
              </a:rPr>
              <a:t>the Children, Plan International, World Vision, Private and Volunteer Groups acknowledged by NDRRMC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577" y="4418173"/>
            <a:ext cx="1978845" cy="1963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375" y="722265"/>
            <a:ext cx="2044128" cy="1071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14" y="4429621"/>
            <a:ext cx="2053090" cy="20530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595" y="4316693"/>
            <a:ext cx="2166018" cy="21660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786" y="4316693"/>
            <a:ext cx="2166018" cy="21660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77" y="4316693"/>
            <a:ext cx="2179452" cy="2179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858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Conceptual Framework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188" y="799875"/>
            <a:ext cx="1680625" cy="8807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7" y="2851792"/>
            <a:ext cx="11810564" cy="324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28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44331" y="2316897"/>
            <a:ext cx="4425097" cy="4425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US" b="1" dirty="0" smtClean="0"/>
              <a:t>Resources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12" y="3314623"/>
            <a:ext cx="9747934" cy="21974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375" y="722265"/>
            <a:ext cx="2044128" cy="107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45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44331" y="2316897"/>
            <a:ext cx="4425097" cy="4425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US" b="1" dirty="0" smtClean="0"/>
              <a:t>Law and Order | Education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375" y="722265"/>
            <a:ext cx="2044128" cy="10712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245" y="2316897"/>
            <a:ext cx="5975267" cy="4481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04409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85014" y="847202"/>
            <a:ext cx="3039988" cy="3039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810" y="4080667"/>
            <a:ext cx="3458396" cy="1812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449543" y="1790655"/>
            <a:ext cx="4458229" cy="2677648"/>
          </a:xfrm>
        </p:spPr>
        <p:txBody>
          <a:bodyPr/>
          <a:lstStyle/>
          <a:p>
            <a:r>
              <a:rPr lang="en-US" sz="9600" b="1" dirty="0" smtClean="0"/>
              <a:t>Law</a:t>
            </a:r>
            <a:r>
              <a:rPr lang="en-US" sz="8000" b="1" dirty="0" smtClean="0"/>
              <a:t> </a:t>
            </a:r>
            <a:r>
              <a:rPr lang="en-US" sz="3600" b="1" dirty="0" smtClean="0"/>
              <a:t>and</a:t>
            </a:r>
            <a:r>
              <a:rPr lang="en-US" sz="8000" b="1" dirty="0" smtClean="0"/>
              <a:t> </a:t>
            </a:r>
            <a:r>
              <a:rPr lang="en-US" sz="9600" b="1" dirty="0" smtClean="0"/>
              <a:t>Order</a:t>
            </a:r>
            <a:endParaRPr lang="en-US" sz="8000" dirty="0"/>
          </a:p>
        </p:txBody>
      </p:sp>
      <p:sp>
        <p:nvSpPr>
          <p:cNvPr id="9" name="Rectangle 8"/>
          <p:cNvSpPr/>
          <p:nvPr/>
        </p:nvSpPr>
        <p:spPr>
          <a:xfrm>
            <a:off x="1272301" y="4283637"/>
            <a:ext cx="4232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b="1" dirty="0"/>
              <a:t>Bueno | </a:t>
            </a:r>
            <a:r>
              <a:rPr lang="en-PH" b="1" dirty="0" err="1"/>
              <a:t>Belchez</a:t>
            </a:r>
            <a:r>
              <a:rPr lang="en-PH" b="1" dirty="0"/>
              <a:t> | </a:t>
            </a:r>
            <a:r>
              <a:rPr lang="en-PH" b="1" dirty="0" err="1"/>
              <a:t>Malapo</a:t>
            </a:r>
            <a:r>
              <a:rPr lang="en-PH" b="1" dirty="0"/>
              <a:t> | </a:t>
            </a:r>
            <a:r>
              <a:rPr lang="en-PH" b="1" dirty="0" err="1"/>
              <a:t>Moreta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15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Law and Order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375" y="722265"/>
            <a:ext cx="2044128" cy="10712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44331" y="2316897"/>
            <a:ext cx="4425097" cy="4425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1398" y="2615375"/>
            <a:ext cx="10730087" cy="3381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MISSION: </a:t>
            </a:r>
            <a:r>
              <a:rPr lang="en-US" sz="2400" dirty="0" smtClean="0"/>
              <a:t>To ensure that peace and order will be upheld during disaster</a:t>
            </a:r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400" b="1" dirty="0"/>
              <a:t>LEAD AGENCY: </a:t>
            </a:r>
            <a:r>
              <a:rPr lang="en-US" sz="2400" dirty="0"/>
              <a:t>Philippine National Police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96" y="4233353"/>
            <a:ext cx="1414538" cy="1912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307" y="3246457"/>
            <a:ext cx="4006550" cy="32177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06001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Scope 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375" y="722265"/>
            <a:ext cx="2044128" cy="10712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44331" y="2316897"/>
            <a:ext cx="4425097" cy="4425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5159" y="2639126"/>
            <a:ext cx="10730087" cy="338166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Maintains peace and order.</a:t>
            </a:r>
          </a:p>
          <a:p>
            <a:r>
              <a:rPr lang="en-US" sz="2400" b="1" dirty="0" smtClean="0"/>
              <a:t>Provides support </a:t>
            </a:r>
            <a:r>
              <a:rPr lang="en-US" sz="2400" b="1" dirty="0"/>
              <a:t>on a </a:t>
            </a:r>
            <a:r>
              <a:rPr lang="en-US" sz="2400" b="1" dirty="0" smtClean="0"/>
              <a:t>disaster.</a:t>
            </a:r>
          </a:p>
          <a:p>
            <a:r>
              <a:rPr lang="en-US" sz="2400" b="1" dirty="0" smtClean="0"/>
              <a:t>Monitors the area covered that </a:t>
            </a:r>
            <a:br>
              <a:rPr lang="en-US" sz="2400" b="1" dirty="0" smtClean="0"/>
            </a:br>
            <a:r>
              <a:rPr lang="en-US" sz="2400" b="1" dirty="0" smtClean="0"/>
              <a:t>has been reported.</a:t>
            </a:r>
            <a:endParaRPr lang="en-US" sz="2400" dirty="0" smtClean="0"/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618" y="2752015"/>
            <a:ext cx="4906349" cy="3268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16504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44331" y="2316897"/>
            <a:ext cx="4425097" cy="4425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US" b="1" dirty="0" smtClean="0"/>
              <a:t>Provides the following: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416300"/>
          </a:xfrm>
        </p:spPr>
        <p:txBody>
          <a:bodyPr/>
          <a:lstStyle/>
          <a:p>
            <a:r>
              <a:rPr lang="en-US" sz="2800" dirty="0" smtClean="0"/>
              <a:t>Security</a:t>
            </a:r>
          </a:p>
          <a:p>
            <a:r>
              <a:rPr lang="en-US" sz="2800" dirty="0" smtClean="0"/>
              <a:t>Accountability</a:t>
            </a:r>
          </a:p>
          <a:p>
            <a:r>
              <a:rPr lang="en-US" sz="2800" dirty="0" smtClean="0"/>
              <a:t>Accessibility</a:t>
            </a:r>
          </a:p>
          <a:p>
            <a:r>
              <a:rPr lang="en-US" sz="2800" dirty="0" smtClean="0"/>
              <a:t>Support to response</a:t>
            </a:r>
          </a:p>
          <a:p>
            <a:r>
              <a:rPr lang="en-US" sz="2800" dirty="0" smtClean="0"/>
              <a:t>Recovery</a:t>
            </a:r>
          </a:p>
          <a:p>
            <a:r>
              <a:rPr lang="en-US" sz="2800" dirty="0" smtClean="0"/>
              <a:t>Rehabilitation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375" y="722265"/>
            <a:ext cx="2044128" cy="10712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79" y="3086407"/>
            <a:ext cx="5133975" cy="2886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17363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Level of Disaster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375" y="722265"/>
            <a:ext cx="2044128" cy="10712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44331" y="2316897"/>
            <a:ext cx="4425097" cy="4425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51" y="2546762"/>
            <a:ext cx="5020780" cy="38745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7" y="3293435"/>
            <a:ext cx="5715000" cy="2381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38462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14" y="4429623"/>
            <a:ext cx="1638074" cy="17203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MEMBER AGENCIES: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9" y="2603500"/>
            <a:ext cx="11176000" cy="1576614"/>
          </a:xfrm>
        </p:spPr>
        <p:txBody>
          <a:bodyPr/>
          <a:lstStyle/>
          <a:p>
            <a:r>
              <a:rPr lang="en-US" sz="3200" dirty="0" smtClean="0"/>
              <a:t>AFP,DFA</a:t>
            </a:r>
            <a:r>
              <a:rPr lang="en-US" sz="3200" dirty="0"/>
              <a:t>, OCD, DILG, DOH, MMDA, REACT, </a:t>
            </a:r>
            <a:br>
              <a:rPr lang="en-US" sz="3200" dirty="0"/>
            </a:br>
            <a:r>
              <a:rPr lang="en-US" sz="3200" dirty="0"/>
              <a:t>NBI, PRC, PNP, BFP, DPWH, PCG, IFRC, ICRC, </a:t>
            </a:r>
            <a:br>
              <a:rPr lang="en-US" sz="3200" dirty="0"/>
            </a:br>
            <a:r>
              <a:rPr lang="en-US" sz="3200" dirty="0"/>
              <a:t>UNDAC and Private / Volunteer Groups</a:t>
            </a:r>
            <a:endParaRPr lang="en-US" sz="3200" b="1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728" y="4430975"/>
            <a:ext cx="1963057" cy="1963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054" y="4504178"/>
            <a:ext cx="1888500" cy="1888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475" y="4429621"/>
            <a:ext cx="1978845" cy="1963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375" y="722265"/>
            <a:ext cx="2044128" cy="10712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088" y="4477197"/>
            <a:ext cx="1867907" cy="18679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70664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Conceptual Framework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188" y="799875"/>
            <a:ext cx="1680625" cy="8807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96" y="2336800"/>
            <a:ext cx="9846875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70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85014" y="847202"/>
            <a:ext cx="3039988" cy="3039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810" y="4080667"/>
            <a:ext cx="3458396" cy="1812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159310" y="1028372"/>
            <a:ext cx="4458229" cy="2677648"/>
          </a:xfrm>
        </p:spPr>
        <p:txBody>
          <a:bodyPr/>
          <a:lstStyle/>
          <a:p>
            <a:r>
              <a:rPr lang="en-US" sz="6600" b="1" dirty="0" smtClean="0"/>
              <a:t>Education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59310" y="3702524"/>
            <a:ext cx="4232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b="1" dirty="0"/>
              <a:t>Bueno | </a:t>
            </a:r>
            <a:r>
              <a:rPr lang="en-PH" b="1" dirty="0" err="1"/>
              <a:t>Belchez</a:t>
            </a:r>
            <a:r>
              <a:rPr lang="en-PH" b="1" dirty="0"/>
              <a:t> | </a:t>
            </a:r>
            <a:r>
              <a:rPr lang="en-PH" b="1" dirty="0" err="1"/>
              <a:t>Malapo</a:t>
            </a:r>
            <a:r>
              <a:rPr lang="en-PH" b="1" dirty="0"/>
              <a:t> | </a:t>
            </a:r>
            <a:r>
              <a:rPr lang="en-PH" b="1" dirty="0" err="1"/>
              <a:t>Moreta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79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304</TotalTime>
  <Words>206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inherit</vt:lpstr>
      <vt:lpstr>Wingdings 3</vt:lpstr>
      <vt:lpstr>Ion Boardroom</vt:lpstr>
      <vt:lpstr>Asia  Pacific College  </vt:lpstr>
      <vt:lpstr>Law and Order</vt:lpstr>
      <vt:lpstr>Law and Order </vt:lpstr>
      <vt:lpstr>Scope </vt:lpstr>
      <vt:lpstr>Provides the following:</vt:lpstr>
      <vt:lpstr>Level of Disaster</vt:lpstr>
      <vt:lpstr>MEMBER AGENCIES:</vt:lpstr>
      <vt:lpstr>Conceptual Framework Diagram</vt:lpstr>
      <vt:lpstr>Education</vt:lpstr>
      <vt:lpstr>Education</vt:lpstr>
      <vt:lpstr>Objectives</vt:lpstr>
      <vt:lpstr>MEMBER AGENCIES:</vt:lpstr>
      <vt:lpstr>Conceptual Framework Diagram</vt:lpstr>
      <vt:lpstr>Resources</vt:lpstr>
      <vt:lpstr>Law and Order | Education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LibServ</dc:title>
  <dc:creator>student</dc:creator>
  <cp:lastModifiedBy>student</cp:lastModifiedBy>
  <cp:revision>34</cp:revision>
  <dcterms:created xsi:type="dcterms:W3CDTF">2016-12-12T06:22:38Z</dcterms:created>
  <dcterms:modified xsi:type="dcterms:W3CDTF">2017-01-20T08:26:15Z</dcterms:modified>
</cp:coreProperties>
</file>