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6" r:id="rId6"/>
    <p:sldId id="271" r:id="rId7"/>
    <p:sldId id="270" r:id="rId8"/>
    <p:sldId id="272" r:id="rId9"/>
    <p:sldId id="265" r:id="rId10"/>
    <p:sldId id="267" r:id="rId11"/>
    <p:sldId id="259" r:id="rId12"/>
    <p:sldId id="260" r:id="rId13"/>
    <p:sldId id="257" r:id="rId14"/>
    <p:sldId id="258" r:id="rId15"/>
    <p:sldId id="261"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54526F-B8BC-428A-B16E-EDBCB051AEF7}">
          <p14:sldIdLst>
            <p14:sldId id="256"/>
          </p14:sldIdLst>
        </p14:section>
        <p14:section name="Business Need" id="{DFC6AE78-58B0-4AB3-97C6-7D4D8F923349}">
          <p14:sldIdLst>
            <p14:sldId id="262"/>
            <p14:sldId id="263"/>
            <p14:sldId id="264"/>
            <p14:sldId id="266"/>
            <p14:sldId id="271"/>
            <p14:sldId id="270"/>
            <p14:sldId id="272"/>
          </p14:sldIdLst>
        </p14:section>
        <p14:section name="Orchestration Platform Prototype" id="{647A4668-E4DD-4CDE-AA9D-9DEF6674E00A}">
          <p14:sldIdLst>
            <p14:sldId id="265"/>
            <p14:sldId id="267"/>
          </p14:sldIdLst>
        </p14:section>
        <p14:section name="Sample Business Process" id="{DB69F78E-C7F0-4FE2-906F-F58280693BF0}">
          <p14:sldIdLst>
            <p14:sldId id="259"/>
            <p14:sldId id="260"/>
            <p14:sldId id="257"/>
            <p14:sldId id="258"/>
            <p14:sldId id="261"/>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87" d="100"/>
          <a:sy n="87" d="100"/>
        </p:scale>
        <p:origin x="102"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95602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8919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7907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3948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8EF76-F57A-4247-8086-FE3D9DDD7691}"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352709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8EF76-F57A-4247-8086-FE3D9DDD7691}"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6916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8EF76-F57A-4247-8086-FE3D9DDD7691}"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89781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8EF76-F57A-4247-8086-FE3D9DDD7691}" type="datetimeFigureOut">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37614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8EF76-F57A-4247-8086-FE3D9DDD7691}" type="datetimeFigureOut">
              <a:rPr lang="en-US" smtClean="0"/>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43570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8EF76-F57A-4247-8086-FE3D9DDD7691}"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415309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8EF76-F57A-4247-8086-FE3D9DDD7691}"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19121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8EF76-F57A-4247-8086-FE3D9DDD7691}" type="datetimeFigureOut">
              <a:rPr lang="en-US" smtClean="0"/>
              <a:t>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EAB34-CAEA-4CEA-B293-67B61C7CAC38}" type="slidenum">
              <a:rPr lang="en-US" smtClean="0"/>
              <a:t>‹#›</a:t>
            </a:fld>
            <a:endParaRPr lang="en-US"/>
          </a:p>
        </p:txBody>
      </p:sp>
    </p:spTree>
    <p:extLst>
      <p:ext uri="{BB962C8B-B14F-4D97-AF65-F5344CB8AC3E}">
        <p14:creationId xmlns:p14="http://schemas.microsoft.com/office/powerpoint/2010/main" val="253252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hoenixnap.com/kb/install-cassandra-on-window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8080/RtoosEvent/FileAdapt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Runtime </a:t>
            </a:r>
            <a:r>
              <a:rPr lang="en-US" dirty="0" smtClean="0"/>
              <a:t>Coordination of “Mini” Services</a:t>
            </a:r>
            <a:br>
              <a:rPr lang="en-US" dirty="0" smtClean="0"/>
            </a:br>
            <a:r>
              <a:rPr lang="en-US" sz="3600" dirty="0" smtClean="0"/>
              <a:t>a practical platform for breaking down the monolith</a:t>
            </a:r>
            <a:endParaRPr lang="en-US" sz="3600" dirty="0"/>
          </a:p>
        </p:txBody>
      </p:sp>
    </p:spTree>
    <p:extLst>
      <p:ext uri="{BB962C8B-B14F-4D97-AF65-F5344CB8AC3E}">
        <p14:creationId xmlns:p14="http://schemas.microsoft.com/office/powerpoint/2010/main" val="359447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Tree structure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The </a:t>
            </a:r>
            <a:r>
              <a:rPr lang="en-US" sz="2000" dirty="0" smtClean="0"/>
              <a:t>coordination </a:t>
            </a:r>
            <a:r>
              <a:rPr lang="en-US" sz="2000" dirty="0" smtClean="0"/>
              <a:t>prototype has a second table that maintains the services that are blocked and/or waiting to be instantiated.  </a:t>
            </a:r>
          </a:p>
          <a:p>
            <a:pPr marL="0" indent="0">
              <a:buNone/>
            </a:pPr>
            <a:r>
              <a:rPr lang="en-US" sz="2000" dirty="0" smtClean="0"/>
              <a:t>The table also contains the </a:t>
            </a:r>
            <a:r>
              <a:rPr lang="en-US" sz="2000" dirty="0" err="1" smtClean="0"/>
              <a:t>root_service</a:t>
            </a:r>
            <a:r>
              <a:rPr lang="en-US" sz="2000" dirty="0" smtClean="0"/>
              <a:t>, and while it is not used to process the waiting files, it is also used as a portioning key so all entries for any individual web are partitioned the same by the database.</a:t>
            </a:r>
          </a:p>
          <a:p>
            <a:pPr marL="0" indent="0">
              <a:buNone/>
            </a:pPr>
            <a:endParaRPr lang="en-US" sz="1200" dirty="0"/>
          </a:p>
        </p:txBody>
      </p:sp>
      <p:pic>
        <p:nvPicPr>
          <p:cNvPr id="5" name="Picture 4"/>
          <p:cNvPicPr>
            <a:picLocks noChangeAspect="1"/>
          </p:cNvPicPr>
          <p:nvPr/>
        </p:nvPicPr>
        <p:blipFill>
          <a:blip r:embed="rId2"/>
          <a:stretch>
            <a:fillRect/>
          </a:stretch>
        </p:blipFill>
        <p:spPr>
          <a:xfrm>
            <a:off x="347560" y="4605867"/>
            <a:ext cx="11202963" cy="2152950"/>
          </a:xfrm>
          <a:prstGeom prst="rect">
            <a:avLst/>
          </a:prstGeom>
        </p:spPr>
      </p:pic>
    </p:spTree>
    <p:extLst>
      <p:ext uri="{BB962C8B-B14F-4D97-AF65-F5344CB8AC3E}">
        <p14:creationId xmlns:p14="http://schemas.microsoft.com/office/powerpoint/2010/main" val="139857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Customer Options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The following sample business process demonstrates most of the capabilities of the </a:t>
            </a:r>
            <a:r>
              <a:rPr lang="en-US" sz="2000" dirty="0" smtClean="0"/>
              <a:t>coordination </a:t>
            </a:r>
            <a:r>
              <a:rPr lang="en-US" sz="2000" dirty="0" smtClean="0"/>
              <a:t>engine. The business process is a very simple file processing service that contains 2 customer options:</a:t>
            </a:r>
          </a:p>
          <a:p>
            <a:pPr marL="800100" lvl="1" indent="-342900">
              <a:buFont typeface="+mj-lt"/>
              <a:buAutoNum type="arabicPeriod"/>
            </a:pPr>
            <a:r>
              <a:rPr lang="en-US" sz="1600" dirty="0" smtClean="0"/>
              <a:t>If a line in the file fails authentication:</a:t>
            </a:r>
          </a:p>
          <a:p>
            <a:pPr marL="1257300" lvl="2" indent="-342900">
              <a:buFont typeface="+mj-lt"/>
              <a:buAutoNum type="arabicPeriod"/>
            </a:pPr>
            <a:r>
              <a:rPr lang="en-US" sz="1200" dirty="0" smtClean="0"/>
              <a:t>Fail the entire file </a:t>
            </a:r>
            <a:br>
              <a:rPr lang="en-US" sz="1200" dirty="0" smtClean="0"/>
            </a:br>
            <a:r>
              <a:rPr lang="en-US" sz="1200" dirty="0" smtClean="0"/>
              <a:t>“Batch” value for the “Authenticate” name in the input JSON</a:t>
            </a:r>
          </a:p>
          <a:p>
            <a:pPr marL="1257300" lvl="2" indent="-342900">
              <a:buFont typeface="+mj-lt"/>
              <a:buAutoNum type="arabicPeriod"/>
            </a:pPr>
            <a:r>
              <a:rPr lang="en-US" sz="1200" dirty="0" smtClean="0"/>
              <a:t>Fail just that transaction </a:t>
            </a:r>
            <a:br>
              <a:rPr lang="en-US" sz="1200" dirty="0" smtClean="0"/>
            </a:br>
            <a:r>
              <a:rPr lang="en-US" sz="1200" dirty="0" smtClean="0"/>
              <a:t>“Transaction” value for the “Authenticate” name in the input JSON</a:t>
            </a:r>
          </a:p>
          <a:p>
            <a:pPr marL="800100" lvl="1" indent="-342900">
              <a:buFont typeface="+mj-lt"/>
              <a:buAutoNum type="arabicPeriod"/>
            </a:pPr>
            <a:r>
              <a:rPr lang="en-US" sz="1600" dirty="0" smtClean="0"/>
              <a:t>When the service “clears” the file (actually transfers the money):</a:t>
            </a:r>
          </a:p>
          <a:p>
            <a:pPr marL="1257300" lvl="2" indent="-342900">
              <a:buFont typeface="+mj-lt"/>
              <a:buAutoNum type="arabicPeriod"/>
            </a:pPr>
            <a:r>
              <a:rPr lang="en-US" sz="1200" dirty="0" smtClean="0"/>
              <a:t>Credit the customer’s account for each transaction (each transaction is a totally separate transaction) </a:t>
            </a:r>
            <a:br>
              <a:rPr lang="en-US" sz="1200" dirty="0" smtClean="0"/>
            </a:br>
            <a:r>
              <a:rPr lang="en-US" sz="1200" dirty="0" smtClean="0"/>
              <a:t>“Individual” value for the “Clearing” name in the JSON input</a:t>
            </a:r>
          </a:p>
          <a:p>
            <a:pPr marL="1257300" lvl="2" indent="-342900">
              <a:buFont typeface="+mj-lt"/>
              <a:buAutoNum type="arabicPeriod"/>
            </a:pPr>
            <a:r>
              <a:rPr lang="en-US" sz="1200" dirty="0" smtClean="0"/>
              <a:t>Credit the customer’s account once for the total of all the transactions (i.e., if a file has 3 transactions of 1000, the customer’s account would be credited once for 3000 and each payee would be debited for 1000)</a:t>
            </a:r>
            <a:br>
              <a:rPr lang="en-US" sz="1200" dirty="0" smtClean="0"/>
            </a:br>
            <a:r>
              <a:rPr lang="en-US" sz="1200" dirty="0" smtClean="0"/>
              <a:t>“Bulk” value for the “Clearing” name in the JSON input</a:t>
            </a:r>
          </a:p>
          <a:p>
            <a:pPr marL="1257300" lvl="2" indent="-342900">
              <a:buFont typeface="+mj-lt"/>
              <a:buAutoNum type="arabicPeriod"/>
            </a:pPr>
            <a:endParaRPr lang="en-US" sz="1200" dirty="0"/>
          </a:p>
        </p:txBody>
      </p:sp>
    </p:spTree>
    <p:extLst>
      <p:ext uri="{BB962C8B-B14F-4D97-AF65-F5344CB8AC3E}">
        <p14:creationId xmlns:p14="http://schemas.microsoft.com/office/powerpoint/2010/main" val="139317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Processing</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The sample business process has one very simple authentication rules:</a:t>
            </a:r>
          </a:p>
          <a:p>
            <a:pPr marL="800100" lvl="1" indent="-342900">
              <a:buFont typeface="+mj-lt"/>
              <a:buAutoNum type="arabicPeriod"/>
            </a:pPr>
            <a:r>
              <a:rPr lang="en-US" sz="1600" dirty="0" smtClean="0"/>
              <a:t>Accounts must be numeric</a:t>
            </a:r>
            <a:endParaRPr lang="en-US" sz="1200" dirty="0"/>
          </a:p>
          <a:p>
            <a:r>
              <a:rPr lang="en-US" sz="2000" dirty="0" smtClean="0"/>
              <a:t>The input file contains 3 columns, the from account, the to account, and the amount:</a:t>
            </a:r>
            <a:r>
              <a:rPr lang="en-US" sz="2000" dirty="0"/>
              <a:t>	</a:t>
            </a:r>
            <a:br>
              <a:rPr lang="en-US" sz="2000" dirty="0"/>
            </a:br>
            <a:r>
              <a:rPr lang="en-US" sz="1800" dirty="0" smtClean="0"/>
              <a:t>1111,2222,1000 - valid</a:t>
            </a:r>
            <a:br>
              <a:rPr lang="en-US" sz="1800" dirty="0" smtClean="0"/>
            </a:br>
            <a:r>
              <a:rPr lang="en-US" sz="1800" dirty="0" smtClean="0"/>
              <a:t>111a,2222,1000 - invalid</a:t>
            </a:r>
            <a:br>
              <a:rPr lang="en-US" sz="1800" dirty="0" smtClean="0"/>
            </a:br>
            <a:r>
              <a:rPr lang="en-US" sz="1800" dirty="0" smtClean="0"/>
              <a:t>2222,3333,1000 - valid</a:t>
            </a:r>
            <a:br>
              <a:rPr lang="en-US" sz="1800" dirty="0" smtClean="0"/>
            </a:br>
            <a:r>
              <a:rPr lang="en-US" sz="1800" dirty="0" smtClean="0"/>
              <a:t>2222,333b,1000 – invalid</a:t>
            </a:r>
          </a:p>
          <a:p>
            <a:r>
              <a:rPr lang="en-US" sz="1800" dirty="0" smtClean="0"/>
              <a:t>The following diagrams highlight the flow of the 2 services that interact with the </a:t>
            </a:r>
            <a:r>
              <a:rPr lang="en-US" sz="1800" dirty="0" smtClean="0"/>
              <a:t>coordination </a:t>
            </a:r>
            <a:r>
              <a:rPr lang="en-US" sz="1800" dirty="0" smtClean="0"/>
              <a:t>system:</a:t>
            </a:r>
          </a:p>
          <a:p>
            <a:pPr lvl="1"/>
            <a:r>
              <a:rPr lang="en-US" sz="1400" dirty="0" smtClean="0"/>
              <a:t>The first is the file import service</a:t>
            </a:r>
          </a:p>
          <a:p>
            <a:pPr lvl="1"/>
            <a:r>
              <a:rPr lang="en-US" sz="1400" dirty="0" smtClean="0"/>
              <a:t>The second is the Check Batch service (one of the services created in the file input service)</a:t>
            </a:r>
            <a:endParaRPr lang="en-US" sz="1400" dirty="0"/>
          </a:p>
        </p:txBody>
      </p:sp>
    </p:spTree>
    <p:extLst>
      <p:ext uri="{BB962C8B-B14F-4D97-AF65-F5344CB8AC3E}">
        <p14:creationId xmlns:p14="http://schemas.microsoft.com/office/powerpoint/2010/main" val="233745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File Import Service</a:t>
            </a:r>
            <a:endParaRPr lang="en-US" dirty="0"/>
          </a:p>
        </p:txBody>
      </p:sp>
      <p:sp>
        <p:nvSpPr>
          <p:cNvPr id="4" name="Flowchart: Decision 3"/>
          <p:cNvSpPr/>
          <p:nvPr/>
        </p:nvSpPr>
        <p:spPr>
          <a:xfrm>
            <a:off x="2932669" y="1812326"/>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Batch</a:t>
            </a:r>
            <a:endParaRPr lang="en-US" sz="1000" i="1" dirty="0"/>
          </a:p>
        </p:txBody>
      </p:sp>
      <p:sp>
        <p:nvSpPr>
          <p:cNvPr id="6" name="Flowchart: Decision 5"/>
          <p:cNvSpPr/>
          <p:nvPr/>
        </p:nvSpPr>
        <p:spPr>
          <a:xfrm>
            <a:off x="4600831" y="1812326"/>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Bulk Clear</a:t>
            </a:r>
            <a:endParaRPr lang="en-US" sz="1000" i="1" dirty="0"/>
          </a:p>
        </p:txBody>
      </p:sp>
      <p:sp>
        <p:nvSpPr>
          <p:cNvPr id="7" name="Flowchart: Process 6"/>
          <p:cNvSpPr/>
          <p:nvPr/>
        </p:nvSpPr>
        <p:spPr>
          <a:xfrm>
            <a:off x="6194854" y="187258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Bulk  Clear Service as Independent</a:t>
            </a:r>
            <a:endParaRPr lang="en-US" sz="1000" dirty="0"/>
          </a:p>
        </p:txBody>
      </p:sp>
      <p:sp>
        <p:nvSpPr>
          <p:cNvPr id="8" name="Flowchart: Process 7"/>
          <p:cNvSpPr/>
          <p:nvPr/>
        </p:nvSpPr>
        <p:spPr>
          <a:xfrm>
            <a:off x="4633782" y="2791107"/>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Service as Independent</a:t>
            </a:r>
            <a:endParaRPr lang="en-US" sz="1000" dirty="0"/>
          </a:p>
        </p:txBody>
      </p:sp>
      <p:sp>
        <p:nvSpPr>
          <p:cNvPr id="9" name="Flowchart: Process 8"/>
          <p:cNvSpPr/>
          <p:nvPr/>
        </p:nvSpPr>
        <p:spPr>
          <a:xfrm>
            <a:off x="4633776" y="3936171"/>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Individual Clear as Subsequent</a:t>
            </a:r>
            <a:endParaRPr lang="en-US" sz="1000" dirty="0"/>
          </a:p>
        </p:txBody>
      </p:sp>
      <p:cxnSp>
        <p:nvCxnSpPr>
          <p:cNvPr id="11" name="Elbow Connector 10"/>
          <p:cNvCxnSpPr>
            <a:stCxn id="9" idx="2"/>
            <a:endCxn id="8" idx="1"/>
          </p:cNvCxnSpPr>
          <p:nvPr/>
        </p:nvCxnSpPr>
        <p:spPr>
          <a:xfrm rot="5400000" flipH="1">
            <a:off x="4136685" y="3594528"/>
            <a:ext cx="1451388" cy="457194"/>
          </a:xfrm>
          <a:prstGeom prst="bentConnector4">
            <a:avLst>
              <a:gd name="adj1" fmla="val -15750"/>
              <a:gd name="adj2" fmla="val 150002"/>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6198973" y="278287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Service as Independent</a:t>
            </a:r>
            <a:endParaRPr lang="en-US" sz="1000" dirty="0"/>
          </a:p>
        </p:txBody>
      </p:sp>
      <p:sp>
        <p:nvSpPr>
          <p:cNvPr id="13" name="Flowchart: Process 12"/>
          <p:cNvSpPr/>
          <p:nvPr/>
        </p:nvSpPr>
        <p:spPr>
          <a:xfrm>
            <a:off x="6198970" y="391969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Validation Service  predecessor to Bulk Clear</a:t>
            </a:r>
            <a:endParaRPr lang="en-US" sz="1000" dirty="0"/>
          </a:p>
        </p:txBody>
      </p:sp>
      <p:cxnSp>
        <p:nvCxnSpPr>
          <p:cNvPr id="14" name="Elbow Connector 13"/>
          <p:cNvCxnSpPr>
            <a:stCxn id="13" idx="2"/>
            <a:endCxn id="12" idx="1"/>
          </p:cNvCxnSpPr>
          <p:nvPr/>
        </p:nvCxnSpPr>
        <p:spPr>
          <a:xfrm rot="5400000" flipH="1">
            <a:off x="5705997" y="3582171"/>
            <a:ext cx="1443150" cy="457197"/>
          </a:xfrm>
          <a:prstGeom prst="bentConnector4">
            <a:avLst>
              <a:gd name="adj1" fmla="val -15840"/>
              <a:gd name="adj2" fmla="val 15000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a:off x="3912972" y="2178910"/>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flipH="1">
            <a:off x="5090982" y="2545494"/>
            <a:ext cx="1" cy="24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1"/>
          </p:cNvCxnSpPr>
          <p:nvPr/>
        </p:nvCxnSpPr>
        <p:spPr>
          <a:xfrm>
            <a:off x="5581134" y="2178910"/>
            <a:ext cx="613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12" idx="0"/>
          </p:cNvCxnSpPr>
          <p:nvPr/>
        </p:nvCxnSpPr>
        <p:spPr>
          <a:xfrm>
            <a:off x="6652054" y="2485234"/>
            <a:ext cx="4119" cy="297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2965620" y="2795223"/>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Services as Contained</a:t>
            </a:r>
            <a:endParaRPr lang="en-US" sz="1000" dirty="0"/>
          </a:p>
        </p:txBody>
      </p:sp>
      <p:cxnSp>
        <p:nvCxnSpPr>
          <p:cNvPr id="31" name="Elbow Connector 30"/>
          <p:cNvCxnSpPr>
            <a:stCxn id="30" idx="2"/>
            <a:endCxn id="30" idx="1"/>
          </p:cNvCxnSpPr>
          <p:nvPr/>
        </p:nvCxnSpPr>
        <p:spPr>
          <a:xfrm rot="5400000" flipH="1">
            <a:off x="3041058" y="3026109"/>
            <a:ext cx="306324" cy="457200"/>
          </a:xfrm>
          <a:prstGeom prst="bentConnector4">
            <a:avLst>
              <a:gd name="adj1" fmla="val -74627"/>
              <a:gd name="adj2" fmla="val 1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 idx="2"/>
            <a:endCxn id="30" idx="0"/>
          </p:cNvCxnSpPr>
          <p:nvPr/>
        </p:nvCxnSpPr>
        <p:spPr>
          <a:xfrm flipH="1">
            <a:off x="3422820" y="2545494"/>
            <a:ext cx="1" cy="24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Process 39"/>
          <p:cNvSpPr/>
          <p:nvPr/>
        </p:nvSpPr>
        <p:spPr>
          <a:xfrm>
            <a:off x="2957380" y="3940287"/>
            <a:ext cx="914400" cy="612648"/>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Check Batch as Subsequent</a:t>
            </a:r>
            <a:endParaRPr lang="en-US" sz="1000" dirty="0"/>
          </a:p>
        </p:txBody>
      </p:sp>
      <p:sp>
        <p:nvSpPr>
          <p:cNvPr id="41" name="Flowchart: Process 40"/>
          <p:cNvSpPr/>
          <p:nvPr/>
        </p:nvSpPr>
        <p:spPr>
          <a:xfrm>
            <a:off x="4629662" y="525834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Release </a:t>
            </a:r>
            <a:r>
              <a:rPr lang="en-US" sz="1000" dirty="0" smtClean="0"/>
              <a:t>Services</a:t>
            </a:r>
            <a:endParaRPr lang="en-US" sz="1000" dirty="0"/>
          </a:p>
        </p:txBody>
      </p:sp>
      <p:cxnSp>
        <p:nvCxnSpPr>
          <p:cNvPr id="43" name="Straight Arrow Connector 42"/>
          <p:cNvCxnSpPr>
            <a:stCxn id="30" idx="2"/>
            <a:endCxn id="40" idx="0"/>
          </p:cNvCxnSpPr>
          <p:nvPr/>
        </p:nvCxnSpPr>
        <p:spPr>
          <a:xfrm flipH="1">
            <a:off x="3414580" y="3407871"/>
            <a:ext cx="8240" cy="53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2"/>
            <a:endCxn id="9" idx="0"/>
          </p:cNvCxnSpPr>
          <p:nvPr/>
        </p:nvCxnSpPr>
        <p:spPr>
          <a:xfrm flipH="1">
            <a:off x="5090976" y="3403755"/>
            <a:ext cx="6" cy="53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2" idx="2"/>
            <a:endCxn id="13" idx="0"/>
          </p:cNvCxnSpPr>
          <p:nvPr/>
        </p:nvCxnSpPr>
        <p:spPr>
          <a:xfrm flipH="1">
            <a:off x="6656170" y="3395518"/>
            <a:ext cx="3" cy="52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0" idx="2"/>
            <a:endCxn id="41" idx="0"/>
          </p:cNvCxnSpPr>
          <p:nvPr/>
        </p:nvCxnSpPr>
        <p:spPr>
          <a:xfrm rot="16200000" flipH="1">
            <a:off x="3898019" y="4069496"/>
            <a:ext cx="705405" cy="16722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5401428" y="4122147"/>
            <a:ext cx="931944" cy="15693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9" idx="2"/>
            <a:endCxn id="41" idx="0"/>
          </p:cNvCxnSpPr>
          <p:nvPr/>
        </p:nvCxnSpPr>
        <p:spPr>
          <a:xfrm flipH="1">
            <a:off x="5086862" y="4548819"/>
            <a:ext cx="4114" cy="70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0392" y="2520784"/>
            <a:ext cx="403654" cy="215444"/>
          </a:xfrm>
          <a:prstGeom prst="rect">
            <a:avLst/>
          </a:prstGeom>
          <a:noFill/>
        </p:spPr>
        <p:txBody>
          <a:bodyPr wrap="square" rtlCol="0">
            <a:spAutoFit/>
          </a:bodyPr>
          <a:lstStyle/>
          <a:p>
            <a:r>
              <a:rPr lang="en-US" sz="800" dirty="0" smtClean="0"/>
              <a:t>Yes</a:t>
            </a:r>
            <a:endParaRPr lang="en-US" sz="800" dirty="0"/>
          </a:p>
        </p:txBody>
      </p:sp>
      <p:sp>
        <p:nvSpPr>
          <p:cNvPr id="56" name="TextBox 55"/>
          <p:cNvSpPr txBox="1"/>
          <p:nvPr/>
        </p:nvSpPr>
        <p:spPr>
          <a:xfrm>
            <a:off x="3925342" y="1882349"/>
            <a:ext cx="704320" cy="338554"/>
          </a:xfrm>
          <a:prstGeom prst="rect">
            <a:avLst/>
          </a:prstGeom>
          <a:noFill/>
        </p:spPr>
        <p:txBody>
          <a:bodyPr wrap="square" rtlCol="0">
            <a:spAutoFit/>
          </a:bodyPr>
          <a:lstStyle/>
          <a:p>
            <a:r>
              <a:rPr lang="en-US" sz="800" dirty="0" smtClean="0"/>
              <a:t>No Transaction</a:t>
            </a:r>
            <a:endParaRPr lang="en-US" sz="800" dirty="0"/>
          </a:p>
        </p:txBody>
      </p:sp>
      <p:sp>
        <p:nvSpPr>
          <p:cNvPr id="57" name="TextBox 56"/>
          <p:cNvSpPr txBox="1"/>
          <p:nvPr/>
        </p:nvSpPr>
        <p:spPr>
          <a:xfrm>
            <a:off x="5647054" y="1956489"/>
            <a:ext cx="403654" cy="215444"/>
          </a:xfrm>
          <a:prstGeom prst="rect">
            <a:avLst/>
          </a:prstGeom>
          <a:noFill/>
        </p:spPr>
        <p:txBody>
          <a:bodyPr wrap="square" rtlCol="0">
            <a:spAutoFit/>
          </a:bodyPr>
          <a:lstStyle/>
          <a:p>
            <a:r>
              <a:rPr lang="en-US" sz="800" dirty="0" smtClean="0"/>
              <a:t>Yes</a:t>
            </a:r>
            <a:endParaRPr lang="en-US" sz="800" dirty="0"/>
          </a:p>
        </p:txBody>
      </p:sp>
      <p:sp>
        <p:nvSpPr>
          <p:cNvPr id="58" name="TextBox 57"/>
          <p:cNvSpPr txBox="1"/>
          <p:nvPr/>
        </p:nvSpPr>
        <p:spPr>
          <a:xfrm>
            <a:off x="5074518" y="2479594"/>
            <a:ext cx="815536" cy="338554"/>
          </a:xfrm>
          <a:prstGeom prst="rect">
            <a:avLst/>
          </a:prstGeom>
          <a:noFill/>
        </p:spPr>
        <p:txBody>
          <a:bodyPr wrap="square" rtlCol="0">
            <a:spAutoFit/>
          </a:bodyPr>
          <a:lstStyle/>
          <a:p>
            <a:r>
              <a:rPr lang="en-US" sz="800" dirty="0" smtClean="0"/>
              <a:t>No Individual clear</a:t>
            </a:r>
            <a:endParaRPr lang="en-US" sz="800" dirty="0"/>
          </a:p>
        </p:txBody>
      </p:sp>
      <p:sp>
        <p:nvSpPr>
          <p:cNvPr id="59" name="Flowchart: Terminator 58"/>
          <p:cNvSpPr/>
          <p:nvPr/>
        </p:nvSpPr>
        <p:spPr>
          <a:xfrm>
            <a:off x="2965620" y="1392197"/>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 idx="0"/>
          </p:cNvCxnSpPr>
          <p:nvPr/>
        </p:nvCxnSpPr>
        <p:spPr>
          <a:xfrm>
            <a:off x="3418700" y="1639332"/>
            <a:ext cx="4121" cy="17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02328" y="3652851"/>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34" name="TextBox 33"/>
          <p:cNvSpPr txBox="1"/>
          <p:nvPr/>
        </p:nvSpPr>
        <p:spPr>
          <a:xfrm>
            <a:off x="4136571" y="4711486"/>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35" name="TextBox 34"/>
          <p:cNvSpPr txBox="1"/>
          <p:nvPr/>
        </p:nvSpPr>
        <p:spPr>
          <a:xfrm>
            <a:off x="5638800" y="4695153"/>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36" name="TextBox 35"/>
          <p:cNvSpPr txBox="1"/>
          <p:nvPr/>
        </p:nvSpPr>
        <p:spPr>
          <a:xfrm>
            <a:off x="2454728" y="4572695"/>
            <a:ext cx="1112251" cy="215444"/>
          </a:xfrm>
          <a:prstGeom prst="rect">
            <a:avLst/>
          </a:prstGeom>
          <a:noFill/>
        </p:spPr>
        <p:txBody>
          <a:bodyPr wrap="square" rtlCol="0">
            <a:spAutoFit/>
          </a:bodyPr>
          <a:lstStyle/>
          <a:p>
            <a:r>
              <a:rPr lang="en-US" sz="800" dirty="0" smtClean="0"/>
              <a:t>Next Page</a:t>
            </a:r>
            <a:endParaRPr lang="en-US" sz="800" dirty="0"/>
          </a:p>
        </p:txBody>
      </p:sp>
      <p:sp>
        <p:nvSpPr>
          <p:cNvPr id="3" name="TextBox 2"/>
          <p:cNvSpPr txBox="1"/>
          <p:nvPr/>
        </p:nvSpPr>
        <p:spPr>
          <a:xfrm>
            <a:off x="7722974" y="1392197"/>
            <a:ext cx="4147897" cy="4616648"/>
          </a:xfrm>
          <a:prstGeom prst="rect">
            <a:avLst/>
          </a:prstGeom>
          <a:noFill/>
        </p:spPr>
        <p:txBody>
          <a:bodyPr wrap="square" rtlCol="0">
            <a:spAutoFit/>
          </a:bodyPr>
          <a:lstStyle/>
          <a:p>
            <a:r>
              <a:rPr lang="en-US" sz="1400" dirty="0" smtClean="0"/>
              <a:t>Batch? </a:t>
            </a:r>
          </a:p>
          <a:p>
            <a:r>
              <a:rPr lang="en-US" sz="1400" dirty="0" smtClean="0"/>
              <a:t>Yes:</a:t>
            </a:r>
          </a:p>
          <a:p>
            <a:pPr marL="342900" indent="-342900">
              <a:buFont typeface="+mj-lt"/>
              <a:buAutoNum type="arabicPeriod"/>
            </a:pPr>
            <a:r>
              <a:rPr lang="en-US" sz="1400" dirty="0" smtClean="0"/>
              <a:t>Register a validation service for each transaction as a “contained” service</a:t>
            </a:r>
          </a:p>
          <a:p>
            <a:pPr marL="342900" indent="-342900">
              <a:buFont typeface="+mj-lt"/>
              <a:buAutoNum type="arabicPeriod"/>
            </a:pPr>
            <a:r>
              <a:rPr lang="en-US" sz="1400" dirty="0" smtClean="0"/>
              <a:t>Register a check batch service subsequent to this service</a:t>
            </a:r>
          </a:p>
          <a:p>
            <a:r>
              <a:rPr lang="en-US" sz="1400" dirty="0" smtClean="0"/>
              <a:t>No:</a:t>
            </a:r>
          </a:p>
          <a:p>
            <a:pPr marL="342900" indent="-342900">
              <a:buFont typeface="+mj-lt"/>
              <a:buAutoNum type="arabicPeriod"/>
            </a:pPr>
            <a:r>
              <a:rPr lang="en-US" sz="1400" dirty="0" smtClean="0"/>
              <a:t>Bulk Clear:</a:t>
            </a:r>
          </a:p>
          <a:p>
            <a:pPr lvl="1"/>
            <a:r>
              <a:rPr lang="en-US" sz="1400" dirty="0" smtClean="0"/>
              <a:t>Yes:</a:t>
            </a:r>
          </a:p>
          <a:p>
            <a:pPr marL="800100" lvl="1" indent="-342900">
              <a:buFont typeface="+mj-lt"/>
              <a:buAutoNum type="arabicPeriod"/>
            </a:pPr>
            <a:r>
              <a:rPr lang="en-US" sz="1400" dirty="0" smtClean="0"/>
              <a:t>Register a bulk clear service as an independent service</a:t>
            </a:r>
          </a:p>
          <a:p>
            <a:pPr marL="800100" lvl="1" indent="-342900">
              <a:buFont typeface="+mj-lt"/>
              <a:buAutoNum type="arabicPeriod"/>
            </a:pPr>
            <a:r>
              <a:rPr lang="en-US" sz="1400" dirty="0" smtClean="0"/>
              <a:t>Register a validation service for each transaction as independent</a:t>
            </a:r>
          </a:p>
          <a:p>
            <a:pPr marL="800100" lvl="1" indent="-342900">
              <a:buFont typeface="+mj-lt"/>
              <a:buAutoNum type="arabicPeriod"/>
            </a:pPr>
            <a:r>
              <a:rPr lang="en-US" sz="1400" dirty="0" smtClean="0"/>
              <a:t>Register the validation service as a predecessor to the bulk clear service</a:t>
            </a:r>
          </a:p>
          <a:p>
            <a:pPr lvl="1"/>
            <a:r>
              <a:rPr lang="en-US" sz="1400" dirty="0" smtClean="0"/>
              <a:t>No:</a:t>
            </a:r>
          </a:p>
          <a:p>
            <a:pPr marL="800100" lvl="1" indent="-342900">
              <a:buFont typeface="+mj-lt"/>
              <a:buAutoNum type="arabicPeriod"/>
            </a:pPr>
            <a:r>
              <a:rPr lang="en-US" sz="1400" dirty="0" smtClean="0"/>
              <a:t>Register a validation service for each transaction as independent</a:t>
            </a:r>
          </a:p>
          <a:p>
            <a:pPr marL="800100" lvl="1" indent="-342900">
              <a:buFont typeface="+mj-lt"/>
              <a:buAutoNum type="arabicPeriod"/>
            </a:pPr>
            <a:r>
              <a:rPr lang="en-US" sz="1400" dirty="0" smtClean="0"/>
              <a:t>Register an individual clear as a subsequent service to the validation service</a:t>
            </a:r>
          </a:p>
          <a:p>
            <a:r>
              <a:rPr lang="en-US" sz="1400" dirty="0" smtClean="0"/>
              <a:t>Release the services</a:t>
            </a:r>
            <a:endParaRPr lang="en-US" sz="1400" dirty="0"/>
          </a:p>
        </p:txBody>
      </p:sp>
    </p:spTree>
    <p:extLst>
      <p:ext uri="{BB962C8B-B14F-4D97-AF65-F5344CB8AC3E}">
        <p14:creationId xmlns:p14="http://schemas.microsoft.com/office/powerpoint/2010/main" val="151981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Check Batch Service</a:t>
            </a:r>
            <a:endParaRPr lang="en-US" dirty="0"/>
          </a:p>
        </p:txBody>
      </p:sp>
      <p:sp>
        <p:nvSpPr>
          <p:cNvPr id="4" name="Flowchart: Decision 3"/>
          <p:cNvSpPr/>
          <p:nvPr/>
        </p:nvSpPr>
        <p:spPr>
          <a:xfrm>
            <a:off x="2932669" y="2034748"/>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All Valid</a:t>
            </a:r>
            <a:endParaRPr lang="en-US" sz="1000" dirty="0"/>
          </a:p>
        </p:txBody>
      </p:sp>
      <p:sp>
        <p:nvSpPr>
          <p:cNvPr id="9" name="Flowchart: Process 8"/>
          <p:cNvSpPr/>
          <p:nvPr/>
        </p:nvSpPr>
        <p:spPr>
          <a:xfrm>
            <a:off x="2957383" y="440465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bg1"/>
                </a:solidFill>
              </a:rPr>
              <a:t>New</a:t>
            </a:r>
            <a:r>
              <a:rPr lang="en-US" sz="1000" i="1" dirty="0" smtClean="0">
                <a:solidFill>
                  <a:schemeClr val="bg1"/>
                </a:solidFill>
              </a:rPr>
              <a:t> </a:t>
            </a:r>
            <a:r>
              <a:rPr lang="en-US" sz="1000" dirty="0" smtClean="0"/>
              <a:t>individual </a:t>
            </a:r>
            <a:r>
              <a:rPr lang="en-US" sz="1000" dirty="0"/>
              <a:t>c</a:t>
            </a:r>
            <a:r>
              <a:rPr lang="en-US" sz="1000" dirty="0" smtClean="0"/>
              <a:t>lear as Independent</a:t>
            </a:r>
            <a:endParaRPr lang="en-US" sz="1000" dirty="0"/>
          </a:p>
        </p:txBody>
      </p:sp>
      <p:cxnSp>
        <p:nvCxnSpPr>
          <p:cNvPr id="19" name="Straight Arrow Connector 18"/>
          <p:cNvCxnSpPr>
            <a:stCxn id="4" idx="3"/>
          </p:cNvCxnSpPr>
          <p:nvPr/>
        </p:nvCxnSpPr>
        <p:spPr>
          <a:xfrm>
            <a:off x="3912972" y="2401332"/>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9" idx="0"/>
          </p:cNvCxnSpPr>
          <p:nvPr/>
        </p:nvCxnSpPr>
        <p:spPr>
          <a:xfrm flipH="1">
            <a:off x="3414583" y="3925337"/>
            <a:ext cx="12354" cy="47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925342" y="2104771"/>
            <a:ext cx="704320" cy="215444"/>
          </a:xfrm>
          <a:prstGeom prst="rect">
            <a:avLst/>
          </a:prstGeom>
          <a:noFill/>
        </p:spPr>
        <p:txBody>
          <a:bodyPr wrap="square" rtlCol="0">
            <a:spAutoFit/>
          </a:bodyPr>
          <a:lstStyle/>
          <a:p>
            <a:r>
              <a:rPr lang="en-US" sz="800" dirty="0" smtClean="0"/>
              <a:t>No</a:t>
            </a:r>
            <a:endParaRPr lang="en-US" sz="800" dirty="0"/>
          </a:p>
        </p:txBody>
      </p:sp>
      <p:sp>
        <p:nvSpPr>
          <p:cNvPr id="59" name="Flowchart: Terminator 58"/>
          <p:cNvSpPr/>
          <p:nvPr/>
        </p:nvSpPr>
        <p:spPr>
          <a:xfrm>
            <a:off x="2965620" y="1392197"/>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 idx="0"/>
          </p:cNvCxnSpPr>
          <p:nvPr/>
        </p:nvCxnSpPr>
        <p:spPr>
          <a:xfrm>
            <a:off x="3418700" y="1639332"/>
            <a:ext cx="4121" cy="39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lowchart: Off-page Connector 2"/>
          <p:cNvSpPr/>
          <p:nvPr/>
        </p:nvSpPr>
        <p:spPr>
          <a:xfrm>
            <a:off x="4642032" y="2129484"/>
            <a:ext cx="612648" cy="612648"/>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Fail File</a:t>
            </a:r>
            <a:endParaRPr lang="en-US" sz="1000" dirty="0"/>
          </a:p>
        </p:txBody>
      </p:sp>
      <p:sp>
        <p:nvSpPr>
          <p:cNvPr id="35" name="Flowchart: Decision 34"/>
          <p:cNvSpPr/>
          <p:nvPr/>
        </p:nvSpPr>
        <p:spPr>
          <a:xfrm>
            <a:off x="2936785" y="3192169"/>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Bulk Clear</a:t>
            </a:r>
            <a:endParaRPr lang="en-US" sz="1000" i="1" dirty="0"/>
          </a:p>
        </p:txBody>
      </p:sp>
      <p:sp>
        <p:nvSpPr>
          <p:cNvPr id="44" name="Flowchart: Process 43"/>
          <p:cNvSpPr/>
          <p:nvPr/>
        </p:nvSpPr>
        <p:spPr>
          <a:xfrm>
            <a:off x="4464905" y="326478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New</a:t>
            </a:r>
            <a:r>
              <a:rPr lang="en-US" sz="1000" dirty="0" smtClean="0"/>
              <a:t> Bulk  Clear Service</a:t>
            </a:r>
          </a:p>
          <a:p>
            <a:pPr algn="ctr"/>
            <a:r>
              <a:rPr lang="en-US" sz="1000" dirty="0"/>
              <a:t>a</a:t>
            </a:r>
            <a:r>
              <a:rPr lang="en-US" sz="1000" dirty="0" smtClean="0"/>
              <a:t>s Independent</a:t>
            </a:r>
            <a:endParaRPr lang="en-US" sz="1000" dirty="0"/>
          </a:p>
        </p:txBody>
      </p:sp>
      <p:cxnSp>
        <p:nvCxnSpPr>
          <p:cNvPr id="20" name="Straight Arrow Connector 19"/>
          <p:cNvCxnSpPr>
            <a:stCxn id="4" idx="2"/>
            <a:endCxn id="35" idx="0"/>
          </p:cNvCxnSpPr>
          <p:nvPr/>
        </p:nvCxnSpPr>
        <p:spPr>
          <a:xfrm>
            <a:off x="3422821" y="2767916"/>
            <a:ext cx="4116" cy="42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5" idx="3"/>
            <a:endCxn id="44" idx="1"/>
          </p:cNvCxnSpPr>
          <p:nvPr/>
        </p:nvCxnSpPr>
        <p:spPr>
          <a:xfrm>
            <a:off x="3917088" y="3558753"/>
            <a:ext cx="547817" cy="1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2"/>
            <a:endCxn id="9" idx="1"/>
          </p:cNvCxnSpPr>
          <p:nvPr/>
        </p:nvCxnSpPr>
        <p:spPr>
          <a:xfrm rot="5400000" flipH="1">
            <a:off x="3032821" y="4635544"/>
            <a:ext cx="306324" cy="457200"/>
          </a:xfrm>
          <a:prstGeom prst="bentConnector4">
            <a:avLst>
              <a:gd name="adj1" fmla="val -74627"/>
              <a:gd name="adj2" fmla="val 1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51662" y="4011839"/>
            <a:ext cx="704320" cy="215444"/>
          </a:xfrm>
          <a:prstGeom prst="rect">
            <a:avLst/>
          </a:prstGeom>
          <a:noFill/>
        </p:spPr>
        <p:txBody>
          <a:bodyPr wrap="square" rtlCol="0">
            <a:spAutoFit/>
          </a:bodyPr>
          <a:lstStyle/>
          <a:p>
            <a:r>
              <a:rPr lang="en-US" sz="800" dirty="0" smtClean="0"/>
              <a:t>No</a:t>
            </a:r>
            <a:endParaRPr lang="en-US" sz="800" dirty="0"/>
          </a:p>
        </p:txBody>
      </p:sp>
      <p:sp>
        <p:nvSpPr>
          <p:cNvPr id="50" name="TextBox 49"/>
          <p:cNvSpPr txBox="1"/>
          <p:nvPr/>
        </p:nvSpPr>
        <p:spPr>
          <a:xfrm>
            <a:off x="3908864" y="3332215"/>
            <a:ext cx="704320" cy="215444"/>
          </a:xfrm>
          <a:prstGeom prst="rect">
            <a:avLst/>
          </a:prstGeom>
          <a:noFill/>
        </p:spPr>
        <p:txBody>
          <a:bodyPr wrap="square" rtlCol="0">
            <a:spAutoFit/>
          </a:bodyPr>
          <a:lstStyle/>
          <a:p>
            <a:r>
              <a:rPr lang="en-US" sz="800" dirty="0" smtClean="0"/>
              <a:t>Yes</a:t>
            </a:r>
            <a:endParaRPr lang="en-US" sz="800" dirty="0"/>
          </a:p>
        </p:txBody>
      </p:sp>
      <p:sp>
        <p:nvSpPr>
          <p:cNvPr id="52" name="TextBox 51"/>
          <p:cNvSpPr txBox="1"/>
          <p:nvPr/>
        </p:nvSpPr>
        <p:spPr>
          <a:xfrm>
            <a:off x="3464016" y="2862657"/>
            <a:ext cx="704320" cy="215444"/>
          </a:xfrm>
          <a:prstGeom prst="rect">
            <a:avLst/>
          </a:prstGeom>
          <a:noFill/>
        </p:spPr>
        <p:txBody>
          <a:bodyPr wrap="square" rtlCol="0">
            <a:spAutoFit/>
          </a:bodyPr>
          <a:lstStyle/>
          <a:p>
            <a:r>
              <a:rPr lang="en-US" sz="800" dirty="0" smtClean="0"/>
              <a:t>Yes</a:t>
            </a:r>
            <a:endParaRPr lang="en-US" sz="800" dirty="0"/>
          </a:p>
        </p:txBody>
      </p:sp>
      <p:sp>
        <p:nvSpPr>
          <p:cNvPr id="21" name="TextBox 20"/>
          <p:cNvSpPr txBox="1"/>
          <p:nvPr/>
        </p:nvSpPr>
        <p:spPr>
          <a:xfrm>
            <a:off x="2302328" y="5212229"/>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22" name="TextBox 21"/>
          <p:cNvSpPr txBox="1"/>
          <p:nvPr/>
        </p:nvSpPr>
        <p:spPr>
          <a:xfrm>
            <a:off x="7722974" y="1392197"/>
            <a:ext cx="4147897" cy="1815882"/>
          </a:xfrm>
          <a:prstGeom prst="rect">
            <a:avLst/>
          </a:prstGeom>
          <a:noFill/>
        </p:spPr>
        <p:txBody>
          <a:bodyPr wrap="square" rtlCol="0">
            <a:spAutoFit/>
          </a:bodyPr>
          <a:lstStyle/>
          <a:p>
            <a:r>
              <a:rPr lang="en-US" sz="1400" dirty="0" smtClean="0"/>
              <a:t>Check to see if all transactions were valid? </a:t>
            </a:r>
          </a:p>
          <a:p>
            <a:r>
              <a:rPr lang="en-US" sz="1400" dirty="0" smtClean="0"/>
              <a:t>No, fail the file</a:t>
            </a:r>
          </a:p>
          <a:p>
            <a:r>
              <a:rPr lang="en-US" sz="1400" dirty="0" smtClean="0"/>
              <a:t>Yes:</a:t>
            </a:r>
          </a:p>
          <a:p>
            <a:pPr marL="342900" indent="-342900">
              <a:buFont typeface="+mj-lt"/>
              <a:buAutoNum type="arabicPeriod"/>
            </a:pPr>
            <a:r>
              <a:rPr lang="en-US" sz="1400" dirty="0" smtClean="0"/>
              <a:t>Bulk Clear:</a:t>
            </a:r>
          </a:p>
          <a:p>
            <a:pPr lvl="1"/>
            <a:r>
              <a:rPr lang="en-US" sz="1400" dirty="0" smtClean="0"/>
              <a:t>Yes:</a:t>
            </a:r>
          </a:p>
          <a:p>
            <a:pPr marL="800100" lvl="1" indent="-342900">
              <a:buFont typeface="+mj-lt"/>
              <a:buAutoNum type="arabicPeriod"/>
            </a:pPr>
            <a:r>
              <a:rPr lang="en-US" sz="1400" dirty="0" smtClean="0"/>
              <a:t>Create a new bulk clear service</a:t>
            </a:r>
          </a:p>
          <a:p>
            <a:pPr lvl="1"/>
            <a:r>
              <a:rPr lang="en-US" sz="1400" dirty="0" smtClean="0"/>
              <a:t>No:</a:t>
            </a:r>
          </a:p>
          <a:p>
            <a:pPr marL="800100" lvl="1" indent="-342900">
              <a:buFont typeface="+mj-lt"/>
              <a:buAutoNum type="arabicPeriod"/>
            </a:pPr>
            <a:r>
              <a:rPr lang="en-US" sz="1400" dirty="0" smtClean="0"/>
              <a:t>Create an individual clear service for each</a:t>
            </a:r>
            <a:endParaRPr lang="en-US" sz="1400" dirty="0"/>
          </a:p>
        </p:txBody>
      </p:sp>
    </p:spTree>
    <p:extLst>
      <p:ext uri="{BB962C8B-B14F-4D97-AF65-F5344CB8AC3E}">
        <p14:creationId xmlns:p14="http://schemas.microsoft.com/office/powerpoint/2010/main" val="4203732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Conclusion</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As demonstrated with this simple business process with 2 client options, a platform that requires the process flow to be defined at runtime would require 3 or 4 (depending on how they were coded) process models</a:t>
            </a:r>
          </a:p>
          <a:p>
            <a:r>
              <a:rPr lang="en-US" sz="2000" dirty="0" smtClean="0"/>
              <a:t>With the new platform, the process can be developed with a few if statements</a:t>
            </a:r>
          </a:p>
          <a:p>
            <a:r>
              <a:rPr lang="en-US" sz="2000" dirty="0" smtClean="0"/>
              <a:t>In real payment processing systems, there are hundreds of customer options, as well as countless processing rules based upon the data contained in the payment instruction.  With simple flow charts created by business analysists, developers can create </a:t>
            </a:r>
            <a:r>
              <a:rPr lang="en-US" sz="2000" dirty="0"/>
              <a:t>mini services</a:t>
            </a:r>
            <a:r>
              <a:rPr lang="en-US" sz="2000" dirty="0" smtClean="0"/>
              <a:t>.  These </a:t>
            </a:r>
            <a:r>
              <a:rPr lang="en-US" sz="2000" dirty="0"/>
              <a:t>mini services </a:t>
            </a:r>
            <a:r>
              <a:rPr lang="en-US" sz="2000" dirty="0" smtClean="0"/>
              <a:t>can then be run on the platform utilizing the state of the art cloud services totally transparent to the developers of the system. </a:t>
            </a:r>
            <a:endParaRPr lang="en-US" sz="1400" dirty="0"/>
          </a:p>
        </p:txBody>
      </p:sp>
    </p:spTree>
    <p:extLst>
      <p:ext uri="{BB962C8B-B14F-4D97-AF65-F5344CB8AC3E}">
        <p14:creationId xmlns:p14="http://schemas.microsoft.com/office/powerpoint/2010/main" val="39727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Set up</a:t>
            </a:r>
            <a:endParaRPr lang="en-US" dirty="0"/>
          </a:p>
        </p:txBody>
      </p:sp>
      <p:sp>
        <p:nvSpPr>
          <p:cNvPr id="3" name="Content Placeholder 2"/>
          <p:cNvSpPr>
            <a:spLocks noGrp="1"/>
          </p:cNvSpPr>
          <p:nvPr>
            <p:ph idx="1"/>
          </p:nvPr>
        </p:nvSpPr>
        <p:spPr>
          <a:xfrm>
            <a:off x="838200" y="1595718"/>
            <a:ext cx="10515600" cy="4581245"/>
          </a:xfrm>
        </p:spPr>
        <p:txBody>
          <a:bodyPr>
            <a:normAutofit fontScale="92500" lnSpcReduction="20000"/>
          </a:bodyPr>
          <a:lstStyle/>
          <a:p>
            <a:r>
              <a:rPr lang="en-US" sz="2000" dirty="0" smtClean="0"/>
              <a:t>The demo was created using Java and eclipse on windows</a:t>
            </a:r>
          </a:p>
          <a:p>
            <a:r>
              <a:rPr lang="en-US" sz="2000" dirty="0" smtClean="0"/>
              <a:t>The database was Cassandra – to set up Cassandra I followed the instructions: </a:t>
            </a:r>
            <a:r>
              <a:rPr lang="en-US" sz="1400" dirty="0">
                <a:hlinkClick r:id="rId2"/>
              </a:rPr>
              <a:t>Install Cassandra on Windows 10: Tutorial With Simple Steps (phoenixnap.com</a:t>
            </a:r>
            <a:r>
              <a:rPr lang="en-US" sz="1400" dirty="0" smtClean="0">
                <a:hlinkClick r:id="rId2"/>
              </a:rPr>
              <a:t>)</a:t>
            </a:r>
            <a:endParaRPr lang="en-US" sz="1400" dirty="0" smtClean="0"/>
          </a:p>
          <a:p>
            <a:r>
              <a:rPr lang="en-US" sz="2000" dirty="0" smtClean="0"/>
              <a:t>To use </a:t>
            </a:r>
            <a:r>
              <a:rPr lang="en-US" sz="2000" dirty="0" err="1" smtClean="0"/>
              <a:t>cqlsh</a:t>
            </a:r>
            <a:r>
              <a:rPr lang="en-US" sz="2000" dirty="0"/>
              <a:t> </a:t>
            </a:r>
            <a:r>
              <a:rPr lang="en-US" sz="2000" dirty="0" smtClean="0"/>
              <a:t>to query the Cassandra tables directly, I installed anaconda.  </a:t>
            </a:r>
            <a:r>
              <a:rPr lang="en-US" sz="2000" dirty="0" err="1" smtClean="0"/>
              <a:t>cqlsh</a:t>
            </a:r>
            <a:r>
              <a:rPr lang="en-US" sz="2000" dirty="0" smtClean="0"/>
              <a:t> uses python 2.7, so I had to create an anaconda environment with python 2.7 to use </a:t>
            </a:r>
            <a:r>
              <a:rPr lang="en-US" sz="2000" dirty="0" err="1" smtClean="0"/>
              <a:t>cqlsh</a:t>
            </a:r>
            <a:r>
              <a:rPr lang="en-US" sz="2000" dirty="0" smtClean="0"/>
              <a:t>:</a:t>
            </a:r>
          </a:p>
          <a:p>
            <a:pPr marL="457200" indent="-457200">
              <a:buFont typeface="+mj-lt"/>
              <a:buAutoNum type="arabicPeriod"/>
            </a:pPr>
            <a:r>
              <a:rPr lang="en-US" sz="2000" dirty="0"/>
              <a:t>open anaconda prompt</a:t>
            </a:r>
          </a:p>
          <a:p>
            <a:pPr marL="457200" indent="-457200">
              <a:buFont typeface="+mj-lt"/>
              <a:buAutoNum type="arabicPeriod"/>
            </a:pPr>
            <a:r>
              <a:rPr lang="en-US" sz="2000" dirty="0"/>
              <a:t>activate mlb27 (I had to create an environment with python 2.7)</a:t>
            </a:r>
          </a:p>
          <a:p>
            <a:pPr marL="457200" indent="-457200">
              <a:buFont typeface="+mj-lt"/>
              <a:buAutoNum type="arabicPeriod"/>
            </a:pPr>
            <a:r>
              <a:rPr lang="en-US" sz="2000" dirty="0"/>
              <a:t>start </a:t>
            </a:r>
            <a:r>
              <a:rPr lang="en-US" sz="2000" dirty="0" err="1" smtClean="0"/>
              <a:t>cqlsh</a:t>
            </a:r>
            <a:endParaRPr lang="en-US" sz="2000" dirty="0" smtClean="0"/>
          </a:p>
          <a:p>
            <a:pPr marL="0" indent="0">
              <a:buNone/>
            </a:pPr>
            <a:r>
              <a:rPr lang="en-US" sz="2000" dirty="0" smtClean="0"/>
              <a:t>If you wish to recreate the tables:</a:t>
            </a:r>
          </a:p>
          <a:p>
            <a:pPr marL="0" indent="0">
              <a:buNone/>
            </a:pPr>
            <a:r>
              <a:rPr lang="en-US" sz="1400" dirty="0">
                <a:latin typeface="Courier New" panose="02070309020205020404" pitchFamily="49" charset="0"/>
                <a:cs typeface="Courier New" panose="02070309020205020404" pitchFamily="49" charset="0"/>
              </a:rPr>
              <a:t>CREATE KEYSPACE IF NOT EXISTS </a:t>
            </a:r>
            <a:r>
              <a:rPr lang="en-US" sz="1400" dirty="0" err="1">
                <a:latin typeface="Courier New" panose="02070309020205020404" pitchFamily="49" charset="0"/>
                <a:cs typeface="Courier New" panose="02070309020205020404" pitchFamily="49" charset="0"/>
              </a:rPr>
              <a:t>rtoos</a:t>
            </a:r>
            <a:r>
              <a:rPr lang="en-US" sz="1400" dirty="0">
                <a:latin typeface="Courier New" panose="02070309020205020404" pitchFamily="49" charset="0"/>
                <a:cs typeface="Courier New" panose="02070309020205020404" pitchFamily="49" charset="0"/>
              </a:rPr>
              <a:t> WITH replication = {'class': '</a:t>
            </a:r>
            <a:r>
              <a:rPr lang="en-US" sz="1400" dirty="0" err="1">
                <a:latin typeface="Courier New" panose="02070309020205020404" pitchFamily="49" charset="0"/>
                <a:cs typeface="Courier New" panose="02070309020205020404" pitchFamily="49" charset="0"/>
              </a:rPr>
              <a:t>SimpleStrategy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replication_factor</a:t>
            </a:r>
            <a:r>
              <a:rPr lang="en-US" sz="1400" dirty="0">
                <a:latin typeface="Courier New" panose="02070309020205020404" pitchFamily="49" charset="0"/>
                <a:cs typeface="Courier New" panose="02070309020205020404" pitchFamily="49" charset="0"/>
              </a:rPr>
              <a:t>': '1'}  AND </a:t>
            </a:r>
            <a:r>
              <a:rPr lang="en-US" sz="1400" dirty="0" err="1">
                <a:latin typeface="Courier New" panose="02070309020205020404" pitchFamily="49" charset="0"/>
                <a:cs typeface="Courier New" panose="02070309020205020404" pitchFamily="49" charset="0"/>
              </a:rPr>
              <a:t>durable_writes</a:t>
            </a:r>
            <a:r>
              <a:rPr lang="en-US" sz="1400" dirty="0">
                <a:latin typeface="Courier New" panose="02070309020205020404" pitchFamily="49" charset="0"/>
                <a:cs typeface="Courier New" panose="02070309020205020404" pitchFamily="49" charset="0"/>
              </a:rPr>
              <a:t> = true</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rtoos.service_tree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parent_service</a:t>
            </a:r>
            <a:r>
              <a:rPr lang="en-US" sz="1400" dirty="0">
                <a:latin typeface="Courier New" panose="02070309020205020404" pitchFamily="49" charset="0"/>
                <a:cs typeface="Courier New" panose="02070309020205020404" pitchFamily="49" charset="0"/>
              </a:rPr>
              <a:t> UUID, service UUID, </a:t>
            </a:r>
            <a:r>
              <a:rPr lang="en-US" sz="1400" dirty="0" err="1">
                <a:latin typeface="Courier New" panose="02070309020205020404" pitchFamily="49" charset="0"/>
                <a:cs typeface="Courier New" panose="02070309020205020404" pitchFamily="49" charset="0"/>
              </a:rPr>
              <a:t>service_url</a:t>
            </a:r>
            <a:r>
              <a:rPr lang="en-US" sz="1400" dirty="0">
                <a:latin typeface="Courier New" panose="02070309020205020404" pitchFamily="49" charset="0"/>
                <a:cs typeface="Courier New" panose="02070309020205020404" pitchFamily="49" charset="0"/>
              </a:rPr>
              <a:t> text, </a:t>
            </a:r>
            <a:r>
              <a:rPr lang="en-US" sz="1400" dirty="0" err="1">
                <a:latin typeface="Courier New" panose="02070309020205020404" pitchFamily="49" charset="0"/>
                <a:cs typeface="Courier New" panose="02070309020205020404" pitchFamily="49" charset="0"/>
              </a:rPr>
              <a:t>service_param</a:t>
            </a:r>
            <a:r>
              <a:rPr lang="en-US" sz="1400" dirty="0">
                <a:latin typeface="Courier New" panose="02070309020205020404" pitchFamily="49" charset="0"/>
                <a:cs typeface="Courier New" panose="02070309020205020404" pitchFamily="49" charset="0"/>
              </a:rPr>
              <a:t> text, status text, PRIMARY KEY((</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parent_service</a:t>
            </a:r>
            <a:r>
              <a:rPr lang="en-US" sz="1400" dirty="0">
                <a:latin typeface="Courier New" panose="02070309020205020404" pitchFamily="49" charset="0"/>
                <a:cs typeface="Courier New" panose="02070309020205020404" pitchFamily="49" charset="0"/>
              </a:rPr>
              <a:t>, service));</a:t>
            </a:r>
          </a:p>
          <a:p>
            <a:pPr marL="0" indent="0">
              <a:buNone/>
            </a:pPr>
            <a:r>
              <a:rPr lang="en-US" sz="1400" dirty="0">
                <a:latin typeface="Courier New" panose="02070309020205020404" pitchFamily="49" charset="0"/>
                <a:cs typeface="Courier New" panose="02070309020205020404" pitchFamily="49" charset="0"/>
              </a:rPr>
              <a:t>CREATE index </a:t>
            </a:r>
            <a:r>
              <a:rPr lang="en-US" sz="1400" dirty="0" err="1">
                <a:latin typeface="Courier New" panose="02070309020205020404" pitchFamily="49" charset="0"/>
                <a:cs typeface="Courier New" panose="02070309020205020404" pitchFamily="49" charset="0"/>
              </a:rPr>
              <a:t>service_id</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rtoos.service_tree</a:t>
            </a:r>
            <a:r>
              <a:rPr lang="en-US" sz="1400" dirty="0">
                <a:latin typeface="Courier New" panose="02070309020205020404" pitchFamily="49" charset="0"/>
                <a:cs typeface="Courier New" panose="02070309020205020404" pitchFamily="49" charset="0"/>
              </a:rPr>
              <a:t>(service);CREATE TABLE </a:t>
            </a:r>
            <a:r>
              <a:rPr lang="en-US" sz="1400" dirty="0" err="1">
                <a:latin typeface="Courier New" panose="02070309020205020404" pitchFamily="49" charset="0"/>
                <a:cs typeface="Courier New" panose="02070309020205020404" pitchFamily="49" charset="0"/>
              </a:rPr>
              <a:t>rtoos.blocked_list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pre_service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blocked_parent</a:t>
            </a:r>
            <a:r>
              <a:rPr lang="en-US" sz="1400" dirty="0">
                <a:latin typeface="Courier New" panose="02070309020205020404" pitchFamily="49" charset="0"/>
                <a:cs typeface="Courier New" panose="02070309020205020404" pitchFamily="49" charset="0"/>
              </a:rPr>
              <a:t> UUID, status text, PRIMARY KEY((</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CREATE index </a:t>
            </a:r>
            <a:r>
              <a:rPr lang="en-US" sz="1400" dirty="0" err="1">
                <a:latin typeface="Courier New" panose="02070309020205020404" pitchFamily="49" charset="0"/>
                <a:cs typeface="Courier New" panose="02070309020205020404" pitchFamily="49" charset="0"/>
              </a:rPr>
              <a:t>blocked_id</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rtoos.blocked_list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a:t>
            </a:r>
          </a:p>
          <a:p>
            <a:pPr marL="0" indent="0">
              <a:buNone/>
            </a:pPr>
            <a:endParaRPr lang="en-US" sz="2000" dirty="0"/>
          </a:p>
        </p:txBody>
      </p:sp>
    </p:spTree>
    <p:extLst>
      <p:ext uri="{BB962C8B-B14F-4D97-AF65-F5344CB8AC3E}">
        <p14:creationId xmlns:p14="http://schemas.microsoft.com/office/powerpoint/2010/main" val="348599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Demo</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To demonstrate the prototype:</a:t>
            </a:r>
          </a:p>
          <a:p>
            <a:pPr marL="342900" indent="-342900">
              <a:buFont typeface="+mj-lt"/>
              <a:buAutoNum type="arabicPeriod"/>
            </a:pPr>
            <a:r>
              <a:rPr lang="en-US" sz="2000" dirty="0" smtClean="0"/>
              <a:t>Start Cassandra</a:t>
            </a:r>
          </a:p>
          <a:p>
            <a:pPr marL="342900" indent="-342900">
              <a:buFont typeface="+mj-lt"/>
              <a:buAutoNum type="arabicPeriod"/>
            </a:pPr>
            <a:r>
              <a:rPr lang="en-US" sz="2000" dirty="0" smtClean="0"/>
              <a:t>Start eclipse</a:t>
            </a:r>
          </a:p>
          <a:p>
            <a:pPr marL="342900" indent="-342900">
              <a:buFont typeface="+mj-lt"/>
              <a:buAutoNum type="arabicPeriod"/>
            </a:pPr>
            <a:r>
              <a:rPr lang="en-US" sz="2000" dirty="0" smtClean="0"/>
              <a:t>Start to server on the server tab</a:t>
            </a:r>
          </a:p>
          <a:p>
            <a:pPr marL="342900" indent="-342900">
              <a:buFont typeface="+mj-lt"/>
              <a:buAutoNum type="arabicPeriod"/>
            </a:pPr>
            <a:r>
              <a:rPr lang="en-US" sz="2000" dirty="0" smtClean="0"/>
              <a:t>Use postman to send an HTTP Post to </a:t>
            </a:r>
            <a:r>
              <a:rPr lang="en-US" sz="1400" dirty="0">
                <a:hlinkClick r:id="rId2"/>
              </a:rPr>
              <a:t>http://</a:t>
            </a:r>
            <a:r>
              <a:rPr lang="en-US" sz="1400" dirty="0" smtClean="0">
                <a:hlinkClick r:id="rId2"/>
              </a:rPr>
              <a:t>localhost:8080/RtoosEvent/FileAdapter.html</a:t>
            </a:r>
            <a:r>
              <a:rPr lang="en-US" sz="1400" dirty="0" smtClean="0"/>
              <a:t> </a:t>
            </a:r>
            <a:r>
              <a:rPr lang="en-US" sz="2000" dirty="0" smtClean="0"/>
              <a:t>using the body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rtoos_msg</a:t>
            </a:r>
            <a:r>
              <a:rPr lang="en-US" sz="1400" dirty="0">
                <a:latin typeface="Courier New" panose="02070309020205020404" pitchFamily="49" charset="0"/>
                <a:cs typeface="Courier New" panose="02070309020205020404" pitchFamily="49" charset="0"/>
              </a:rPr>
              <a:t>" : {"type" : "</a:t>
            </a:r>
            <a:r>
              <a:rPr lang="en-US" sz="1400" dirty="0" err="1">
                <a:latin typeface="Courier New" panose="02070309020205020404" pitchFamily="49" charset="0"/>
                <a:cs typeface="Courier New" panose="02070309020205020404" pitchFamily="49" charset="0"/>
              </a:rPr>
              <a:t>ImportFile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 "c:\\input.csv", "Authenticate" : "Transaction", "Clearing" : "Individual</a:t>
            </a:r>
            <a:r>
              <a:rPr lang="en-US" sz="1400" dirty="0" smtClean="0">
                <a:latin typeface="Courier New" panose="02070309020205020404" pitchFamily="49" charset="0"/>
                <a:cs typeface="Courier New" panose="02070309020205020404" pitchFamily="49" charset="0"/>
              </a:rPr>
              <a:t>"}}</a:t>
            </a:r>
            <a:r>
              <a:rPr lang="en-US" sz="2000" dirty="0" smtClean="0"/>
              <a:t/>
            </a:r>
            <a:br>
              <a:rPr lang="en-US" sz="2000" dirty="0" smtClean="0"/>
            </a:br>
            <a:endParaRPr lang="en-US" sz="2000" dirty="0" smtClean="0"/>
          </a:p>
          <a:p>
            <a:pPr marL="0" indent="0">
              <a:buNone/>
            </a:pPr>
            <a:r>
              <a:rPr lang="en-US" sz="2000" dirty="0" smtClean="0"/>
              <a:t>of course either “Transaction” or “Batch” can be used for Authenticate </a:t>
            </a:r>
            <a:br>
              <a:rPr lang="en-US" sz="2000" dirty="0" smtClean="0"/>
            </a:br>
            <a:r>
              <a:rPr lang="en-US" sz="2000" dirty="0" smtClean="0"/>
              <a:t>and “Individual” or “Bulk” can be used for Clearing</a:t>
            </a:r>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419615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a:t>
            </a:r>
            <a:r>
              <a:rPr lang="en-US" dirty="0" smtClean="0"/>
              <a:t>Coordination of “Mini” </a:t>
            </a:r>
            <a:r>
              <a:rPr lang="en-US" dirty="0" smtClean="0"/>
              <a:t>Services</a:t>
            </a:r>
            <a:endParaRPr lang="en-US" dirty="0"/>
          </a:p>
        </p:txBody>
      </p:sp>
      <p:sp>
        <p:nvSpPr>
          <p:cNvPr id="3" name="Content Placeholder 2"/>
          <p:cNvSpPr>
            <a:spLocks noGrp="1"/>
          </p:cNvSpPr>
          <p:nvPr>
            <p:ph idx="1"/>
          </p:nvPr>
        </p:nvSpPr>
        <p:spPr>
          <a:xfrm>
            <a:off x="838200" y="1595718"/>
            <a:ext cx="10515600" cy="4581245"/>
          </a:xfrm>
        </p:spPr>
        <p:txBody>
          <a:bodyPr>
            <a:normAutofit lnSpcReduction="10000"/>
          </a:bodyPr>
          <a:lstStyle/>
          <a:p>
            <a:pPr marL="0" indent="0">
              <a:buNone/>
            </a:pPr>
            <a:r>
              <a:rPr lang="en-US" sz="2000" dirty="0" smtClean="0"/>
              <a:t>Today, may companies </a:t>
            </a:r>
            <a:r>
              <a:rPr lang="en-US" sz="2000" dirty="0" smtClean="0"/>
              <a:t>run on business applications that </a:t>
            </a:r>
            <a:r>
              <a:rPr lang="en-US" sz="2000" dirty="0" smtClean="0"/>
              <a:t>are </a:t>
            </a:r>
            <a:r>
              <a:rPr lang="en-US" sz="2000" dirty="0" smtClean="0"/>
              <a:t>large “monolithic</a:t>
            </a:r>
            <a:r>
              <a:rPr lang="en-US" sz="2000" dirty="0" smtClean="0"/>
              <a:t>” programs.  To embrace and realize the promise </a:t>
            </a:r>
            <a:r>
              <a:rPr lang="en-US" sz="2000" dirty="0" smtClean="0"/>
              <a:t>and benefits </a:t>
            </a:r>
            <a:r>
              <a:rPr lang="en-US" sz="2000" dirty="0" smtClean="0"/>
              <a:t>of the cloud revolution (scalability, redundancy, reuse, to name a few</a:t>
            </a:r>
            <a:r>
              <a:rPr lang="en-US" sz="2000" dirty="0" smtClean="0"/>
              <a:t>), in many circumstances a business finds itself in </a:t>
            </a:r>
            <a:r>
              <a:rPr lang="en-US" sz="2000" dirty="0" smtClean="0"/>
              <a:t>a position of having to deconstruct those monolithic </a:t>
            </a:r>
            <a:r>
              <a:rPr lang="en-US" sz="2000" dirty="0" smtClean="0"/>
              <a:t>programs.</a:t>
            </a:r>
            <a:endParaRPr lang="en-US" sz="2000" dirty="0" smtClean="0"/>
          </a:p>
          <a:p>
            <a:pPr marL="0" indent="0">
              <a:buNone/>
            </a:pPr>
            <a:r>
              <a:rPr lang="en-US" sz="2000" dirty="0" smtClean="0"/>
              <a:t>However, the resources </a:t>
            </a:r>
            <a:r>
              <a:rPr lang="en-US" sz="2000" dirty="0" smtClean="0"/>
              <a:t>available to the company may not be well versed with the new cloud technologies.  </a:t>
            </a:r>
            <a:r>
              <a:rPr lang="en-US" sz="2000" dirty="0" smtClean="0"/>
              <a:t>Nevertheless, the business may have </a:t>
            </a:r>
            <a:r>
              <a:rPr lang="en-US" sz="2000" dirty="0" smtClean="0"/>
              <a:t>deep domain expertise of the </a:t>
            </a:r>
            <a:r>
              <a:rPr lang="en-US" sz="2000" dirty="0" smtClean="0"/>
              <a:t>business processes contained </a:t>
            </a:r>
            <a:r>
              <a:rPr lang="en-US" sz="2000" dirty="0" smtClean="0"/>
              <a:t>within those monolithic </a:t>
            </a:r>
            <a:r>
              <a:rPr lang="en-US" sz="2000" dirty="0" smtClean="0"/>
              <a:t>programs.</a:t>
            </a:r>
            <a:endParaRPr lang="en-US" sz="2000" dirty="0" smtClean="0"/>
          </a:p>
          <a:p>
            <a:pPr marL="0" indent="0">
              <a:buNone/>
            </a:pPr>
            <a:r>
              <a:rPr lang="en-US" sz="2000" dirty="0" smtClean="0"/>
              <a:t>A simple runtime coordination platform for mini services would </a:t>
            </a:r>
            <a:r>
              <a:rPr lang="en-US" sz="2000" dirty="0" smtClean="0"/>
              <a:t>provide those companies with a </a:t>
            </a:r>
            <a:r>
              <a:rPr lang="en-US" sz="2000" dirty="0" smtClean="0"/>
              <a:t>practical way </a:t>
            </a:r>
            <a:r>
              <a:rPr lang="en-US" sz="2000" dirty="0" smtClean="0"/>
              <a:t>forward.  </a:t>
            </a:r>
          </a:p>
          <a:p>
            <a:pPr marL="0" indent="0">
              <a:buNone/>
            </a:pPr>
            <a:r>
              <a:rPr lang="en-US" sz="2000" dirty="0" smtClean="0"/>
              <a:t>Subject matter experts, with simple </a:t>
            </a:r>
            <a:r>
              <a:rPr lang="en-US" sz="2000" dirty="0" smtClean="0"/>
              <a:t>“if </a:t>
            </a:r>
            <a:r>
              <a:rPr lang="en-US" sz="2000" dirty="0" smtClean="0"/>
              <a:t>then </a:t>
            </a:r>
            <a:r>
              <a:rPr lang="en-US" sz="2000" dirty="0" smtClean="0"/>
              <a:t>else” </a:t>
            </a:r>
            <a:r>
              <a:rPr lang="en-US" sz="2000" dirty="0" smtClean="0"/>
              <a:t>flow logic, can </a:t>
            </a:r>
            <a:r>
              <a:rPr lang="en-US" sz="2000" dirty="0" smtClean="0"/>
              <a:t>document those process </a:t>
            </a:r>
            <a:r>
              <a:rPr lang="en-US" sz="2000" dirty="0" smtClean="0"/>
              <a:t>flows.  Developers who are trained in creating </a:t>
            </a:r>
            <a:r>
              <a:rPr lang="en-US" sz="2000" dirty="0" smtClean="0"/>
              <a:t>simple HTTP </a:t>
            </a:r>
            <a:r>
              <a:rPr lang="en-US" sz="2000" dirty="0" smtClean="0"/>
              <a:t>post </a:t>
            </a:r>
            <a:r>
              <a:rPr lang="en-US" sz="2000" dirty="0" smtClean="0"/>
              <a:t>interfaces </a:t>
            </a:r>
            <a:r>
              <a:rPr lang="en-US" sz="2000" dirty="0" smtClean="0"/>
              <a:t>can take those process designs and create </a:t>
            </a:r>
            <a:r>
              <a:rPr lang="en-US" sz="2000" dirty="0" smtClean="0"/>
              <a:t>mini services, while at the same time coordinating the business process flow.  The platform would control the state of the process execution and the instantiation of th</a:t>
            </a:r>
            <a:r>
              <a:rPr lang="en-US" sz="2000" dirty="0" smtClean="0"/>
              <a:t>e </a:t>
            </a:r>
            <a:r>
              <a:rPr lang="en-US" sz="2000" dirty="0"/>
              <a:t>mini </a:t>
            </a:r>
            <a:r>
              <a:rPr lang="en-US" sz="2000" dirty="0" smtClean="0"/>
              <a:t>services, while providing visibility into the execution of the business process.</a:t>
            </a:r>
            <a:endParaRPr lang="en-US" sz="2000" dirty="0" smtClean="0"/>
          </a:p>
          <a:p>
            <a:pPr marL="0" indent="0">
              <a:buNone/>
            </a:pPr>
            <a:r>
              <a:rPr lang="en-US" sz="2000" dirty="0" smtClean="0"/>
              <a:t>The platform </a:t>
            </a:r>
            <a:r>
              <a:rPr lang="en-US" sz="2000" dirty="0" smtClean="0"/>
              <a:t>ideally should allow those </a:t>
            </a:r>
            <a:r>
              <a:rPr lang="en-US" sz="2000" dirty="0"/>
              <a:t>mini services </a:t>
            </a:r>
            <a:r>
              <a:rPr lang="en-US" sz="2000" dirty="0" smtClean="0"/>
              <a:t>to run on </a:t>
            </a:r>
            <a:r>
              <a:rPr lang="en-US" sz="2000" dirty="0" smtClean="0"/>
              <a:t>various state </a:t>
            </a:r>
            <a:r>
              <a:rPr lang="en-US" sz="2000" dirty="0" smtClean="0"/>
              <a:t>of the art cloud platforms.</a:t>
            </a:r>
            <a:endParaRPr lang="en-US" sz="12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19901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 example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Take </a:t>
            </a:r>
            <a:r>
              <a:rPr lang="en-US" sz="2000" dirty="0" smtClean="0"/>
              <a:t>a file based payments </a:t>
            </a:r>
            <a:r>
              <a:rPr lang="en-US" sz="2000" dirty="0" smtClean="0"/>
              <a:t>processing </a:t>
            </a:r>
            <a:r>
              <a:rPr lang="en-US" sz="2000" dirty="0" smtClean="0"/>
              <a:t>system, </a:t>
            </a:r>
            <a:r>
              <a:rPr lang="en-US" sz="2000" dirty="0" smtClean="0"/>
              <a:t>for example, the processing of each payment request </a:t>
            </a:r>
            <a:r>
              <a:rPr lang="en-US" sz="2000" dirty="0" smtClean="0"/>
              <a:t>proceeds </a:t>
            </a:r>
            <a:r>
              <a:rPr lang="en-US" sz="2000" dirty="0" smtClean="0"/>
              <a:t>through a very complex </a:t>
            </a:r>
            <a:r>
              <a:rPr lang="en-US" sz="2000" dirty="0" smtClean="0"/>
              <a:t>business flow</a:t>
            </a:r>
            <a:r>
              <a:rPr lang="en-US" sz="2000" dirty="0" smtClean="0"/>
              <a:t>.  For example, some clients may want to fail an entire file </a:t>
            </a:r>
            <a:r>
              <a:rPr lang="en-US" sz="2000" dirty="0" smtClean="0"/>
              <a:t>if one </a:t>
            </a:r>
            <a:r>
              <a:rPr lang="en-US" sz="2000" dirty="0" smtClean="0"/>
              <a:t>transaction is </a:t>
            </a:r>
            <a:r>
              <a:rPr lang="en-US" sz="2000" dirty="0" smtClean="0"/>
              <a:t>syntactically incorrect</a:t>
            </a:r>
            <a:r>
              <a:rPr lang="en-US" sz="2000" dirty="0" smtClean="0"/>
              <a:t>.  Other clients may want all transactions that are valid to be </a:t>
            </a:r>
            <a:r>
              <a:rPr lang="en-US" sz="2000" dirty="0" smtClean="0"/>
              <a:t>processed and only those that fail should be rejected.  </a:t>
            </a:r>
            <a:r>
              <a:rPr lang="en-US" sz="2000" dirty="0" smtClean="0"/>
              <a:t>Similarly, one client may want to fail the entire file if one transaction is a duplicate </a:t>
            </a:r>
            <a:r>
              <a:rPr lang="en-US" sz="2000" dirty="0" smtClean="0"/>
              <a:t>to a previous transaction, while another </a:t>
            </a:r>
            <a:r>
              <a:rPr lang="en-US" sz="2000" dirty="0" smtClean="0"/>
              <a:t>may want the non-duplicates to be </a:t>
            </a:r>
            <a:r>
              <a:rPr lang="en-US" sz="2000" dirty="0" smtClean="0"/>
              <a:t>processes.  </a:t>
            </a:r>
            <a:r>
              <a:rPr lang="en-US" sz="2000" dirty="0" smtClean="0"/>
              <a:t>In a real world system, there are hundreds of client options.</a:t>
            </a:r>
          </a:p>
          <a:p>
            <a:pPr marL="0" indent="0">
              <a:buNone/>
            </a:pPr>
            <a:r>
              <a:rPr lang="en-US" sz="2000" dirty="0" smtClean="0"/>
              <a:t>Furthermore, the processing flow may </a:t>
            </a:r>
            <a:r>
              <a:rPr lang="en-US" sz="2000" dirty="0" smtClean="0"/>
              <a:t>vary depending on </a:t>
            </a:r>
            <a:r>
              <a:rPr lang="en-US" sz="2000" dirty="0" smtClean="0"/>
              <a:t>the data within the </a:t>
            </a:r>
            <a:r>
              <a:rPr lang="en-US" sz="2000" dirty="0" smtClean="0"/>
              <a:t>transaction.  </a:t>
            </a:r>
            <a:r>
              <a:rPr lang="en-US" sz="2000" dirty="0" smtClean="0"/>
              <a:t>For example, </a:t>
            </a:r>
            <a:r>
              <a:rPr lang="en-US" sz="2000" dirty="0" smtClean="0"/>
              <a:t>a payment from one </a:t>
            </a:r>
            <a:r>
              <a:rPr lang="en-US" sz="2000" dirty="0" smtClean="0"/>
              <a:t>country may have </a:t>
            </a:r>
            <a:r>
              <a:rPr lang="en-US" sz="2000" dirty="0" smtClean="0"/>
              <a:t>different </a:t>
            </a:r>
            <a:r>
              <a:rPr lang="en-US" sz="2000" dirty="0" smtClean="0"/>
              <a:t>validation rules than </a:t>
            </a:r>
            <a:r>
              <a:rPr lang="en-US" sz="2000" dirty="0" smtClean="0"/>
              <a:t>a payment from another</a:t>
            </a:r>
            <a:r>
              <a:rPr lang="en-US" sz="2000" dirty="0" smtClean="0"/>
              <a:t>.</a:t>
            </a:r>
          </a:p>
          <a:p>
            <a:pPr marL="0" indent="0">
              <a:buNone/>
            </a:pPr>
            <a:r>
              <a:rPr lang="en-US" sz="2000" dirty="0" smtClean="0"/>
              <a:t>Todays monolithic programs are quite complex.  Decomposing them into </a:t>
            </a:r>
            <a:r>
              <a:rPr lang="en-US" sz="2000" dirty="0"/>
              <a:t>mini services </a:t>
            </a:r>
            <a:r>
              <a:rPr lang="en-US" sz="2000" dirty="0" smtClean="0"/>
              <a:t>is a daunting task</a:t>
            </a:r>
            <a:r>
              <a:rPr lang="en-US" sz="2000" dirty="0" smtClean="0"/>
              <a:t>.  However a simple run time service coordinator may provide a path forward.</a:t>
            </a:r>
            <a:endParaRPr lang="en-US" sz="20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390565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a:t>
            </a:r>
            <a:r>
              <a:rPr lang="en-US" dirty="0"/>
              <a:t>C</a:t>
            </a:r>
            <a:r>
              <a:rPr lang="en-US" dirty="0" smtClean="0"/>
              <a:t>oordination </a:t>
            </a:r>
            <a:r>
              <a:rPr lang="en-US" dirty="0" smtClean="0"/>
              <a:t>Platform Prototype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Input into the runtime platform is quite simple.  </a:t>
            </a:r>
            <a:r>
              <a:rPr lang="en-US" sz="2000" dirty="0"/>
              <a:t>A mini service </a:t>
            </a:r>
            <a:r>
              <a:rPr lang="en-US" sz="2000" dirty="0" smtClean="0"/>
              <a:t>can </a:t>
            </a:r>
            <a:r>
              <a:rPr lang="en-US" sz="2000" dirty="0" smtClean="0"/>
              <a:t>“chain</a:t>
            </a:r>
            <a:r>
              <a:rPr lang="en-US" sz="2000" dirty="0" smtClean="0"/>
              <a:t>” </a:t>
            </a:r>
            <a:r>
              <a:rPr lang="en-US" sz="2000" dirty="0" smtClean="0"/>
              <a:t>calls to </a:t>
            </a:r>
            <a:r>
              <a:rPr lang="en-US" sz="2000" dirty="0"/>
              <a:t>other mini services </a:t>
            </a:r>
            <a:r>
              <a:rPr lang="en-US" sz="2000" dirty="0" smtClean="0"/>
              <a:t>to complete a business process </a:t>
            </a:r>
            <a:r>
              <a:rPr lang="en-US" sz="2000" dirty="0" smtClean="0"/>
              <a:t>flow.  </a:t>
            </a:r>
          </a:p>
          <a:p>
            <a:pPr marL="0" indent="0">
              <a:buNone/>
            </a:pPr>
            <a:r>
              <a:rPr lang="en-US" sz="2000" dirty="0" smtClean="0"/>
              <a:t>The platform has </a:t>
            </a:r>
            <a:r>
              <a:rPr lang="en-US" sz="2000" dirty="0" smtClean="0"/>
              <a:t>3 (4?) </a:t>
            </a:r>
            <a:r>
              <a:rPr lang="en-US" sz="2000" dirty="0" smtClean="0"/>
              <a:t>types of </a:t>
            </a:r>
            <a:r>
              <a:rPr lang="en-US" sz="2000" dirty="0" smtClean="0"/>
              <a:t>chains </a:t>
            </a:r>
            <a:r>
              <a:rPr lang="en-US" sz="2000" dirty="0" smtClean="0"/>
              <a:t>creation formats:</a:t>
            </a:r>
          </a:p>
          <a:p>
            <a:pPr>
              <a:buFont typeface="+mj-lt"/>
              <a:buAutoNum type="arabicPeriod"/>
            </a:pPr>
            <a:r>
              <a:rPr lang="en-US" sz="2000" dirty="0" smtClean="0"/>
              <a:t>An “</a:t>
            </a:r>
            <a:r>
              <a:rPr lang="en-US" sz="2000" b="1" dirty="0" smtClean="0"/>
              <a:t>independent</a:t>
            </a:r>
            <a:r>
              <a:rPr lang="en-US" sz="2000" dirty="0" smtClean="0"/>
              <a:t>” service.  One service can </a:t>
            </a:r>
            <a:r>
              <a:rPr lang="en-US" sz="2000" dirty="0" smtClean="0"/>
              <a:t>“fork off” </a:t>
            </a:r>
            <a:r>
              <a:rPr lang="en-US" sz="2000" dirty="0" smtClean="0"/>
              <a:t>another service that will run independently (of course that service can create its own processing </a:t>
            </a:r>
            <a:r>
              <a:rPr lang="en-US" sz="2000" dirty="0" smtClean="0"/>
              <a:t>chains).</a:t>
            </a:r>
            <a:endParaRPr lang="en-US" sz="2000" dirty="0" smtClean="0"/>
          </a:p>
          <a:p>
            <a:pPr>
              <a:buFont typeface="+mj-lt"/>
              <a:buAutoNum type="arabicPeriod"/>
            </a:pPr>
            <a:r>
              <a:rPr lang="en-US" sz="2000" dirty="0" smtClean="0"/>
              <a:t>A “</a:t>
            </a:r>
            <a:r>
              <a:rPr lang="en-US" sz="2000" b="1" dirty="0" smtClean="0"/>
              <a:t>contained</a:t>
            </a:r>
            <a:r>
              <a:rPr lang="en-US" sz="2000" dirty="0" smtClean="0"/>
              <a:t>” service.  A service that creates “contained” services will not complete (and subsequent services will not start) until all contained services are </a:t>
            </a:r>
            <a:r>
              <a:rPr lang="en-US" sz="2000" dirty="0" smtClean="0"/>
              <a:t>completed.</a:t>
            </a:r>
            <a:endParaRPr lang="en-US" sz="2000" dirty="0" smtClean="0"/>
          </a:p>
          <a:p>
            <a:pPr>
              <a:buFont typeface="+mj-lt"/>
              <a:buAutoNum type="arabicPeriod"/>
            </a:pPr>
            <a:r>
              <a:rPr lang="en-US" sz="2000" dirty="0" smtClean="0"/>
              <a:t>A “</a:t>
            </a:r>
            <a:r>
              <a:rPr lang="en-US" sz="2000" b="1" dirty="0" smtClean="0"/>
              <a:t>subsequent</a:t>
            </a:r>
            <a:r>
              <a:rPr lang="en-US" sz="2000" dirty="0" smtClean="0"/>
              <a:t>” service.  The subsequent service will not start until the creating </a:t>
            </a:r>
            <a:r>
              <a:rPr lang="en-US" sz="2000" dirty="0" smtClean="0"/>
              <a:t>service is </a:t>
            </a:r>
            <a:r>
              <a:rPr lang="en-US" sz="2000" dirty="0" smtClean="0"/>
              <a:t>complete</a:t>
            </a:r>
            <a:r>
              <a:rPr lang="en-US" sz="2000" dirty="0" smtClean="0"/>
              <a:t>.</a:t>
            </a:r>
          </a:p>
          <a:p>
            <a:pPr>
              <a:buFont typeface="+mj-lt"/>
              <a:buAutoNum type="arabicPeriod"/>
            </a:pPr>
            <a:r>
              <a:rPr lang="en-US" sz="2000" dirty="0" smtClean="0"/>
              <a:t>/* Potentially add a “final” service to a chain. */</a:t>
            </a:r>
            <a:endParaRPr lang="en-US" sz="2000" dirty="0" smtClean="0"/>
          </a:p>
          <a:p>
            <a:pPr marL="0" indent="0">
              <a:buNone/>
            </a:pPr>
            <a:endParaRPr lang="en-US" sz="20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370656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a:t>
            </a:r>
            <a:r>
              <a:rPr lang="en-US" dirty="0"/>
              <a:t>C</a:t>
            </a:r>
            <a:r>
              <a:rPr lang="en-US" dirty="0" smtClean="0"/>
              <a:t>oordination </a:t>
            </a:r>
            <a:r>
              <a:rPr lang="en-US" dirty="0"/>
              <a:t>Platform Prototype</a:t>
            </a:r>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To chain a service, </a:t>
            </a:r>
            <a:r>
              <a:rPr lang="en-US" sz="2000" dirty="0" smtClean="0"/>
              <a:t>all that is required is the URL of the service and </a:t>
            </a:r>
            <a:r>
              <a:rPr lang="en-US" sz="2000" dirty="0" smtClean="0"/>
              <a:t>an optional </a:t>
            </a:r>
            <a:r>
              <a:rPr lang="en-US" sz="2000" dirty="0" smtClean="0"/>
              <a:t>parameter that is passed into the service.</a:t>
            </a:r>
          </a:p>
          <a:p>
            <a:pPr marL="0" indent="0">
              <a:buNone/>
            </a:pPr>
            <a:r>
              <a:rPr lang="en-US" sz="2000" dirty="0" smtClean="0"/>
              <a:t>When a service is instantiated by the platform, it has access to the parameter, as well as a </a:t>
            </a:r>
            <a:r>
              <a:rPr lang="en-US" sz="2000" dirty="0" smtClean="0"/>
              <a:t>UUID </a:t>
            </a:r>
            <a:r>
              <a:rPr lang="en-US" sz="2000" dirty="0" smtClean="0"/>
              <a:t>that is unique to that service, the </a:t>
            </a:r>
            <a:r>
              <a:rPr lang="en-US" sz="2000" dirty="0" smtClean="0"/>
              <a:t>UUID </a:t>
            </a:r>
            <a:r>
              <a:rPr lang="en-US" sz="2000" dirty="0" smtClean="0"/>
              <a:t>of its </a:t>
            </a:r>
            <a:r>
              <a:rPr lang="en-US" sz="2000" dirty="0" smtClean="0"/>
              <a:t>creating service</a:t>
            </a:r>
            <a:r>
              <a:rPr lang="en-US" sz="2000" dirty="0" smtClean="0"/>
              <a:t>, and the </a:t>
            </a:r>
            <a:r>
              <a:rPr lang="en-US" sz="2000" dirty="0" smtClean="0"/>
              <a:t>UUID </a:t>
            </a:r>
            <a:r>
              <a:rPr lang="en-US" sz="2000" dirty="0" smtClean="0"/>
              <a:t>of the root service.</a:t>
            </a:r>
          </a:p>
          <a:p>
            <a:pPr marL="0" indent="0">
              <a:buNone/>
            </a:pPr>
            <a:r>
              <a:rPr lang="en-US" sz="2000" dirty="0" smtClean="0"/>
              <a:t>This structure </a:t>
            </a:r>
            <a:r>
              <a:rPr lang="en-US" sz="2000" dirty="0" smtClean="0"/>
              <a:t>can be implemented as a tree.  </a:t>
            </a:r>
            <a:r>
              <a:rPr lang="en-US" sz="2000" dirty="0" smtClean="0"/>
              <a:t>The </a:t>
            </a:r>
            <a:r>
              <a:rPr lang="en-US" sz="2000" dirty="0" smtClean="0"/>
              <a:t>tree structure (root, parent, service) is defined </a:t>
            </a:r>
            <a:r>
              <a:rPr lang="en-US" sz="2000" dirty="0" smtClean="0"/>
              <a:t>in section #.#.</a:t>
            </a:r>
            <a:endParaRPr lang="en-US" sz="2000" dirty="0" smtClean="0"/>
          </a:p>
          <a:p>
            <a:pPr marL="0" indent="0">
              <a:buNone/>
            </a:pPr>
            <a:r>
              <a:rPr lang="en-US" sz="2000" dirty="0" smtClean="0"/>
              <a:t>These </a:t>
            </a:r>
            <a:r>
              <a:rPr lang="en-US" sz="2000" dirty="0" smtClean="0"/>
              <a:t>UUIDs </a:t>
            </a:r>
            <a:r>
              <a:rPr lang="en-US" sz="2000" dirty="0" smtClean="0"/>
              <a:t>are unique, and can be used in any business process utilizing the platform.  For example, the root id is used by the sample file </a:t>
            </a:r>
            <a:r>
              <a:rPr lang="en-US" sz="2000" dirty="0" smtClean="0"/>
              <a:t>payments processing </a:t>
            </a:r>
            <a:r>
              <a:rPr lang="en-US" sz="2000" dirty="0" smtClean="0"/>
              <a:t>system </a:t>
            </a:r>
            <a:r>
              <a:rPr lang="en-US" sz="2000" dirty="0" smtClean="0"/>
              <a:t>defined later as </a:t>
            </a:r>
            <a:r>
              <a:rPr lang="en-US" sz="2000" dirty="0" smtClean="0"/>
              <a:t>the file ID.  </a:t>
            </a:r>
            <a:r>
              <a:rPr lang="en-US" sz="2000" dirty="0" smtClean="0"/>
              <a:t>Similarly, the UUID </a:t>
            </a:r>
            <a:r>
              <a:rPr lang="en-US" sz="2000" dirty="0" smtClean="0"/>
              <a:t>of the validation service for each transaction is used as the transaction ID in the </a:t>
            </a:r>
            <a:r>
              <a:rPr lang="en-US" sz="2000" dirty="0" smtClean="0"/>
              <a:t>prototype system</a:t>
            </a:r>
            <a:r>
              <a:rPr lang="en-US" sz="2000" dirty="0" smtClean="0"/>
              <a:t>.</a:t>
            </a:r>
          </a:p>
          <a:p>
            <a:pPr marL="0" indent="0">
              <a:buNone/>
            </a:pPr>
            <a:r>
              <a:rPr lang="en-US" sz="2000" dirty="0" smtClean="0"/>
              <a:t>Using the root id in this way is beneficial as the root </a:t>
            </a:r>
            <a:r>
              <a:rPr lang="en-US" sz="2000" dirty="0" smtClean="0"/>
              <a:t>UUID </a:t>
            </a:r>
            <a:r>
              <a:rPr lang="en-US" sz="2000" dirty="0" smtClean="0"/>
              <a:t>is used as a partitioning ID in </a:t>
            </a:r>
            <a:r>
              <a:rPr lang="en-US" sz="2000" dirty="0" smtClean="0"/>
              <a:t>the underlying platform database.</a:t>
            </a:r>
            <a:endParaRPr lang="en-US" sz="1200" dirty="0"/>
          </a:p>
        </p:txBody>
      </p:sp>
    </p:spTree>
    <p:extLst>
      <p:ext uri="{BB962C8B-B14F-4D97-AF65-F5344CB8AC3E}">
        <p14:creationId xmlns:p14="http://schemas.microsoft.com/office/powerpoint/2010/main" val="89584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Add research here</a:t>
            </a:r>
            <a:endParaRPr lang="en-US" sz="1200" dirty="0"/>
          </a:p>
        </p:txBody>
      </p:sp>
    </p:spTree>
    <p:extLst>
      <p:ext uri="{BB962C8B-B14F-4D97-AF65-F5344CB8AC3E}">
        <p14:creationId xmlns:p14="http://schemas.microsoft.com/office/powerpoint/2010/main" val="58850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a:t>
            </a:r>
            <a:endParaRPr lang="en-US" dirty="0"/>
          </a:p>
        </p:txBody>
      </p:sp>
      <p:cxnSp>
        <p:nvCxnSpPr>
          <p:cNvPr id="5" name="Straight Connector 4"/>
          <p:cNvCxnSpPr/>
          <p:nvPr/>
        </p:nvCxnSpPr>
        <p:spPr>
          <a:xfrm flipH="1">
            <a:off x="5890661" y="2512195"/>
            <a:ext cx="38502" cy="40137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69934" y="4453575"/>
            <a:ext cx="65146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8288" y="2512195"/>
            <a:ext cx="1158840" cy="1193531"/>
          </a:xfrm>
          <a:prstGeom prst="rect">
            <a:avLst/>
          </a:prstGeom>
          <a:noFill/>
        </p:spPr>
      </p:pic>
      <p:sp>
        <p:nvSpPr>
          <p:cNvPr id="16" name="Oval 15"/>
          <p:cNvSpPr/>
          <p:nvPr/>
        </p:nvSpPr>
        <p:spPr>
          <a:xfrm>
            <a:off x="3110566" y="4985886"/>
            <a:ext cx="2269957" cy="1135781"/>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17" name="TextBox 16"/>
          <p:cNvSpPr txBox="1"/>
          <p:nvPr/>
        </p:nvSpPr>
        <p:spPr>
          <a:xfrm>
            <a:off x="3724977" y="5265023"/>
            <a:ext cx="1386038" cy="646331"/>
          </a:xfrm>
          <a:prstGeom prst="rect">
            <a:avLst/>
          </a:prstGeom>
          <a:noFill/>
        </p:spPr>
        <p:txBody>
          <a:bodyPr wrap="square" rtlCol="0">
            <a:spAutoFit/>
          </a:bodyPr>
          <a:lstStyle/>
          <a:p>
            <a:r>
              <a:rPr lang="en-US" dirty="0" smtClean="0"/>
              <a:t>Tools Required</a:t>
            </a:r>
            <a:endParaRPr lang="en-US" dirty="0"/>
          </a:p>
        </p:txBody>
      </p:sp>
      <p:sp>
        <p:nvSpPr>
          <p:cNvPr id="18" name="TextBox 17"/>
          <p:cNvSpPr txBox="1"/>
          <p:nvPr/>
        </p:nvSpPr>
        <p:spPr>
          <a:xfrm>
            <a:off x="3556535" y="1865864"/>
            <a:ext cx="2334126" cy="369332"/>
          </a:xfrm>
          <a:prstGeom prst="rect">
            <a:avLst/>
          </a:prstGeom>
          <a:noFill/>
        </p:spPr>
        <p:txBody>
          <a:bodyPr wrap="square" rtlCol="0">
            <a:spAutoFit/>
          </a:bodyPr>
          <a:lstStyle/>
          <a:p>
            <a:r>
              <a:rPr lang="en-US" dirty="0" smtClean="0"/>
              <a:t>Synchronous </a:t>
            </a:r>
            <a:endParaRPr lang="en-US" dirty="0"/>
          </a:p>
        </p:txBody>
      </p:sp>
      <p:sp>
        <p:nvSpPr>
          <p:cNvPr id="19" name="TextBox 18"/>
          <p:cNvSpPr txBox="1"/>
          <p:nvPr/>
        </p:nvSpPr>
        <p:spPr>
          <a:xfrm>
            <a:off x="7048909" y="1873887"/>
            <a:ext cx="2334126" cy="369332"/>
          </a:xfrm>
          <a:prstGeom prst="rect">
            <a:avLst/>
          </a:prstGeom>
          <a:noFill/>
        </p:spPr>
        <p:txBody>
          <a:bodyPr wrap="square" rtlCol="0">
            <a:spAutoFit/>
          </a:bodyPr>
          <a:lstStyle/>
          <a:p>
            <a:r>
              <a:rPr lang="en-US" dirty="0" smtClean="0"/>
              <a:t>Asynchronous </a:t>
            </a:r>
            <a:endParaRPr lang="en-US" dirty="0"/>
          </a:p>
        </p:txBody>
      </p:sp>
      <p:sp>
        <p:nvSpPr>
          <p:cNvPr id="20" name="TextBox 19"/>
          <p:cNvSpPr txBox="1"/>
          <p:nvPr/>
        </p:nvSpPr>
        <p:spPr>
          <a:xfrm>
            <a:off x="898353" y="2865288"/>
            <a:ext cx="2334126" cy="369332"/>
          </a:xfrm>
          <a:prstGeom prst="rect">
            <a:avLst/>
          </a:prstGeom>
          <a:noFill/>
        </p:spPr>
        <p:txBody>
          <a:bodyPr wrap="square" rtlCol="0">
            <a:spAutoFit/>
          </a:bodyPr>
          <a:lstStyle/>
          <a:p>
            <a:r>
              <a:rPr lang="en-US" dirty="0" smtClean="0"/>
              <a:t>Smart Pipes </a:t>
            </a:r>
            <a:endParaRPr lang="en-US" dirty="0"/>
          </a:p>
        </p:txBody>
      </p:sp>
      <p:sp>
        <p:nvSpPr>
          <p:cNvPr id="21" name="TextBox 20"/>
          <p:cNvSpPr txBox="1"/>
          <p:nvPr/>
        </p:nvSpPr>
        <p:spPr>
          <a:xfrm>
            <a:off x="898355" y="5213857"/>
            <a:ext cx="2334126" cy="369332"/>
          </a:xfrm>
          <a:prstGeom prst="rect">
            <a:avLst/>
          </a:prstGeom>
          <a:noFill/>
        </p:spPr>
        <p:txBody>
          <a:bodyPr wrap="square" rtlCol="0">
            <a:spAutoFit/>
          </a:bodyPr>
          <a:lstStyle/>
          <a:p>
            <a:r>
              <a:rPr lang="en-US" dirty="0" smtClean="0"/>
              <a:t>Dumb Pipes</a:t>
            </a:r>
            <a:endParaRPr lang="en-US" dirty="0"/>
          </a:p>
        </p:txBody>
      </p:sp>
      <p:pic>
        <p:nvPicPr>
          <p:cNvPr id="22" name="Picture 21"/>
          <p:cNvPicPr/>
          <p:nvPr/>
        </p:nvPicPr>
        <p:blipFill>
          <a:blip r:embed="rId3">
            <a:extLst>
              <a:ext uri="{28A0092B-C50C-407E-A947-70E740481C1C}">
                <a14:useLocalDpi xmlns:a14="http://schemas.microsoft.com/office/drawing/2010/main" val="0"/>
              </a:ext>
            </a:extLst>
          </a:blip>
          <a:stretch>
            <a:fillRect/>
          </a:stretch>
        </p:blipFill>
        <p:spPr>
          <a:xfrm>
            <a:off x="6865369" y="2634773"/>
            <a:ext cx="1412357" cy="1549826"/>
          </a:xfrm>
          <a:prstGeom prst="rect">
            <a:avLst/>
          </a:prstGeom>
        </p:spPr>
      </p:pic>
      <p:pic>
        <p:nvPicPr>
          <p:cNvPr id="24" name="Picture 23"/>
          <p:cNvPicPr/>
          <p:nvPr/>
        </p:nvPicPr>
        <p:blipFill>
          <a:blip r:embed="rId4">
            <a:extLst>
              <a:ext uri="{28A0092B-C50C-407E-A947-70E740481C1C}">
                <a14:useLocalDpi xmlns:a14="http://schemas.microsoft.com/office/drawing/2010/main" val="0"/>
              </a:ext>
            </a:extLst>
          </a:blip>
          <a:stretch>
            <a:fillRect/>
          </a:stretch>
        </p:blipFill>
        <p:spPr>
          <a:xfrm>
            <a:off x="6827528" y="4950391"/>
            <a:ext cx="1595755" cy="1303020"/>
          </a:xfrm>
          <a:prstGeom prst="rect">
            <a:avLst/>
          </a:prstGeom>
        </p:spPr>
      </p:pic>
      <p:sp>
        <p:nvSpPr>
          <p:cNvPr id="25" name="TextBox 24"/>
          <p:cNvSpPr txBox="1"/>
          <p:nvPr/>
        </p:nvSpPr>
        <p:spPr>
          <a:xfrm>
            <a:off x="3429802" y="3741187"/>
            <a:ext cx="2334126" cy="369332"/>
          </a:xfrm>
          <a:prstGeom prst="rect">
            <a:avLst/>
          </a:prstGeom>
          <a:noFill/>
        </p:spPr>
        <p:txBody>
          <a:bodyPr wrap="square" rtlCol="0">
            <a:spAutoFit/>
          </a:bodyPr>
          <a:lstStyle/>
          <a:p>
            <a:r>
              <a:rPr lang="en-US" sz="1400" dirty="0" smtClean="0"/>
              <a:t>BPM coordination</a:t>
            </a:r>
            <a:r>
              <a:rPr lang="en-US" dirty="0" smtClean="0"/>
              <a:t> </a:t>
            </a:r>
            <a:endParaRPr lang="en-US" dirty="0"/>
          </a:p>
        </p:txBody>
      </p:sp>
    </p:spTree>
    <p:extLst>
      <p:ext uri="{BB962C8B-B14F-4D97-AF65-F5344CB8AC3E}">
        <p14:creationId xmlns:p14="http://schemas.microsoft.com/office/powerpoint/2010/main" val="250855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Discussion of system, and sample business process here.</a:t>
            </a:r>
            <a:endParaRPr lang="en-US" sz="1200" dirty="0"/>
          </a:p>
        </p:txBody>
      </p:sp>
    </p:spTree>
    <p:extLst>
      <p:ext uri="{BB962C8B-B14F-4D97-AF65-F5344CB8AC3E}">
        <p14:creationId xmlns:p14="http://schemas.microsoft.com/office/powerpoint/2010/main" val="162888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structure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As services are created, they naturally form a tree structure. The complete web can be structured in a database as a table of 3 entries:</a:t>
            </a:r>
          </a:p>
          <a:p>
            <a:pPr marL="457200" indent="-457200">
              <a:spcBef>
                <a:spcPts val="0"/>
              </a:spcBef>
              <a:buFont typeface="+mj-lt"/>
              <a:buAutoNum type="arabicPeriod"/>
            </a:pPr>
            <a:r>
              <a:rPr lang="en-US" sz="2000" dirty="0" smtClean="0"/>
              <a:t>The Root service</a:t>
            </a:r>
          </a:p>
          <a:p>
            <a:pPr marL="457200" indent="-457200">
              <a:spcBef>
                <a:spcPts val="0"/>
              </a:spcBef>
              <a:buFont typeface="+mj-lt"/>
              <a:buAutoNum type="arabicPeriod"/>
            </a:pPr>
            <a:r>
              <a:rPr lang="en-US" sz="2000" dirty="0" smtClean="0"/>
              <a:t>The Parent Service</a:t>
            </a:r>
          </a:p>
          <a:p>
            <a:pPr marL="457200" indent="-457200">
              <a:spcBef>
                <a:spcPts val="0"/>
              </a:spcBef>
              <a:buFont typeface="+mj-lt"/>
              <a:buAutoNum type="arabicPeriod"/>
            </a:pPr>
            <a:r>
              <a:rPr lang="en-US" sz="2000" dirty="0" smtClean="0"/>
              <a:t>The Service</a:t>
            </a:r>
          </a:p>
          <a:p>
            <a:pPr marL="0" indent="0">
              <a:buNone/>
            </a:pPr>
            <a:r>
              <a:rPr lang="en-US" sz="2000" dirty="0"/>
              <a:t>The platform assigns each service a </a:t>
            </a:r>
            <a:r>
              <a:rPr lang="en-US" sz="2000" dirty="0" smtClean="0"/>
              <a:t>UID, and that is located in the third column. The first service in the web is naturally the root service.  In the prototype, a root can be identified as have the same UID in all 3 columns.</a:t>
            </a:r>
          </a:p>
          <a:p>
            <a:pPr marL="0" indent="0">
              <a:buNone/>
            </a:pPr>
            <a:r>
              <a:rPr lang="en-US" sz="2000" dirty="0" smtClean="0"/>
              <a:t>When a service creates another service, the creating service is stored in the Parent Service column.</a:t>
            </a:r>
          </a:p>
          <a:p>
            <a:pPr marL="0" indent="0">
              <a:buNone/>
            </a:pPr>
            <a:endParaRPr lang="en-US" sz="1200" dirty="0"/>
          </a:p>
        </p:txBody>
      </p:sp>
      <p:pic>
        <p:nvPicPr>
          <p:cNvPr id="4" name="Picture 3"/>
          <p:cNvPicPr>
            <a:picLocks noChangeAspect="1"/>
          </p:cNvPicPr>
          <p:nvPr/>
        </p:nvPicPr>
        <p:blipFill>
          <a:blip r:embed="rId2"/>
          <a:stretch>
            <a:fillRect/>
          </a:stretch>
        </p:blipFill>
        <p:spPr>
          <a:xfrm>
            <a:off x="424543" y="4499055"/>
            <a:ext cx="11636829" cy="2233080"/>
          </a:xfrm>
          <a:prstGeom prst="rect">
            <a:avLst/>
          </a:prstGeom>
        </p:spPr>
      </p:pic>
    </p:spTree>
    <p:extLst>
      <p:ext uri="{BB962C8B-B14F-4D97-AF65-F5344CB8AC3E}">
        <p14:creationId xmlns:p14="http://schemas.microsoft.com/office/powerpoint/2010/main" val="1908595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3477</TotalTime>
  <Words>1601</Words>
  <Application>Microsoft Office PowerPoint</Application>
  <PresentationFormat>Widescreen</PresentationFormat>
  <Paragraphs>139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Runtime Coordination of “Mini” Services a practical platform for breaking down the monolith</vt:lpstr>
      <vt:lpstr>Run Time Coordination of “Mini” Services</vt:lpstr>
      <vt:lpstr>Business value example</vt:lpstr>
      <vt:lpstr>Runtime Coordination Platform Prototype</vt:lpstr>
      <vt:lpstr>Runtime Coordination Platform Prototype</vt:lpstr>
      <vt:lpstr>Design Patterns</vt:lpstr>
      <vt:lpstr>Design Patterns </vt:lpstr>
      <vt:lpstr>Sample business process</vt:lpstr>
      <vt:lpstr>Tree structure</vt:lpstr>
      <vt:lpstr>Service Tree structure</vt:lpstr>
      <vt:lpstr>Sample Business Process – Customer Options</vt:lpstr>
      <vt:lpstr>Sample Business Process – Processing</vt:lpstr>
      <vt:lpstr>Sample File Import Service</vt:lpstr>
      <vt:lpstr>Sample Check Batch Service</vt:lpstr>
      <vt:lpstr>Sample Business Process – Conclusion</vt:lpstr>
      <vt:lpstr>Sample Business Process – Set up</vt:lpstr>
      <vt:lpstr>Sample Business Process –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Bernardoni</dc:creator>
  <cp:lastModifiedBy>Michael Bernardoni</cp:lastModifiedBy>
  <cp:revision>31</cp:revision>
  <dcterms:created xsi:type="dcterms:W3CDTF">2021-01-30T00:33:30Z</dcterms:created>
  <dcterms:modified xsi:type="dcterms:W3CDTF">2021-02-16T20:28:11Z</dcterms:modified>
</cp:coreProperties>
</file>