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6" r:id="rId6"/>
    <p:sldId id="265" r:id="rId7"/>
    <p:sldId id="267" r:id="rId8"/>
    <p:sldId id="259" r:id="rId9"/>
    <p:sldId id="260" r:id="rId10"/>
    <p:sldId id="257" r:id="rId11"/>
    <p:sldId id="258" r:id="rId12"/>
    <p:sldId id="268"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4526F-B8BC-428A-B16E-EDBCB051AEF7}">
          <p14:sldIdLst>
            <p14:sldId id="256"/>
          </p14:sldIdLst>
        </p14:section>
        <p14:section name="Business Need" id="{DFC6AE78-58B0-4AB3-97C6-7D4D8F923349}">
          <p14:sldIdLst>
            <p14:sldId id="262"/>
            <p14:sldId id="263"/>
          </p14:sldIdLst>
        </p14:section>
        <p14:section name="Orchestration Platform Prototype" id="{647A4668-E4DD-4CDE-AA9D-9DEF6674E00A}">
          <p14:sldIdLst>
            <p14:sldId id="264"/>
            <p14:sldId id="266"/>
            <p14:sldId id="265"/>
            <p14:sldId id="267"/>
          </p14:sldIdLst>
        </p14:section>
        <p14:section name="Sample Business Process" id="{DB69F78E-C7F0-4FE2-906F-F58280693BF0}">
          <p14:sldIdLst>
            <p14:sldId id="259"/>
            <p14:sldId id="260"/>
            <p14:sldId id="257"/>
            <p14:sldId id="258"/>
            <p14:sldId id="268"/>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7" d="100"/>
          <a:sy n="117" d="100"/>
        </p:scale>
        <p:origin x="12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95602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8919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790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394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8EF76-F57A-4247-8086-FE3D9DDD7691}"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5270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8EF76-F57A-4247-8086-FE3D9DDD7691}"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6916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8EF76-F57A-4247-8086-FE3D9DDD7691}"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8978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8EF76-F57A-4247-8086-FE3D9DDD7691}"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7614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EF76-F57A-4247-8086-FE3D9DDD7691}"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357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153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1912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8EF76-F57A-4247-8086-FE3D9DDD7691}" type="datetimeFigureOut">
              <a:rPr lang="en-US" smtClean="0"/>
              <a:t>1/31/2021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AB34-CAEA-4CEA-B293-67B61C7CAC38}" type="slidenum">
              <a:rPr lang="en-US" smtClean="0"/>
              <a:t>‹#›</a:t>
            </a:fld>
            <a:endParaRPr lang="en-US"/>
          </a:p>
        </p:txBody>
      </p:sp>
    </p:spTree>
    <p:extLst>
      <p:ext uri="{BB962C8B-B14F-4D97-AF65-F5344CB8AC3E}">
        <p14:creationId xmlns:p14="http://schemas.microsoft.com/office/powerpoint/2010/main" val="253252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RtoosEvent/FileAdapt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hoenixnap.com/kb/install-cassandra-on-windo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Runtime Orchestration</a:t>
            </a:r>
            <a:endParaRPr lang="en-US" dirty="0"/>
          </a:p>
        </p:txBody>
      </p:sp>
    </p:spTree>
    <p:extLst>
      <p:ext uri="{BB962C8B-B14F-4D97-AF65-F5344CB8AC3E}">
        <p14:creationId xmlns:p14="http://schemas.microsoft.com/office/powerpoint/2010/main" val="35944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File Import Service</a:t>
            </a:r>
            <a:endParaRPr lang="en-US" dirty="0"/>
          </a:p>
        </p:txBody>
      </p:sp>
      <p:sp>
        <p:nvSpPr>
          <p:cNvPr id="4" name="Flowchart: Decision 3"/>
          <p:cNvSpPr/>
          <p:nvPr/>
        </p:nvSpPr>
        <p:spPr>
          <a:xfrm>
            <a:off x="2932669"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Batch</a:t>
            </a:r>
            <a:endParaRPr lang="en-US" sz="1000" i="1" dirty="0"/>
          </a:p>
        </p:txBody>
      </p:sp>
      <p:sp>
        <p:nvSpPr>
          <p:cNvPr id="6" name="Flowchart: Decision 5"/>
          <p:cNvSpPr/>
          <p:nvPr/>
        </p:nvSpPr>
        <p:spPr>
          <a:xfrm>
            <a:off x="4600831"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7" name="Flowchart: Process 6"/>
          <p:cNvSpPr/>
          <p:nvPr/>
        </p:nvSpPr>
        <p:spPr>
          <a:xfrm>
            <a:off x="6194854" y="18725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Bulk  Clear Service as </a:t>
            </a:r>
            <a:r>
              <a:rPr lang="en-US" sz="1000" dirty="0" smtClean="0"/>
              <a:t>Independent</a:t>
            </a:r>
            <a:endParaRPr lang="en-US" sz="1000" dirty="0"/>
          </a:p>
        </p:txBody>
      </p:sp>
      <p:sp>
        <p:nvSpPr>
          <p:cNvPr id="8" name="Flowchart: Process 7"/>
          <p:cNvSpPr/>
          <p:nvPr/>
        </p:nvSpPr>
        <p:spPr>
          <a:xfrm>
            <a:off x="4633782" y="2791107"/>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9" name="Flowchart: Process 8"/>
          <p:cNvSpPr/>
          <p:nvPr/>
        </p:nvSpPr>
        <p:spPr>
          <a:xfrm>
            <a:off x="4633776" y="3936171"/>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Individual Clear as Subsequent</a:t>
            </a:r>
            <a:endParaRPr lang="en-US" sz="1000" dirty="0"/>
          </a:p>
        </p:txBody>
      </p:sp>
      <p:cxnSp>
        <p:nvCxnSpPr>
          <p:cNvPr id="11" name="Elbow Connector 10"/>
          <p:cNvCxnSpPr>
            <a:stCxn id="9" idx="2"/>
            <a:endCxn id="8" idx="1"/>
          </p:cNvCxnSpPr>
          <p:nvPr/>
        </p:nvCxnSpPr>
        <p:spPr>
          <a:xfrm rot="5400000" flipH="1">
            <a:off x="4136685" y="3594528"/>
            <a:ext cx="1451388" cy="457194"/>
          </a:xfrm>
          <a:prstGeom prst="bentConnector4">
            <a:avLst>
              <a:gd name="adj1" fmla="val -15750"/>
              <a:gd name="adj2" fmla="val 150002"/>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6198973" y="278287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13" name="Flowchart: Process 12"/>
          <p:cNvSpPr/>
          <p:nvPr/>
        </p:nvSpPr>
        <p:spPr>
          <a:xfrm>
            <a:off x="6198970" y="3919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 Service  predecessor to Bulk Clear</a:t>
            </a:r>
            <a:endParaRPr lang="en-US" sz="1000" dirty="0"/>
          </a:p>
        </p:txBody>
      </p:sp>
      <p:cxnSp>
        <p:nvCxnSpPr>
          <p:cNvPr id="14" name="Elbow Connector 13"/>
          <p:cNvCxnSpPr>
            <a:stCxn id="13" idx="2"/>
            <a:endCxn id="12" idx="1"/>
          </p:cNvCxnSpPr>
          <p:nvPr/>
        </p:nvCxnSpPr>
        <p:spPr>
          <a:xfrm rot="5400000" flipH="1">
            <a:off x="5705997" y="3582171"/>
            <a:ext cx="1443150" cy="457197"/>
          </a:xfrm>
          <a:prstGeom prst="bentConnector4">
            <a:avLst>
              <a:gd name="adj1" fmla="val -15840"/>
              <a:gd name="adj2" fmla="val 15000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a:off x="3912972" y="2178910"/>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5090982" y="2545494"/>
            <a:ext cx="1" cy="24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a:off x="5581134" y="2178910"/>
            <a:ext cx="61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12" idx="0"/>
          </p:cNvCxnSpPr>
          <p:nvPr/>
        </p:nvCxnSpPr>
        <p:spPr>
          <a:xfrm>
            <a:off x="6652054" y="2485234"/>
            <a:ext cx="4119" cy="29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965620" y="279522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a:t>
            </a:r>
            <a:r>
              <a:rPr lang="en-US" sz="1000" dirty="0" smtClean="0"/>
              <a:t>Services </a:t>
            </a:r>
            <a:r>
              <a:rPr lang="en-US" sz="1000" dirty="0" smtClean="0"/>
              <a:t>as Contained</a:t>
            </a:r>
            <a:endParaRPr lang="en-US" sz="1000" dirty="0"/>
          </a:p>
        </p:txBody>
      </p:sp>
      <p:cxnSp>
        <p:nvCxnSpPr>
          <p:cNvPr id="31" name="Elbow Connector 30"/>
          <p:cNvCxnSpPr>
            <a:stCxn id="30" idx="2"/>
            <a:endCxn id="30" idx="1"/>
          </p:cNvCxnSpPr>
          <p:nvPr/>
        </p:nvCxnSpPr>
        <p:spPr>
          <a:xfrm rot="5400000" flipH="1">
            <a:off x="3041058" y="3026109"/>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2"/>
            <a:endCxn id="30" idx="0"/>
          </p:cNvCxnSpPr>
          <p:nvPr/>
        </p:nvCxnSpPr>
        <p:spPr>
          <a:xfrm flipH="1">
            <a:off x="3422820" y="2545494"/>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2957380" y="3940287"/>
            <a:ext cx="914400" cy="61264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Check Batch as Subsequent</a:t>
            </a:r>
            <a:endParaRPr lang="en-US" sz="1000" dirty="0"/>
          </a:p>
        </p:txBody>
      </p:sp>
      <p:sp>
        <p:nvSpPr>
          <p:cNvPr id="41" name="Flowchart: Process 40"/>
          <p:cNvSpPr/>
          <p:nvPr/>
        </p:nvSpPr>
        <p:spPr>
          <a:xfrm>
            <a:off x="4629662" y="525834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43" name="Straight Arrow Connector 42"/>
          <p:cNvCxnSpPr>
            <a:stCxn id="30" idx="2"/>
            <a:endCxn id="40" idx="0"/>
          </p:cNvCxnSpPr>
          <p:nvPr/>
        </p:nvCxnSpPr>
        <p:spPr>
          <a:xfrm flipH="1">
            <a:off x="3414580" y="3407871"/>
            <a:ext cx="8240"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9" idx="0"/>
          </p:cNvCxnSpPr>
          <p:nvPr/>
        </p:nvCxnSpPr>
        <p:spPr>
          <a:xfrm flipH="1">
            <a:off x="5090976" y="3403755"/>
            <a:ext cx="6"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2"/>
            <a:endCxn id="13" idx="0"/>
          </p:cNvCxnSpPr>
          <p:nvPr/>
        </p:nvCxnSpPr>
        <p:spPr>
          <a:xfrm flipH="1">
            <a:off x="6656170" y="3395518"/>
            <a:ext cx="3" cy="52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1" idx="0"/>
          </p:cNvCxnSpPr>
          <p:nvPr/>
        </p:nvCxnSpPr>
        <p:spPr>
          <a:xfrm rot="16200000" flipH="1">
            <a:off x="3898019" y="4069496"/>
            <a:ext cx="705405" cy="1672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5401428" y="4122147"/>
            <a:ext cx="931944" cy="1569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2"/>
            <a:endCxn id="41" idx="0"/>
          </p:cNvCxnSpPr>
          <p:nvPr/>
        </p:nvCxnSpPr>
        <p:spPr>
          <a:xfrm flipH="1">
            <a:off x="5086862" y="4548819"/>
            <a:ext cx="4114" cy="70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0392" y="2520784"/>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925342" y="1882349"/>
            <a:ext cx="704320" cy="338554"/>
          </a:xfrm>
          <a:prstGeom prst="rect">
            <a:avLst/>
          </a:prstGeom>
          <a:noFill/>
        </p:spPr>
        <p:txBody>
          <a:bodyPr wrap="square" rtlCol="0">
            <a:spAutoFit/>
          </a:bodyPr>
          <a:lstStyle/>
          <a:p>
            <a:r>
              <a:rPr lang="en-US" sz="800" dirty="0" smtClean="0"/>
              <a:t>No Transaction</a:t>
            </a:r>
            <a:endParaRPr lang="en-US" sz="800" dirty="0"/>
          </a:p>
        </p:txBody>
      </p:sp>
      <p:sp>
        <p:nvSpPr>
          <p:cNvPr id="57" name="TextBox 56"/>
          <p:cNvSpPr txBox="1"/>
          <p:nvPr/>
        </p:nvSpPr>
        <p:spPr>
          <a:xfrm>
            <a:off x="5647054" y="1956489"/>
            <a:ext cx="403654" cy="215444"/>
          </a:xfrm>
          <a:prstGeom prst="rect">
            <a:avLst/>
          </a:prstGeom>
          <a:noFill/>
        </p:spPr>
        <p:txBody>
          <a:bodyPr wrap="square" rtlCol="0">
            <a:spAutoFit/>
          </a:bodyPr>
          <a:lstStyle/>
          <a:p>
            <a:r>
              <a:rPr lang="en-US" sz="800" dirty="0" smtClean="0"/>
              <a:t>Yes</a:t>
            </a:r>
            <a:endParaRPr lang="en-US" sz="800" dirty="0"/>
          </a:p>
        </p:txBody>
      </p:sp>
      <p:sp>
        <p:nvSpPr>
          <p:cNvPr id="58" name="TextBox 57"/>
          <p:cNvSpPr txBox="1"/>
          <p:nvPr/>
        </p:nvSpPr>
        <p:spPr>
          <a:xfrm>
            <a:off x="5074518" y="2479594"/>
            <a:ext cx="815536" cy="338554"/>
          </a:xfrm>
          <a:prstGeom prst="rect">
            <a:avLst/>
          </a:prstGeom>
          <a:noFill/>
        </p:spPr>
        <p:txBody>
          <a:bodyPr wrap="square" rtlCol="0">
            <a:spAutoFit/>
          </a:bodyPr>
          <a:lstStyle/>
          <a:p>
            <a:r>
              <a:rPr lang="en-US" sz="800" dirty="0" smtClean="0"/>
              <a:t>No Individual clear</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17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02328" y="3652851"/>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4" name="TextBox 33"/>
          <p:cNvSpPr txBox="1"/>
          <p:nvPr/>
        </p:nvSpPr>
        <p:spPr>
          <a:xfrm>
            <a:off x="4136571" y="4711486"/>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5" name="TextBox 34"/>
          <p:cNvSpPr txBox="1"/>
          <p:nvPr/>
        </p:nvSpPr>
        <p:spPr>
          <a:xfrm>
            <a:off x="5638800" y="4695153"/>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6" name="TextBox 35"/>
          <p:cNvSpPr txBox="1"/>
          <p:nvPr/>
        </p:nvSpPr>
        <p:spPr>
          <a:xfrm>
            <a:off x="2454728" y="4572695"/>
            <a:ext cx="1112251" cy="215444"/>
          </a:xfrm>
          <a:prstGeom prst="rect">
            <a:avLst/>
          </a:prstGeom>
          <a:noFill/>
        </p:spPr>
        <p:txBody>
          <a:bodyPr wrap="square" rtlCol="0">
            <a:spAutoFit/>
          </a:bodyPr>
          <a:lstStyle/>
          <a:p>
            <a:r>
              <a:rPr lang="en-US" sz="800" dirty="0" smtClean="0"/>
              <a:t>Next Page</a:t>
            </a:r>
            <a:endParaRPr lang="en-US" sz="800" dirty="0"/>
          </a:p>
        </p:txBody>
      </p:sp>
      <p:sp>
        <p:nvSpPr>
          <p:cNvPr id="3" name="TextBox 2"/>
          <p:cNvSpPr txBox="1"/>
          <p:nvPr/>
        </p:nvSpPr>
        <p:spPr>
          <a:xfrm>
            <a:off x="7722974" y="1392197"/>
            <a:ext cx="4147897" cy="4616648"/>
          </a:xfrm>
          <a:prstGeom prst="rect">
            <a:avLst/>
          </a:prstGeom>
          <a:noFill/>
        </p:spPr>
        <p:txBody>
          <a:bodyPr wrap="square" rtlCol="0">
            <a:spAutoFit/>
          </a:bodyPr>
          <a:lstStyle/>
          <a:p>
            <a:r>
              <a:rPr lang="en-US" sz="1400" dirty="0" smtClean="0"/>
              <a:t>Batch? </a:t>
            </a:r>
          </a:p>
          <a:p>
            <a:r>
              <a:rPr lang="en-US" sz="1400" dirty="0" smtClean="0"/>
              <a:t>Yes:</a:t>
            </a:r>
          </a:p>
          <a:p>
            <a:pPr marL="342900" indent="-342900">
              <a:buFont typeface="+mj-lt"/>
              <a:buAutoNum type="arabicPeriod"/>
            </a:pPr>
            <a:r>
              <a:rPr lang="en-US" sz="1400" dirty="0" smtClean="0"/>
              <a:t>Register a validation service for each transaction as a “contained” service</a:t>
            </a:r>
          </a:p>
          <a:p>
            <a:pPr marL="342900" indent="-342900">
              <a:buFont typeface="+mj-lt"/>
              <a:buAutoNum type="arabicPeriod"/>
            </a:pPr>
            <a:r>
              <a:rPr lang="en-US" sz="1400" dirty="0" smtClean="0"/>
              <a:t>Register a check batch service subsequent to this service</a:t>
            </a:r>
          </a:p>
          <a:p>
            <a:r>
              <a:rPr lang="en-US" sz="1400" dirty="0" smtClean="0"/>
              <a:t>No:</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Register a bulk clear service as an independent service</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the validation service as a predecessor to the bulk clear service</a:t>
            </a:r>
          </a:p>
          <a:p>
            <a:pPr lvl="1"/>
            <a:r>
              <a:rPr lang="en-US" sz="1400" dirty="0" smtClean="0"/>
              <a:t>No:</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an individual clear as a subsequent service to the validation service</a:t>
            </a:r>
          </a:p>
          <a:p>
            <a:r>
              <a:rPr lang="en-US" sz="1400" dirty="0" smtClean="0"/>
              <a:t>Release the services</a:t>
            </a:r>
            <a:endParaRPr lang="en-US" sz="1400" dirty="0"/>
          </a:p>
        </p:txBody>
      </p:sp>
    </p:spTree>
    <p:extLst>
      <p:ext uri="{BB962C8B-B14F-4D97-AF65-F5344CB8AC3E}">
        <p14:creationId xmlns:p14="http://schemas.microsoft.com/office/powerpoint/2010/main" val="151981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Check Batch Service</a:t>
            </a:r>
            <a:endParaRPr lang="en-US" dirty="0"/>
          </a:p>
        </p:txBody>
      </p:sp>
      <p:sp>
        <p:nvSpPr>
          <p:cNvPr id="4" name="Flowchart: Decision 3"/>
          <p:cNvSpPr/>
          <p:nvPr/>
        </p:nvSpPr>
        <p:spPr>
          <a:xfrm>
            <a:off x="2932669" y="2034748"/>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All Valid</a:t>
            </a:r>
            <a:endParaRPr lang="en-US" sz="1000" dirty="0"/>
          </a:p>
        </p:txBody>
      </p:sp>
      <p:sp>
        <p:nvSpPr>
          <p:cNvPr id="9" name="Flowchart: Process 8"/>
          <p:cNvSpPr/>
          <p:nvPr/>
        </p:nvSpPr>
        <p:spPr>
          <a:xfrm>
            <a:off x="2957383" y="440465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bg1"/>
                </a:solidFill>
              </a:rPr>
              <a:t>New</a:t>
            </a:r>
            <a:r>
              <a:rPr lang="en-US" sz="1000" i="1" dirty="0" smtClean="0">
                <a:solidFill>
                  <a:schemeClr val="bg1"/>
                </a:solidFill>
              </a:rPr>
              <a:t> </a:t>
            </a:r>
            <a:r>
              <a:rPr lang="en-US" sz="1000" dirty="0" smtClean="0"/>
              <a:t>individual </a:t>
            </a:r>
            <a:r>
              <a:rPr lang="en-US" sz="1000" dirty="0"/>
              <a:t>c</a:t>
            </a:r>
            <a:r>
              <a:rPr lang="en-US" sz="1000" dirty="0" smtClean="0"/>
              <a:t>lear as Independent</a:t>
            </a:r>
            <a:endParaRPr lang="en-US" sz="1000" dirty="0"/>
          </a:p>
        </p:txBody>
      </p:sp>
      <p:cxnSp>
        <p:nvCxnSpPr>
          <p:cNvPr id="19" name="Straight Arrow Connector 18"/>
          <p:cNvCxnSpPr>
            <a:stCxn id="4" idx="3"/>
          </p:cNvCxnSpPr>
          <p:nvPr/>
        </p:nvCxnSpPr>
        <p:spPr>
          <a:xfrm>
            <a:off x="3912972" y="2401332"/>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9" idx="0"/>
          </p:cNvCxnSpPr>
          <p:nvPr/>
        </p:nvCxnSpPr>
        <p:spPr>
          <a:xfrm flipH="1">
            <a:off x="3414583" y="3925337"/>
            <a:ext cx="12354" cy="47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25342" y="2104771"/>
            <a:ext cx="704320" cy="215444"/>
          </a:xfrm>
          <a:prstGeom prst="rect">
            <a:avLst/>
          </a:prstGeom>
          <a:noFill/>
        </p:spPr>
        <p:txBody>
          <a:bodyPr wrap="square" rtlCol="0">
            <a:spAutoFit/>
          </a:bodyPr>
          <a:lstStyle/>
          <a:p>
            <a:r>
              <a:rPr lang="en-US" sz="800" dirty="0" smtClean="0"/>
              <a:t>No</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39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lowchart: Off-page Connector 2"/>
          <p:cNvSpPr/>
          <p:nvPr/>
        </p:nvSpPr>
        <p:spPr>
          <a:xfrm>
            <a:off x="4642032" y="2129484"/>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35" name="Flowchart: Decision 34"/>
          <p:cNvSpPr/>
          <p:nvPr/>
        </p:nvSpPr>
        <p:spPr>
          <a:xfrm>
            <a:off x="2936785" y="3192169"/>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44" name="Flowchart: Process 43"/>
          <p:cNvSpPr/>
          <p:nvPr/>
        </p:nvSpPr>
        <p:spPr>
          <a:xfrm>
            <a:off x="4464905" y="32647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New</a:t>
            </a:r>
            <a:r>
              <a:rPr lang="en-US" sz="1000" dirty="0" smtClean="0"/>
              <a:t> Bulk  Clear Service</a:t>
            </a:r>
          </a:p>
          <a:p>
            <a:pPr algn="ctr"/>
            <a:r>
              <a:rPr lang="en-US" sz="1000" dirty="0"/>
              <a:t>a</a:t>
            </a:r>
            <a:r>
              <a:rPr lang="en-US" sz="1000" dirty="0" smtClean="0"/>
              <a:t>s Independent</a:t>
            </a:r>
            <a:endParaRPr lang="en-US" sz="1000" dirty="0"/>
          </a:p>
        </p:txBody>
      </p:sp>
      <p:cxnSp>
        <p:nvCxnSpPr>
          <p:cNvPr id="20" name="Straight Arrow Connector 19"/>
          <p:cNvCxnSpPr>
            <a:stCxn id="4" idx="2"/>
            <a:endCxn id="35" idx="0"/>
          </p:cNvCxnSpPr>
          <p:nvPr/>
        </p:nvCxnSpPr>
        <p:spPr>
          <a:xfrm>
            <a:off x="3422821" y="2767916"/>
            <a:ext cx="4116" cy="42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5" idx="3"/>
            <a:endCxn id="44" idx="1"/>
          </p:cNvCxnSpPr>
          <p:nvPr/>
        </p:nvCxnSpPr>
        <p:spPr>
          <a:xfrm>
            <a:off x="3917088" y="3558753"/>
            <a:ext cx="547817"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9" idx="1"/>
          </p:cNvCxnSpPr>
          <p:nvPr/>
        </p:nvCxnSpPr>
        <p:spPr>
          <a:xfrm rot="5400000" flipH="1">
            <a:off x="3032821" y="4635544"/>
            <a:ext cx="306324" cy="457200"/>
          </a:xfrm>
          <a:prstGeom prst="bentConnector4">
            <a:avLst>
              <a:gd name="adj1" fmla="val -74627"/>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51662" y="4011839"/>
            <a:ext cx="704320" cy="215444"/>
          </a:xfrm>
          <a:prstGeom prst="rect">
            <a:avLst/>
          </a:prstGeom>
          <a:noFill/>
        </p:spPr>
        <p:txBody>
          <a:bodyPr wrap="square" rtlCol="0">
            <a:spAutoFit/>
          </a:bodyPr>
          <a:lstStyle/>
          <a:p>
            <a:r>
              <a:rPr lang="en-US" sz="800" dirty="0" smtClean="0"/>
              <a:t>No</a:t>
            </a:r>
            <a:endParaRPr lang="en-US" sz="800" dirty="0"/>
          </a:p>
        </p:txBody>
      </p:sp>
      <p:sp>
        <p:nvSpPr>
          <p:cNvPr id="50" name="TextBox 49"/>
          <p:cNvSpPr txBox="1"/>
          <p:nvPr/>
        </p:nvSpPr>
        <p:spPr>
          <a:xfrm>
            <a:off x="3908864" y="3332215"/>
            <a:ext cx="704320" cy="215444"/>
          </a:xfrm>
          <a:prstGeom prst="rect">
            <a:avLst/>
          </a:prstGeom>
          <a:noFill/>
        </p:spPr>
        <p:txBody>
          <a:bodyPr wrap="square" rtlCol="0">
            <a:spAutoFit/>
          </a:bodyPr>
          <a:lstStyle/>
          <a:p>
            <a:r>
              <a:rPr lang="en-US" sz="800" dirty="0" smtClean="0"/>
              <a:t>Yes</a:t>
            </a:r>
            <a:endParaRPr lang="en-US" sz="800" dirty="0"/>
          </a:p>
        </p:txBody>
      </p:sp>
      <p:sp>
        <p:nvSpPr>
          <p:cNvPr id="52" name="TextBox 51"/>
          <p:cNvSpPr txBox="1"/>
          <p:nvPr/>
        </p:nvSpPr>
        <p:spPr>
          <a:xfrm>
            <a:off x="3464016" y="2862657"/>
            <a:ext cx="704320" cy="215444"/>
          </a:xfrm>
          <a:prstGeom prst="rect">
            <a:avLst/>
          </a:prstGeom>
          <a:noFill/>
        </p:spPr>
        <p:txBody>
          <a:bodyPr wrap="square" rtlCol="0">
            <a:spAutoFit/>
          </a:bodyPr>
          <a:lstStyle/>
          <a:p>
            <a:r>
              <a:rPr lang="en-US" sz="800" dirty="0" smtClean="0"/>
              <a:t>Yes</a:t>
            </a:r>
            <a:endParaRPr lang="en-US" sz="800" dirty="0"/>
          </a:p>
        </p:txBody>
      </p:sp>
      <p:sp>
        <p:nvSpPr>
          <p:cNvPr id="21" name="TextBox 20"/>
          <p:cNvSpPr txBox="1"/>
          <p:nvPr/>
        </p:nvSpPr>
        <p:spPr>
          <a:xfrm>
            <a:off x="2302328" y="5212229"/>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22" name="TextBox 21"/>
          <p:cNvSpPr txBox="1"/>
          <p:nvPr/>
        </p:nvSpPr>
        <p:spPr>
          <a:xfrm>
            <a:off x="7722974" y="1392197"/>
            <a:ext cx="4147897" cy="1815882"/>
          </a:xfrm>
          <a:prstGeom prst="rect">
            <a:avLst/>
          </a:prstGeom>
          <a:noFill/>
        </p:spPr>
        <p:txBody>
          <a:bodyPr wrap="square" rtlCol="0">
            <a:spAutoFit/>
          </a:bodyPr>
          <a:lstStyle/>
          <a:p>
            <a:r>
              <a:rPr lang="en-US" sz="1400" dirty="0" smtClean="0"/>
              <a:t>Check to see if all transactions were valid? </a:t>
            </a:r>
          </a:p>
          <a:p>
            <a:r>
              <a:rPr lang="en-US" sz="1400" dirty="0" smtClean="0"/>
              <a:t>No, fail the file</a:t>
            </a:r>
          </a:p>
          <a:p>
            <a:r>
              <a:rPr lang="en-US" sz="1400" dirty="0" smtClean="0"/>
              <a:t>Yes:</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Create a new bulk clear service</a:t>
            </a:r>
          </a:p>
          <a:p>
            <a:pPr lvl="1"/>
            <a:r>
              <a:rPr lang="en-US" sz="1400" dirty="0" smtClean="0"/>
              <a:t>No:</a:t>
            </a:r>
          </a:p>
          <a:p>
            <a:pPr marL="800100" lvl="1" indent="-342900">
              <a:buFont typeface="+mj-lt"/>
              <a:buAutoNum type="arabicPeriod"/>
            </a:pPr>
            <a:r>
              <a:rPr lang="en-US" sz="1400" dirty="0" smtClean="0"/>
              <a:t>Create an individual clear service for each</a:t>
            </a:r>
            <a:endParaRPr lang="en-US" sz="1400" dirty="0"/>
          </a:p>
        </p:txBody>
      </p:sp>
    </p:spTree>
    <p:extLst>
      <p:ext uri="{BB962C8B-B14F-4D97-AF65-F5344CB8AC3E}">
        <p14:creationId xmlns:p14="http://schemas.microsoft.com/office/powerpoint/2010/main" val="420373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a:t>
            </a:r>
            <a:r>
              <a:rPr lang="en-US" dirty="0" smtClean="0"/>
              <a:t>Process – Demo</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demonstrate the prototype:</a:t>
            </a:r>
          </a:p>
          <a:p>
            <a:pPr marL="342900" indent="-342900">
              <a:buFont typeface="+mj-lt"/>
              <a:buAutoNum type="arabicPeriod"/>
            </a:pPr>
            <a:r>
              <a:rPr lang="en-US" sz="2000" dirty="0" smtClean="0"/>
              <a:t>Start Cassandra</a:t>
            </a:r>
          </a:p>
          <a:p>
            <a:pPr marL="342900" indent="-342900">
              <a:buFont typeface="+mj-lt"/>
              <a:buAutoNum type="arabicPeriod"/>
            </a:pPr>
            <a:r>
              <a:rPr lang="en-US" sz="2000" dirty="0" smtClean="0"/>
              <a:t>Start eclipse</a:t>
            </a:r>
          </a:p>
          <a:p>
            <a:pPr marL="342900" indent="-342900">
              <a:buFont typeface="+mj-lt"/>
              <a:buAutoNum type="arabicPeriod"/>
            </a:pPr>
            <a:r>
              <a:rPr lang="en-US" sz="2000" dirty="0" smtClean="0"/>
              <a:t>Start to server on the server tab</a:t>
            </a:r>
          </a:p>
          <a:p>
            <a:pPr marL="342900" indent="-342900">
              <a:buFont typeface="+mj-lt"/>
              <a:buAutoNum type="arabicPeriod"/>
            </a:pPr>
            <a:r>
              <a:rPr lang="en-US" sz="2000" dirty="0" smtClean="0"/>
              <a:t>Use postman to send an HTTP Post to </a:t>
            </a:r>
            <a:r>
              <a:rPr lang="en-US" sz="1400" dirty="0">
                <a:hlinkClick r:id="rId2"/>
              </a:rPr>
              <a:t>http://</a:t>
            </a:r>
            <a:r>
              <a:rPr lang="en-US" sz="1400" dirty="0" smtClean="0">
                <a:hlinkClick r:id="rId2"/>
              </a:rPr>
              <a:t>localhost:8080/RtoosEvent/FileAdapter.html</a:t>
            </a:r>
            <a:r>
              <a:rPr lang="en-US" sz="1400" dirty="0" smtClean="0"/>
              <a:t> </a:t>
            </a:r>
            <a:r>
              <a:rPr lang="en-US" sz="2000" dirty="0" smtClean="0"/>
              <a:t>using the body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rtoos_msg</a:t>
            </a:r>
            <a:r>
              <a:rPr lang="en-US" sz="1400" dirty="0">
                <a:latin typeface="Courier New" panose="02070309020205020404" pitchFamily="49" charset="0"/>
                <a:cs typeface="Courier New" panose="02070309020205020404" pitchFamily="49" charset="0"/>
              </a:rPr>
              <a:t>" : {"type" : "</a:t>
            </a:r>
            <a:r>
              <a:rPr lang="en-US" sz="1400" dirty="0" err="1">
                <a:latin typeface="Courier New" panose="02070309020205020404" pitchFamily="49" charset="0"/>
                <a:cs typeface="Courier New" panose="02070309020205020404" pitchFamily="49" charset="0"/>
              </a:rPr>
              <a:t>ImportFile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 "c:\\input.csv", "Authenticate" : "Transaction", "Clearing" : "Individual</a:t>
            </a:r>
            <a:r>
              <a:rPr lang="en-US" sz="1400" dirty="0" smtClean="0">
                <a:latin typeface="Courier New" panose="02070309020205020404" pitchFamily="49" charset="0"/>
                <a:cs typeface="Courier New" panose="02070309020205020404" pitchFamily="49" charset="0"/>
              </a:rPr>
              <a:t>"}}</a:t>
            </a:r>
            <a:r>
              <a:rPr lang="en-US" sz="2000" dirty="0" smtClean="0"/>
              <a:t/>
            </a:r>
            <a:br>
              <a:rPr lang="en-US" sz="2000" dirty="0" smtClean="0"/>
            </a:br>
            <a:endParaRPr lang="en-US" sz="2000" dirty="0" smtClean="0"/>
          </a:p>
          <a:p>
            <a:pPr marL="0" indent="0">
              <a:buNone/>
            </a:pPr>
            <a:r>
              <a:rPr lang="en-US" sz="2000" dirty="0" smtClean="0"/>
              <a:t>of course either “Transaction” or “Batch” can be used for Authenticate </a:t>
            </a:r>
            <a:br>
              <a:rPr lang="en-US" sz="2000" dirty="0" smtClean="0"/>
            </a:br>
            <a:r>
              <a:rPr lang="en-US" sz="2000" dirty="0" smtClean="0"/>
              <a:t>and “Individual” or “Bulk” can be used for Clearing</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19615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a:t>
            </a:r>
            <a:r>
              <a:rPr lang="en-US" dirty="0" smtClean="0"/>
              <a:t>Process – Conclusion</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As demonstrated with this simple business process with 2 client options, a platform that requires the process flow to be defined at runtime would require 3 or 4 (depending on how they were coded) process models</a:t>
            </a:r>
          </a:p>
          <a:p>
            <a:r>
              <a:rPr lang="en-US" sz="2000" dirty="0" smtClean="0"/>
              <a:t>With the new platform, the process can be developed with a few if statements</a:t>
            </a:r>
          </a:p>
          <a:p>
            <a:r>
              <a:rPr lang="en-US" sz="2000" dirty="0" smtClean="0"/>
              <a:t>In real payment processing systems, there are hundreds of customer options, as well as countless processing rules based upon the data contained in the payment instruction.  With simple flow charts created by business analysists, developers can create micro services.  These micro services can then be run on the platform utilizing the state of the art cloud services totally transparent to the developers of the system. </a:t>
            </a:r>
            <a:endParaRPr lang="en-US" sz="1400" dirty="0"/>
          </a:p>
        </p:txBody>
      </p:sp>
    </p:spTree>
    <p:extLst>
      <p:ext uri="{BB962C8B-B14F-4D97-AF65-F5344CB8AC3E}">
        <p14:creationId xmlns:p14="http://schemas.microsoft.com/office/powerpoint/2010/main" val="39727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a:t>
            </a:r>
            <a:r>
              <a:rPr lang="en-US" dirty="0" smtClean="0"/>
              <a:t>Process – Set up</a:t>
            </a:r>
            <a:endParaRPr lang="en-US" dirty="0"/>
          </a:p>
        </p:txBody>
      </p:sp>
      <p:sp>
        <p:nvSpPr>
          <p:cNvPr id="3" name="Content Placeholder 2"/>
          <p:cNvSpPr>
            <a:spLocks noGrp="1"/>
          </p:cNvSpPr>
          <p:nvPr>
            <p:ph idx="1"/>
          </p:nvPr>
        </p:nvSpPr>
        <p:spPr>
          <a:xfrm>
            <a:off x="838200" y="1595718"/>
            <a:ext cx="10515600" cy="4581245"/>
          </a:xfrm>
        </p:spPr>
        <p:txBody>
          <a:bodyPr>
            <a:normAutofit fontScale="92500" lnSpcReduction="20000"/>
          </a:bodyPr>
          <a:lstStyle/>
          <a:p>
            <a:r>
              <a:rPr lang="en-US" sz="2000" dirty="0" smtClean="0"/>
              <a:t>The demo was created using Java and eclipse on windows</a:t>
            </a:r>
          </a:p>
          <a:p>
            <a:r>
              <a:rPr lang="en-US" sz="2000" dirty="0" smtClean="0"/>
              <a:t>The database was Cassandra – to set up Cassandra I followed the instructions: </a:t>
            </a:r>
            <a:r>
              <a:rPr lang="en-US" sz="1400" dirty="0">
                <a:hlinkClick r:id="rId2"/>
              </a:rPr>
              <a:t>Install Cassandra on Windows 10: Tutorial With Simple Steps (phoenixnap.com</a:t>
            </a:r>
            <a:r>
              <a:rPr lang="en-US" sz="1400" dirty="0" smtClean="0">
                <a:hlinkClick r:id="rId2"/>
              </a:rPr>
              <a:t>)</a:t>
            </a:r>
            <a:endParaRPr lang="en-US" sz="1400" dirty="0" smtClean="0"/>
          </a:p>
          <a:p>
            <a:r>
              <a:rPr lang="en-US" sz="2000" dirty="0" smtClean="0"/>
              <a:t>To use </a:t>
            </a:r>
            <a:r>
              <a:rPr lang="en-US" sz="2000" dirty="0" err="1" smtClean="0"/>
              <a:t>cqlsh</a:t>
            </a:r>
            <a:r>
              <a:rPr lang="en-US" sz="2000" dirty="0"/>
              <a:t> </a:t>
            </a:r>
            <a:r>
              <a:rPr lang="en-US" sz="2000" dirty="0" smtClean="0"/>
              <a:t>to query the Cassandra tables directly, I installed anaconda.  </a:t>
            </a:r>
            <a:r>
              <a:rPr lang="en-US" sz="2000" dirty="0" err="1" smtClean="0"/>
              <a:t>cqlsh</a:t>
            </a:r>
            <a:r>
              <a:rPr lang="en-US" sz="2000" dirty="0" smtClean="0"/>
              <a:t> uses python 2.7, so I had to create an anaconda environment with python 2.7 to use </a:t>
            </a:r>
            <a:r>
              <a:rPr lang="en-US" sz="2000" dirty="0" err="1" smtClean="0"/>
              <a:t>cqlsh</a:t>
            </a:r>
            <a:r>
              <a:rPr lang="en-US" sz="2000" dirty="0" smtClean="0"/>
              <a:t>:</a:t>
            </a:r>
          </a:p>
          <a:p>
            <a:pPr marL="457200" indent="-457200">
              <a:buFont typeface="+mj-lt"/>
              <a:buAutoNum type="arabicPeriod"/>
            </a:pPr>
            <a:r>
              <a:rPr lang="en-US" sz="2000" dirty="0"/>
              <a:t>open anaconda prompt</a:t>
            </a:r>
          </a:p>
          <a:p>
            <a:pPr marL="457200" indent="-457200">
              <a:buFont typeface="+mj-lt"/>
              <a:buAutoNum type="arabicPeriod"/>
            </a:pPr>
            <a:r>
              <a:rPr lang="en-US" sz="2000" dirty="0"/>
              <a:t>activate mlb27 (I had to create an environment with python 2.7)</a:t>
            </a:r>
          </a:p>
          <a:p>
            <a:pPr marL="457200" indent="-457200">
              <a:buFont typeface="+mj-lt"/>
              <a:buAutoNum type="arabicPeriod"/>
            </a:pPr>
            <a:r>
              <a:rPr lang="en-US" sz="2000" dirty="0"/>
              <a:t>start </a:t>
            </a:r>
            <a:r>
              <a:rPr lang="en-US" sz="2000" dirty="0" err="1" smtClean="0"/>
              <a:t>cqlsh</a:t>
            </a:r>
            <a:endParaRPr lang="en-US" sz="2000" dirty="0" smtClean="0"/>
          </a:p>
          <a:p>
            <a:pPr marL="0" indent="0">
              <a:buNone/>
            </a:pPr>
            <a:r>
              <a:rPr lang="en-US" sz="2000" dirty="0" smtClean="0"/>
              <a:t>If you wish to recreate the tables:</a:t>
            </a:r>
          </a:p>
          <a:p>
            <a:pPr marL="0" indent="0">
              <a:buNone/>
            </a:pPr>
            <a:r>
              <a:rPr lang="en-US" sz="1400" dirty="0">
                <a:latin typeface="Courier New" panose="02070309020205020404" pitchFamily="49" charset="0"/>
                <a:cs typeface="Courier New" panose="02070309020205020404" pitchFamily="49" charset="0"/>
              </a:rPr>
              <a:t>CREATE KEYSPACE IF NOT EXISTS </a:t>
            </a:r>
            <a:r>
              <a:rPr lang="en-US" sz="1400" dirty="0" err="1">
                <a:latin typeface="Courier New" panose="02070309020205020404" pitchFamily="49" charset="0"/>
                <a:cs typeface="Courier New" panose="02070309020205020404" pitchFamily="49" charset="0"/>
              </a:rPr>
              <a:t>rtoos</a:t>
            </a:r>
            <a:r>
              <a:rPr lang="en-US" sz="1400" dirty="0">
                <a:latin typeface="Courier New" panose="02070309020205020404" pitchFamily="49" charset="0"/>
                <a:cs typeface="Courier New" panose="02070309020205020404" pitchFamily="49" charset="0"/>
              </a:rPr>
              <a:t> WITH replication = {'class': '</a:t>
            </a:r>
            <a:r>
              <a:rPr lang="en-US" sz="1400" dirty="0" err="1">
                <a:latin typeface="Courier New" panose="02070309020205020404" pitchFamily="49" charset="0"/>
                <a:cs typeface="Courier New" panose="02070309020205020404" pitchFamily="49" charset="0"/>
              </a:rPr>
              <a:t>SimpleStrategy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replication_factor</a:t>
            </a:r>
            <a:r>
              <a:rPr lang="en-US" sz="1400" dirty="0">
                <a:latin typeface="Courier New" panose="02070309020205020404" pitchFamily="49" charset="0"/>
                <a:cs typeface="Courier New" panose="02070309020205020404" pitchFamily="49" charset="0"/>
              </a:rPr>
              <a:t>': '1'}  AND </a:t>
            </a:r>
            <a:r>
              <a:rPr lang="en-US" sz="1400" dirty="0" err="1">
                <a:latin typeface="Courier New" panose="02070309020205020404" pitchFamily="49" charset="0"/>
                <a:cs typeface="Courier New" panose="02070309020205020404" pitchFamily="49" charset="0"/>
              </a:rPr>
              <a:t>durable_writes</a:t>
            </a:r>
            <a:r>
              <a:rPr lang="en-US" sz="1400" dirty="0">
                <a:latin typeface="Courier New" panose="02070309020205020404" pitchFamily="49" charset="0"/>
                <a:cs typeface="Courier New" panose="02070309020205020404" pitchFamily="49" charset="0"/>
              </a:rPr>
              <a:t> = true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UUID, service UUID, </a:t>
            </a:r>
            <a:r>
              <a:rPr lang="en-US" sz="1400" dirty="0" err="1">
                <a:latin typeface="Courier New" panose="02070309020205020404" pitchFamily="49" charset="0"/>
                <a:cs typeface="Courier New" panose="02070309020205020404" pitchFamily="49" charset="0"/>
              </a:rPr>
              <a:t>service_url</a:t>
            </a:r>
            <a:r>
              <a:rPr lang="en-US" sz="1400" dirty="0">
                <a:latin typeface="Courier New" panose="02070309020205020404" pitchFamily="49" charset="0"/>
                <a:cs typeface="Courier New" panose="02070309020205020404" pitchFamily="49" charset="0"/>
              </a:rPr>
              <a:t> text, </a:t>
            </a:r>
            <a:r>
              <a:rPr lang="en-US" sz="1400" dirty="0" err="1">
                <a:latin typeface="Courier New" panose="02070309020205020404" pitchFamily="49" charset="0"/>
                <a:cs typeface="Courier New" panose="02070309020205020404" pitchFamily="49" charset="0"/>
              </a:rPr>
              <a:t>service_param</a:t>
            </a:r>
            <a:r>
              <a:rPr lang="en-US" sz="1400" dirty="0">
                <a:latin typeface="Courier New" panose="02070309020205020404" pitchFamily="49" charset="0"/>
                <a:cs typeface="Courier New" panose="02070309020205020404" pitchFamily="49" charset="0"/>
              </a:rPr>
              <a:t> text,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service));</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service_id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(service);CREATE TABLE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blocked_parent</a:t>
            </a:r>
            <a:r>
              <a:rPr lang="en-US" sz="1400" dirty="0">
                <a:latin typeface="Courier New" panose="02070309020205020404" pitchFamily="49" charset="0"/>
                <a:cs typeface="Courier New" panose="02070309020205020404" pitchFamily="49" charset="0"/>
              </a:rPr>
              <a:t> UUID,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blocked_id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8599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Orchestration of Micro Services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Today, may companies utilize multiple systems that are one “monolithic” programs.  To embrace and realize the promise of the benefits of the cloud revolution (scalability, redundancy, reuse, to name a few); in certain circumstances, business find themselves in a position of having to deconstruct those monolithic programs into micro services.</a:t>
            </a:r>
          </a:p>
          <a:p>
            <a:pPr marL="0" indent="0">
              <a:buNone/>
            </a:pPr>
            <a:r>
              <a:rPr lang="en-US" sz="2000" dirty="0" smtClean="0"/>
              <a:t>However, the human resources available to the company may not be well versed with the new cloud technologies.  The company may have deep domain expertise of the processing contained within those monolithic programs, but the developers may have varied expertise.</a:t>
            </a:r>
          </a:p>
          <a:p>
            <a:pPr marL="0" indent="0">
              <a:buNone/>
            </a:pPr>
            <a:r>
              <a:rPr lang="en-US" sz="2000" dirty="0" smtClean="0"/>
              <a:t>A runtime orchestration of micro services (based upon HTTP post services), would provide those companies with a way forward.  </a:t>
            </a:r>
          </a:p>
          <a:p>
            <a:pPr marL="0" indent="0">
              <a:buNone/>
            </a:pPr>
            <a:r>
              <a:rPr lang="en-US" sz="2000" dirty="0" smtClean="0"/>
              <a:t>Subject matter experts, with simple if then else flow logic, can design the process flows.  Developers who are trained in creating HTTP post rest interfaces can take those process designs and create micro services.</a:t>
            </a:r>
          </a:p>
          <a:p>
            <a:pPr marL="0" indent="0">
              <a:buNone/>
            </a:pPr>
            <a:r>
              <a:rPr lang="en-US" sz="2000" dirty="0" smtClean="0"/>
              <a:t>The platform would allow those micro services to run on the state of the art cloud platforms.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990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example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Take a payments processing system for example, the processing of each payment request can proceed through a very complex process flow.  For example, some clients may want to fail an entire file of one transaction is syntonically incorrect.  Other clients may want all transactions that are valid to be paid.  Similarly, one client may want to fail the entire file if one transaction is a duplicate from previous transactions, and another may want the non-duplicates to be paid.  In a real world system, there are hundreds of client options.</a:t>
            </a:r>
          </a:p>
          <a:p>
            <a:pPr marL="0" indent="0">
              <a:buNone/>
            </a:pPr>
            <a:r>
              <a:rPr lang="en-US" sz="2000" dirty="0" smtClean="0"/>
              <a:t>Furthermore, the processing flow may depend on the data within the transactions.  For example, one country may have totally different validation rules than another.</a:t>
            </a:r>
          </a:p>
          <a:p>
            <a:pPr marL="0" indent="0">
              <a:buNone/>
            </a:pPr>
            <a:r>
              <a:rPr lang="en-US" sz="2000" dirty="0" smtClean="0"/>
              <a:t>Todays monolithic programs are quite complex.  Decomposing them into micro services is a daunting task.</a:t>
            </a:r>
          </a:p>
          <a:p>
            <a:pPr marL="0" indent="0">
              <a:buNone/>
            </a:pPr>
            <a:r>
              <a:rPr lang="en-US" sz="2000" dirty="0" smtClean="0"/>
              <a:t>With a platform that allows a companies subject matter experts to design the process flow, and allow the flow to be created on the fly at run time, would provide those companies a way forward that would be very familiar to the development community within those companies.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9056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Orchestration 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fontScale="92500"/>
          </a:bodyPr>
          <a:lstStyle/>
          <a:p>
            <a:pPr marL="0" indent="0">
              <a:buNone/>
            </a:pPr>
            <a:r>
              <a:rPr lang="en-US" sz="2000" dirty="0" smtClean="0"/>
              <a:t>Input into the runtime platform is quite simple.  </a:t>
            </a:r>
            <a:r>
              <a:rPr lang="en-US" sz="2000" dirty="0" smtClean="0"/>
              <a:t>One micro service can create and “web chain” other micro services into a complete process flow.  </a:t>
            </a:r>
          </a:p>
          <a:p>
            <a:pPr marL="0" indent="0">
              <a:buNone/>
            </a:pPr>
            <a:r>
              <a:rPr lang="en-US" sz="2000" dirty="0" smtClean="0"/>
              <a:t>The platform has 3 types of “web chain” creation formats:</a:t>
            </a:r>
          </a:p>
          <a:p>
            <a:pPr>
              <a:buFont typeface="+mj-lt"/>
              <a:buAutoNum type="arabicPeriod"/>
            </a:pPr>
            <a:r>
              <a:rPr lang="en-US" sz="2000" dirty="0" smtClean="0"/>
              <a:t>An “</a:t>
            </a:r>
            <a:r>
              <a:rPr lang="en-US" sz="2000" b="1" dirty="0" smtClean="0"/>
              <a:t>independent</a:t>
            </a:r>
            <a:r>
              <a:rPr lang="en-US" sz="2000" dirty="0" smtClean="0"/>
              <a:t>” service.  One service can fork off another service that will run independently (of course that service can create its own processing webs.</a:t>
            </a:r>
          </a:p>
          <a:p>
            <a:pPr>
              <a:buFont typeface="+mj-lt"/>
              <a:buAutoNum type="arabicPeriod"/>
            </a:pPr>
            <a:r>
              <a:rPr lang="en-US" sz="2000" dirty="0" smtClean="0"/>
              <a:t>A “</a:t>
            </a:r>
            <a:r>
              <a:rPr lang="en-US" sz="2000" b="1" dirty="0" smtClean="0"/>
              <a:t>contained</a:t>
            </a:r>
            <a:r>
              <a:rPr lang="en-US" sz="2000" dirty="0" smtClean="0"/>
              <a:t>” service.  A service that creates “contained” services will not complete (and subsequent services will not start) until all contained services are complete.</a:t>
            </a:r>
          </a:p>
          <a:p>
            <a:pPr>
              <a:buFont typeface="+mj-lt"/>
              <a:buAutoNum type="arabicPeriod"/>
            </a:pPr>
            <a:r>
              <a:rPr lang="en-US" sz="2000" dirty="0" smtClean="0"/>
              <a:t>A “</a:t>
            </a:r>
            <a:r>
              <a:rPr lang="en-US" sz="2000" b="1" dirty="0" smtClean="0"/>
              <a:t>subsequent</a:t>
            </a:r>
            <a:r>
              <a:rPr lang="en-US" sz="2000" dirty="0" smtClean="0"/>
              <a:t>” service.  The subsequent service will not start until the creating process is complete.</a:t>
            </a:r>
          </a:p>
          <a:p>
            <a:pPr>
              <a:buFont typeface="+mj-lt"/>
              <a:buAutoNum type="arabicPeriod"/>
            </a:pPr>
            <a:r>
              <a:rPr lang="en-US" sz="2000" dirty="0" smtClean="0"/>
              <a:t>The final request to the system is to mark one service as a “</a:t>
            </a:r>
            <a:r>
              <a:rPr lang="en-US" sz="2000" b="1" dirty="0" smtClean="0"/>
              <a:t>predecessor</a:t>
            </a:r>
            <a:r>
              <a:rPr lang="en-US" sz="2000" dirty="0" smtClean="0"/>
              <a:t>” to a second.  The second service will not be instantiated until the predecessor is complete.</a:t>
            </a:r>
          </a:p>
          <a:p>
            <a:pPr marL="0" indent="0">
              <a:buNone/>
            </a:pPr>
            <a:r>
              <a:rPr lang="en-US" sz="2000" dirty="0" smtClean="0"/>
              <a:t>Services can be created as “</a:t>
            </a:r>
            <a:r>
              <a:rPr lang="en-US" sz="2000" b="1" dirty="0" smtClean="0"/>
              <a:t>new</a:t>
            </a:r>
            <a:r>
              <a:rPr lang="en-US" sz="2000" dirty="0" smtClean="0"/>
              <a:t>” services.  That is they will be instantiated as soon as the orchestration platform is notified.  One service can also “</a:t>
            </a:r>
            <a:r>
              <a:rPr lang="en-US" sz="2000" b="1" dirty="0" smtClean="0"/>
              <a:t>register</a:t>
            </a:r>
            <a:r>
              <a:rPr lang="en-US" sz="2000" dirty="0" smtClean="0"/>
              <a:t>” multiple services.  The registered services will not be instantiated until the creating service “releases” all registered services.  This allows a service to register a complex web of micro services and then release them after all services are registered.</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70656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Orchestration 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 the prototype platform, to create a service, all that is required is the URL of the service and a parameter that is passed into the service.</a:t>
            </a:r>
          </a:p>
          <a:p>
            <a:pPr marL="0" indent="0">
              <a:buNone/>
            </a:pPr>
            <a:r>
              <a:rPr lang="en-US" sz="2000" dirty="0" smtClean="0"/>
              <a:t>When a service is instantiated by the platform, it has access to the parameter, as </a:t>
            </a:r>
            <a:r>
              <a:rPr lang="en-US" sz="2000" dirty="0" smtClean="0"/>
              <a:t>well as </a:t>
            </a:r>
            <a:r>
              <a:rPr lang="en-US" sz="2000" dirty="0" smtClean="0"/>
              <a:t>a UID that is unique to that service, the UID of its parent service, and the UID of the root service.</a:t>
            </a:r>
          </a:p>
          <a:p>
            <a:pPr marL="0" indent="0">
              <a:buNone/>
            </a:pPr>
            <a:r>
              <a:rPr lang="en-US" sz="2000" dirty="0" smtClean="0"/>
              <a:t>The tree structure (root, parent, service) is defined on the next page.</a:t>
            </a:r>
          </a:p>
          <a:p>
            <a:pPr marL="0" indent="0">
              <a:buNone/>
            </a:pPr>
            <a:r>
              <a:rPr lang="en-US" sz="2000" dirty="0" smtClean="0"/>
              <a:t>These UIDs are unique, and can be used in any business process utilizing the platform.  For example, the root id is used by the sample file processing system as the file ID.  The UID of the validation service for each transaction is used as the transaction ID in the system.</a:t>
            </a:r>
          </a:p>
          <a:p>
            <a:pPr marL="0" indent="0">
              <a:buNone/>
            </a:pPr>
            <a:r>
              <a:rPr lang="en-US" sz="2000" dirty="0" smtClean="0"/>
              <a:t>Using the root id in this way is beneficial as the root UID is used as a partitioning ID in Cassandra.</a:t>
            </a:r>
            <a:endParaRPr lang="en-US" sz="1200" dirty="0"/>
          </a:p>
        </p:txBody>
      </p:sp>
    </p:spTree>
    <p:extLst>
      <p:ext uri="{BB962C8B-B14F-4D97-AF65-F5344CB8AC3E}">
        <p14:creationId xmlns:p14="http://schemas.microsoft.com/office/powerpoint/2010/main" val="8958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Chain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As services are created, they naturally form a tree structure. The complete web can be structured in a database as a table of 3 entries:</a:t>
            </a:r>
          </a:p>
          <a:p>
            <a:pPr marL="457200" indent="-457200">
              <a:spcBef>
                <a:spcPts val="0"/>
              </a:spcBef>
              <a:buFont typeface="+mj-lt"/>
              <a:buAutoNum type="arabicPeriod"/>
            </a:pPr>
            <a:r>
              <a:rPr lang="en-US" sz="2000" dirty="0" smtClean="0"/>
              <a:t>The Root service</a:t>
            </a:r>
          </a:p>
          <a:p>
            <a:pPr marL="457200" indent="-457200">
              <a:spcBef>
                <a:spcPts val="0"/>
              </a:spcBef>
              <a:buFont typeface="+mj-lt"/>
              <a:buAutoNum type="arabicPeriod"/>
            </a:pPr>
            <a:r>
              <a:rPr lang="en-US" sz="2000" dirty="0" smtClean="0"/>
              <a:t>The Parent Service</a:t>
            </a:r>
          </a:p>
          <a:p>
            <a:pPr marL="457200" indent="-457200">
              <a:spcBef>
                <a:spcPts val="0"/>
              </a:spcBef>
              <a:buFont typeface="+mj-lt"/>
              <a:buAutoNum type="arabicPeriod"/>
            </a:pPr>
            <a:r>
              <a:rPr lang="en-US" sz="2000" dirty="0" smtClean="0"/>
              <a:t>The Service</a:t>
            </a:r>
          </a:p>
          <a:p>
            <a:pPr marL="0" indent="0">
              <a:buNone/>
            </a:pPr>
            <a:r>
              <a:rPr lang="en-US" sz="2000" dirty="0"/>
              <a:t>The platform assigns each service a </a:t>
            </a:r>
            <a:r>
              <a:rPr lang="en-US" sz="2000" dirty="0" smtClean="0"/>
              <a:t>UID, and that is located in the third column. The first service in the web is naturally the root service.  In the prototype, a root can be identified as have the same UID in all 3 columns.</a:t>
            </a:r>
          </a:p>
          <a:p>
            <a:pPr marL="0" indent="0">
              <a:buNone/>
            </a:pPr>
            <a:r>
              <a:rPr lang="en-US" sz="2000" dirty="0" smtClean="0"/>
              <a:t>When a service creates another service, the creating service is stored in the Parent Service column.</a:t>
            </a:r>
          </a:p>
          <a:p>
            <a:pPr marL="0" indent="0">
              <a:buNone/>
            </a:pPr>
            <a:endParaRPr lang="en-US" sz="1200" dirty="0"/>
          </a:p>
        </p:txBody>
      </p:sp>
      <p:pic>
        <p:nvPicPr>
          <p:cNvPr id="4" name="Picture 3"/>
          <p:cNvPicPr>
            <a:picLocks noChangeAspect="1"/>
          </p:cNvPicPr>
          <p:nvPr/>
        </p:nvPicPr>
        <p:blipFill>
          <a:blip r:embed="rId2"/>
          <a:stretch>
            <a:fillRect/>
          </a:stretch>
        </p:blipFill>
        <p:spPr>
          <a:xfrm>
            <a:off x="424543" y="4499055"/>
            <a:ext cx="11636829" cy="2233080"/>
          </a:xfrm>
          <a:prstGeom prst="rect">
            <a:avLst/>
          </a:prstGeom>
        </p:spPr>
      </p:pic>
    </p:spTree>
    <p:extLst>
      <p:ext uri="{BB962C8B-B14F-4D97-AF65-F5344CB8AC3E}">
        <p14:creationId xmlns:p14="http://schemas.microsoft.com/office/powerpoint/2010/main" val="190859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Chain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The orchestration prototype has a second table that maintains the services that are blocked and/or waiting to be instantiated.  </a:t>
            </a:r>
          </a:p>
          <a:p>
            <a:pPr marL="0" indent="0">
              <a:buNone/>
            </a:pPr>
            <a:r>
              <a:rPr lang="en-US" sz="2000" dirty="0" smtClean="0"/>
              <a:t>The table also contains the </a:t>
            </a:r>
            <a:r>
              <a:rPr lang="en-US" sz="2000" dirty="0" err="1" smtClean="0"/>
              <a:t>root_service</a:t>
            </a:r>
            <a:r>
              <a:rPr lang="en-US" sz="2000" dirty="0" smtClean="0"/>
              <a:t>, and while it is not used to process the waiting files, it is also used as a portioning key so all entries for any individual web are partitioned the same by the database.</a:t>
            </a:r>
          </a:p>
          <a:p>
            <a:pPr marL="0" indent="0">
              <a:buNone/>
            </a:pPr>
            <a:endParaRPr lang="en-US" sz="1200" dirty="0"/>
          </a:p>
        </p:txBody>
      </p:sp>
      <p:pic>
        <p:nvPicPr>
          <p:cNvPr id="5" name="Picture 4"/>
          <p:cNvPicPr>
            <a:picLocks noChangeAspect="1"/>
          </p:cNvPicPr>
          <p:nvPr/>
        </p:nvPicPr>
        <p:blipFill>
          <a:blip r:embed="rId2"/>
          <a:stretch>
            <a:fillRect/>
          </a:stretch>
        </p:blipFill>
        <p:spPr>
          <a:xfrm>
            <a:off x="347560" y="4605867"/>
            <a:ext cx="11202963" cy="2152950"/>
          </a:xfrm>
          <a:prstGeom prst="rect">
            <a:avLst/>
          </a:prstGeom>
        </p:spPr>
      </p:pic>
    </p:spTree>
    <p:extLst>
      <p:ext uri="{BB962C8B-B14F-4D97-AF65-F5344CB8AC3E}">
        <p14:creationId xmlns:p14="http://schemas.microsoft.com/office/powerpoint/2010/main" val="139857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a:t>
            </a:r>
            <a:r>
              <a:rPr lang="en-US" dirty="0" smtClean="0"/>
              <a:t>Process – Customer Options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following sample business process demonstrates most of the capabilities of the orchestration engine</a:t>
            </a:r>
            <a:r>
              <a:rPr lang="en-US" sz="2000" dirty="0" smtClean="0"/>
              <a:t>. The </a:t>
            </a:r>
            <a:r>
              <a:rPr lang="en-US" sz="2000" dirty="0" smtClean="0"/>
              <a:t>business process is a very simple file processing service that contains 2 customer options:</a:t>
            </a:r>
          </a:p>
          <a:p>
            <a:pPr marL="800100" lvl="1" indent="-342900">
              <a:buFont typeface="+mj-lt"/>
              <a:buAutoNum type="arabicPeriod"/>
            </a:pPr>
            <a:r>
              <a:rPr lang="en-US" sz="1600" dirty="0" smtClean="0"/>
              <a:t>If a line in the file fails authentication:</a:t>
            </a:r>
          </a:p>
          <a:p>
            <a:pPr marL="1257300" lvl="2" indent="-342900">
              <a:buFont typeface="+mj-lt"/>
              <a:buAutoNum type="arabicPeriod"/>
            </a:pPr>
            <a:r>
              <a:rPr lang="en-US" sz="1200" dirty="0" smtClean="0"/>
              <a:t>Fail the entire file </a:t>
            </a:r>
            <a:r>
              <a:rPr lang="en-US" sz="1200" dirty="0" smtClean="0"/>
              <a:t/>
            </a:r>
            <a:br>
              <a:rPr lang="en-US" sz="1200" dirty="0" smtClean="0"/>
            </a:br>
            <a:r>
              <a:rPr lang="en-US" sz="1200" dirty="0" smtClean="0"/>
              <a:t>“</a:t>
            </a:r>
            <a:r>
              <a:rPr lang="en-US" sz="1200" dirty="0" smtClean="0"/>
              <a:t>Batch” value for the “Authenticate” name in the input </a:t>
            </a:r>
            <a:r>
              <a:rPr lang="en-US" sz="1200" dirty="0" smtClean="0"/>
              <a:t>JSON</a:t>
            </a:r>
            <a:endParaRPr lang="en-US" sz="1200" dirty="0" smtClean="0"/>
          </a:p>
          <a:p>
            <a:pPr marL="1257300" lvl="2" indent="-342900">
              <a:buFont typeface="+mj-lt"/>
              <a:buAutoNum type="arabicPeriod"/>
            </a:pPr>
            <a:r>
              <a:rPr lang="en-US" sz="1200" dirty="0" smtClean="0"/>
              <a:t>Fail just that transaction </a:t>
            </a:r>
            <a:r>
              <a:rPr lang="en-US" sz="1200" dirty="0" smtClean="0"/>
              <a:t/>
            </a:r>
            <a:br>
              <a:rPr lang="en-US" sz="1200" dirty="0" smtClean="0"/>
            </a:br>
            <a:r>
              <a:rPr lang="en-US" sz="1200" dirty="0" smtClean="0"/>
              <a:t>“</a:t>
            </a:r>
            <a:r>
              <a:rPr lang="en-US" sz="1200" dirty="0" smtClean="0"/>
              <a:t>Transaction” value for the “Authenticate” name in the input </a:t>
            </a:r>
            <a:r>
              <a:rPr lang="en-US" sz="1200" dirty="0" smtClean="0"/>
              <a:t>JSON</a:t>
            </a:r>
            <a:endParaRPr lang="en-US" sz="1200" dirty="0" smtClean="0"/>
          </a:p>
          <a:p>
            <a:pPr marL="800100" lvl="1" indent="-342900">
              <a:buFont typeface="+mj-lt"/>
              <a:buAutoNum type="arabicPeriod"/>
            </a:pPr>
            <a:r>
              <a:rPr lang="en-US" sz="1600" dirty="0" smtClean="0"/>
              <a:t>When the service “clears” the file (actually transfers the money):</a:t>
            </a:r>
          </a:p>
          <a:p>
            <a:pPr marL="1257300" lvl="2" indent="-342900">
              <a:buFont typeface="+mj-lt"/>
              <a:buAutoNum type="arabicPeriod"/>
            </a:pPr>
            <a:r>
              <a:rPr lang="en-US" sz="1200" dirty="0" smtClean="0"/>
              <a:t>Credit the customer’s account for each transaction (each transaction is a totally separate transaction) </a:t>
            </a:r>
            <a:r>
              <a:rPr lang="en-US" sz="1200" dirty="0" smtClean="0"/>
              <a:t/>
            </a:r>
            <a:br>
              <a:rPr lang="en-US" sz="1200" dirty="0" smtClean="0"/>
            </a:br>
            <a:r>
              <a:rPr lang="en-US" sz="1200" dirty="0" smtClean="0"/>
              <a:t>“</a:t>
            </a:r>
            <a:r>
              <a:rPr lang="en-US" sz="1200" dirty="0" smtClean="0"/>
              <a:t>Individual” value for the “Clearing” name in the JSON </a:t>
            </a:r>
            <a:r>
              <a:rPr lang="en-US" sz="1200" dirty="0" smtClean="0"/>
              <a:t>input</a:t>
            </a:r>
            <a:endParaRPr lang="en-US" sz="1200" dirty="0" smtClean="0"/>
          </a:p>
          <a:p>
            <a:pPr marL="1257300" lvl="2" indent="-342900">
              <a:buFont typeface="+mj-lt"/>
              <a:buAutoNum type="arabicPeriod"/>
            </a:pPr>
            <a:r>
              <a:rPr lang="en-US" sz="1200" dirty="0" smtClean="0"/>
              <a:t>Credit the customer’s account once for the total of all the transactions </a:t>
            </a:r>
            <a:r>
              <a:rPr lang="en-US" sz="1200" dirty="0" smtClean="0"/>
              <a:t>(i.e., if a file has 3 transactions of 1000, the customer’s account would be credited once for 3000 and each payee would be debited for 1000)</a:t>
            </a:r>
            <a:br>
              <a:rPr lang="en-US" sz="1200" dirty="0" smtClean="0"/>
            </a:br>
            <a:r>
              <a:rPr lang="en-US" sz="1200" dirty="0" smtClean="0"/>
              <a:t>“Bulk” value for the “Clearing” name in the JSON input</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39317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a:t>
            </a:r>
            <a:r>
              <a:rPr lang="en-US" dirty="0" smtClean="0"/>
              <a:t>Process – Processing</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sample business process has one very simple authentication rules:</a:t>
            </a:r>
            <a:endParaRPr lang="en-US" sz="2000" dirty="0" smtClean="0"/>
          </a:p>
          <a:p>
            <a:pPr marL="800100" lvl="1" indent="-342900">
              <a:buFont typeface="+mj-lt"/>
              <a:buAutoNum type="arabicPeriod"/>
            </a:pPr>
            <a:r>
              <a:rPr lang="en-US" sz="1600" dirty="0" smtClean="0"/>
              <a:t>Accounts must be numeric</a:t>
            </a:r>
            <a:endParaRPr lang="en-US" sz="1200" dirty="0"/>
          </a:p>
          <a:p>
            <a:r>
              <a:rPr lang="en-US" sz="2000" dirty="0" smtClean="0"/>
              <a:t>The input file contains 3 columns, the from account, the to account, and the amount:</a:t>
            </a:r>
            <a:r>
              <a:rPr lang="en-US" sz="2000" dirty="0"/>
              <a:t>	</a:t>
            </a:r>
            <a:br>
              <a:rPr lang="en-US" sz="2000" dirty="0"/>
            </a:br>
            <a:r>
              <a:rPr lang="en-US" sz="1800" dirty="0" smtClean="0"/>
              <a:t>1111,2222,1000 - valid</a:t>
            </a:r>
            <a:br>
              <a:rPr lang="en-US" sz="1800" dirty="0" smtClean="0"/>
            </a:br>
            <a:r>
              <a:rPr lang="en-US" sz="1800" dirty="0" smtClean="0"/>
              <a:t>111a,2222,1000 - invalid</a:t>
            </a:r>
            <a:br>
              <a:rPr lang="en-US" sz="1800" dirty="0" smtClean="0"/>
            </a:br>
            <a:r>
              <a:rPr lang="en-US" sz="1800" dirty="0" smtClean="0"/>
              <a:t>2222,3333,1000 - valid</a:t>
            </a:r>
            <a:br>
              <a:rPr lang="en-US" sz="1800" dirty="0" smtClean="0"/>
            </a:br>
            <a:r>
              <a:rPr lang="en-US" sz="1800" dirty="0" smtClean="0"/>
              <a:t>2222,333b,1000 – invalid</a:t>
            </a:r>
          </a:p>
          <a:p>
            <a:r>
              <a:rPr lang="en-US" sz="1800" dirty="0" smtClean="0"/>
              <a:t>The following diagrams highlight the flow of the 2 services that interact with the orchestration system:</a:t>
            </a:r>
          </a:p>
          <a:p>
            <a:pPr lvl="1"/>
            <a:r>
              <a:rPr lang="en-US" sz="1400" dirty="0" smtClean="0"/>
              <a:t>The first is the file import service</a:t>
            </a:r>
          </a:p>
          <a:p>
            <a:pPr lvl="1"/>
            <a:r>
              <a:rPr lang="en-US" sz="1400" dirty="0" smtClean="0"/>
              <a:t>The second is the Check Batch service (one of the services created in the file input service)</a:t>
            </a:r>
            <a:endParaRPr lang="en-US" sz="1400" dirty="0"/>
          </a:p>
        </p:txBody>
      </p:sp>
    </p:spTree>
    <p:extLst>
      <p:ext uri="{BB962C8B-B14F-4D97-AF65-F5344CB8AC3E}">
        <p14:creationId xmlns:p14="http://schemas.microsoft.com/office/powerpoint/2010/main" val="233745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1635</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Runtime Orchestration</vt:lpstr>
      <vt:lpstr>Run Time Orchestration of Micro Services</vt:lpstr>
      <vt:lpstr>Business value example</vt:lpstr>
      <vt:lpstr>Runtime Orchestration Platform Prototype</vt:lpstr>
      <vt:lpstr>Runtime Orchestration Platform Prototype</vt:lpstr>
      <vt:lpstr>Web Chain structure</vt:lpstr>
      <vt:lpstr>Web Chain structure</vt:lpstr>
      <vt:lpstr>Sample Business Process – Customer Options</vt:lpstr>
      <vt:lpstr>Sample Business Process – Processing</vt:lpstr>
      <vt:lpstr>Sample File Import Service</vt:lpstr>
      <vt:lpstr>Sample Check Batch Service</vt:lpstr>
      <vt:lpstr>Sample Business Process – Demo</vt:lpstr>
      <vt:lpstr>Sample Business Process – Conclusion</vt:lpstr>
      <vt:lpstr>Sample Business Process – Set 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Bernardoni</dc:creator>
  <cp:lastModifiedBy>Michael Bernardoni</cp:lastModifiedBy>
  <cp:revision>20</cp:revision>
  <dcterms:created xsi:type="dcterms:W3CDTF">2021-01-30T00:33:30Z</dcterms:created>
  <dcterms:modified xsi:type="dcterms:W3CDTF">2021-02-01T03:02:26Z</dcterms:modified>
</cp:coreProperties>
</file>