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0" r:id="rId4"/>
    <p:sldId id="274" r:id="rId5"/>
    <p:sldId id="263" r:id="rId6"/>
    <p:sldId id="264" r:id="rId7"/>
    <p:sldId id="266" r:id="rId8"/>
    <p:sldId id="265" r:id="rId9"/>
    <p:sldId id="267" r:id="rId10"/>
    <p:sldId id="272" r:id="rId11"/>
    <p:sldId id="259" r:id="rId12"/>
    <p:sldId id="260" r:id="rId13"/>
    <p:sldId id="257" r:id="rId14"/>
    <p:sldId id="276" r:id="rId15"/>
    <p:sldId id="258" r:id="rId16"/>
    <p:sldId id="277" r:id="rId17"/>
    <p:sldId id="261" r:id="rId18"/>
    <p:sldId id="26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4526F-B8BC-428A-B16E-EDBCB051AEF7}">
          <p14:sldIdLst>
            <p14:sldId id="256"/>
          </p14:sldIdLst>
        </p14:section>
        <p14:section name="Business Need" id="{DFC6AE78-58B0-4AB3-97C6-7D4D8F923349}">
          <p14:sldIdLst>
            <p14:sldId id="262"/>
            <p14:sldId id="270"/>
            <p14:sldId id="274"/>
            <p14:sldId id="263"/>
            <p14:sldId id="264"/>
            <p14:sldId id="266"/>
          </p14:sldIdLst>
        </p14:section>
        <p14:section name="Orchestration Platform Prototype" id="{647A4668-E4DD-4CDE-AA9D-9DEF6674E00A}">
          <p14:sldIdLst>
            <p14:sldId id="265"/>
            <p14:sldId id="267"/>
          </p14:sldIdLst>
        </p14:section>
        <p14:section name="Sample Business Process" id="{DB69F78E-C7F0-4FE2-906F-F58280693BF0}">
          <p14:sldIdLst>
            <p14:sldId id="272"/>
            <p14:sldId id="259"/>
            <p14:sldId id="260"/>
            <p14:sldId id="257"/>
            <p14:sldId id="276"/>
            <p14:sldId id="258"/>
            <p14:sldId id="277"/>
            <p14:sldId id="261"/>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117" d="100"/>
          <a:sy n="117" d="100"/>
        </p:scale>
        <p:origin x="12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95602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8919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7907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394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8EF76-F57A-4247-8086-FE3D9DDD7691}"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5270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8EF76-F57A-4247-8086-FE3D9DDD7691}"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6916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8EF76-F57A-4247-8086-FE3D9DDD7691}"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89781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8EF76-F57A-4247-8086-FE3D9DDD7691}"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7614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8EF76-F57A-4247-8086-FE3D9DDD7691}"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3570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153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1912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8EF76-F57A-4247-8086-FE3D9DDD7691}" type="datetimeFigureOut">
              <a:rPr lang="en-US" smtClean="0"/>
              <a:t>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AB34-CAEA-4CEA-B293-67B61C7CAC38}" type="slidenum">
              <a:rPr lang="en-US" smtClean="0"/>
              <a:t>‹#›</a:t>
            </a:fld>
            <a:endParaRPr lang="en-US"/>
          </a:p>
        </p:txBody>
      </p:sp>
    </p:spTree>
    <p:extLst>
      <p:ext uri="{BB962C8B-B14F-4D97-AF65-F5344CB8AC3E}">
        <p14:creationId xmlns:p14="http://schemas.microsoft.com/office/powerpoint/2010/main" val="253252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hoenixnap.com/kb/install-cassandra-on-window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RtoosEvent/FileAdap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Runtime Coordination of </a:t>
            </a:r>
            <a:br>
              <a:rPr lang="en-US" dirty="0" smtClean="0"/>
            </a:br>
            <a:r>
              <a:rPr lang="en-US" dirty="0" smtClean="0"/>
              <a:t>“Mini” Services</a:t>
            </a:r>
            <a:br>
              <a:rPr lang="en-US" dirty="0" smtClean="0"/>
            </a:br>
            <a:r>
              <a:rPr lang="en-US" sz="3600" dirty="0" smtClean="0"/>
              <a:t>a practical platform for breaking down the monolith</a:t>
            </a:r>
            <a:endParaRPr lang="en-US" sz="3600" dirty="0"/>
          </a:p>
        </p:txBody>
      </p:sp>
    </p:spTree>
    <p:extLst>
      <p:ext uri="{BB962C8B-B14F-4D97-AF65-F5344CB8AC3E}">
        <p14:creationId xmlns:p14="http://schemas.microsoft.com/office/powerpoint/2010/main" val="35944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Discussion of system, and sample business process here.</a:t>
            </a:r>
            <a:endParaRPr lang="en-US" sz="1200" dirty="0"/>
          </a:p>
        </p:txBody>
      </p:sp>
    </p:spTree>
    <p:extLst>
      <p:ext uri="{BB962C8B-B14F-4D97-AF65-F5344CB8AC3E}">
        <p14:creationId xmlns:p14="http://schemas.microsoft.com/office/powerpoint/2010/main" val="162888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Customer Options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following sample business process demonstrates most of the capabilities of the coordination engine. The business process is a very simple file processing service that contains 2 customer options:</a:t>
            </a:r>
          </a:p>
          <a:p>
            <a:pPr marL="800100" lvl="1" indent="-342900">
              <a:buFont typeface="+mj-lt"/>
              <a:buAutoNum type="arabicPeriod"/>
            </a:pPr>
            <a:r>
              <a:rPr lang="en-US" sz="1600" dirty="0" smtClean="0"/>
              <a:t>If a line in the file fails authentication:</a:t>
            </a:r>
          </a:p>
          <a:p>
            <a:pPr marL="1257300" lvl="2" indent="-342900">
              <a:buFont typeface="+mj-lt"/>
              <a:buAutoNum type="arabicPeriod"/>
            </a:pPr>
            <a:r>
              <a:rPr lang="en-US" sz="1200" dirty="0" smtClean="0"/>
              <a:t>Fail the entire file </a:t>
            </a:r>
            <a:br>
              <a:rPr lang="en-US" sz="1200" dirty="0" smtClean="0"/>
            </a:br>
            <a:r>
              <a:rPr lang="en-US" sz="1200" dirty="0" smtClean="0"/>
              <a:t>“Batch” value for the “Authenticate” name in the input JSON</a:t>
            </a:r>
          </a:p>
          <a:p>
            <a:pPr marL="1257300" lvl="2" indent="-342900">
              <a:buFont typeface="+mj-lt"/>
              <a:buAutoNum type="arabicPeriod"/>
            </a:pPr>
            <a:r>
              <a:rPr lang="en-US" sz="1200" dirty="0" smtClean="0"/>
              <a:t>Fail just that transaction </a:t>
            </a:r>
            <a:br>
              <a:rPr lang="en-US" sz="1200" dirty="0" smtClean="0"/>
            </a:br>
            <a:r>
              <a:rPr lang="en-US" sz="1200" dirty="0" smtClean="0"/>
              <a:t>“Transaction” value for the “Authenticate” name in the input JSON</a:t>
            </a:r>
          </a:p>
          <a:p>
            <a:pPr marL="800100" lvl="1" indent="-342900">
              <a:buFont typeface="+mj-lt"/>
              <a:buAutoNum type="arabicPeriod"/>
            </a:pPr>
            <a:r>
              <a:rPr lang="en-US" sz="1600" dirty="0" smtClean="0"/>
              <a:t>When the service “clears” the file (actually transfers the money):</a:t>
            </a:r>
          </a:p>
          <a:p>
            <a:pPr marL="1257300" lvl="2" indent="-342900">
              <a:buFont typeface="+mj-lt"/>
              <a:buAutoNum type="arabicPeriod"/>
            </a:pPr>
            <a:r>
              <a:rPr lang="en-US" sz="1200" dirty="0" smtClean="0"/>
              <a:t>Credit the customer’s account for each transaction (each transaction is a totally separate transaction) </a:t>
            </a:r>
            <a:br>
              <a:rPr lang="en-US" sz="1200" dirty="0" smtClean="0"/>
            </a:br>
            <a:r>
              <a:rPr lang="en-US" sz="1200" dirty="0" smtClean="0"/>
              <a:t>“Individual” value for the “Clearing” name in the JSON input</a:t>
            </a:r>
          </a:p>
          <a:p>
            <a:pPr marL="1257300" lvl="2" indent="-342900">
              <a:buFont typeface="+mj-lt"/>
              <a:buAutoNum type="arabicPeriod"/>
            </a:pPr>
            <a:r>
              <a:rPr lang="en-US" sz="1200" dirty="0" smtClean="0"/>
              <a:t>Credit the customer’s account once for the total of all the transactions (i.e., if a file has 3 transactions of 1000, the customer’s account would be credited once for 3000 and each payee would be debited for 1000)</a:t>
            </a:r>
            <a:br>
              <a:rPr lang="en-US" sz="1200" dirty="0" smtClean="0"/>
            </a:br>
            <a:r>
              <a:rPr lang="en-US" sz="1200" dirty="0" smtClean="0"/>
              <a:t>“Bulk” value for the “Clearing” name in the JSON input</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139317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Processing</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sample business process has one very simple authentication rules:</a:t>
            </a:r>
          </a:p>
          <a:p>
            <a:pPr marL="800100" lvl="1" indent="-342900">
              <a:buFont typeface="+mj-lt"/>
              <a:buAutoNum type="arabicPeriod"/>
            </a:pPr>
            <a:r>
              <a:rPr lang="en-US" sz="1600" dirty="0" smtClean="0"/>
              <a:t>Accounts must be numeric</a:t>
            </a:r>
            <a:endParaRPr lang="en-US" sz="1200" dirty="0"/>
          </a:p>
          <a:p>
            <a:r>
              <a:rPr lang="en-US" sz="2000" dirty="0" smtClean="0"/>
              <a:t>The input file contains 3 columns, the from account, the to account, and the amount:</a:t>
            </a:r>
            <a:r>
              <a:rPr lang="en-US" sz="2000" dirty="0"/>
              <a:t>	</a:t>
            </a:r>
            <a:br>
              <a:rPr lang="en-US" sz="2000" dirty="0"/>
            </a:br>
            <a:r>
              <a:rPr lang="en-US" sz="1800" dirty="0" smtClean="0"/>
              <a:t>1111,2222,1000 - valid</a:t>
            </a:r>
            <a:br>
              <a:rPr lang="en-US" sz="1800" dirty="0" smtClean="0"/>
            </a:br>
            <a:r>
              <a:rPr lang="en-US" sz="1800" dirty="0" smtClean="0"/>
              <a:t>111a,2222,1000 - invalid</a:t>
            </a:r>
            <a:br>
              <a:rPr lang="en-US" sz="1800" dirty="0" smtClean="0"/>
            </a:br>
            <a:r>
              <a:rPr lang="en-US" sz="1800" dirty="0" smtClean="0"/>
              <a:t>2222,3333,1000 - valid</a:t>
            </a:r>
            <a:br>
              <a:rPr lang="en-US" sz="1800" dirty="0" smtClean="0"/>
            </a:br>
            <a:r>
              <a:rPr lang="en-US" sz="1800" dirty="0" smtClean="0"/>
              <a:t>2222,333b,1000 – invalid</a:t>
            </a:r>
          </a:p>
          <a:p>
            <a:r>
              <a:rPr lang="en-US" sz="1800" dirty="0" smtClean="0"/>
              <a:t>The following diagrams highlight the flow of the 2 services that interact with the coordination system:</a:t>
            </a:r>
          </a:p>
          <a:p>
            <a:pPr lvl="1"/>
            <a:r>
              <a:rPr lang="en-US" sz="1400" dirty="0" smtClean="0"/>
              <a:t>The first is the file import service</a:t>
            </a:r>
          </a:p>
          <a:p>
            <a:pPr lvl="1"/>
            <a:r>
              <a:rPr lang="en-US" sz="1400" dirty="0" smtClean="0"/>
              <a:t>The second is the Check Batch service (one of the services created in the file input service)</a:t>
            </a:r>
            <a:endParaRPr lang="en-US" sz="1400" dirty="0"/>
          </a:p>
        </p:txBody>
      </p:sp>
    </p:spTree>
    <p:extLst>
      <p:ext uri="{BB962C8B-B14F-4D97-AF65-F5344CB8AC3E}">
        <p14:creationId xmlns:p14="http://schemas.microsoft.com/office/powerpoint/2010/main" val="233745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File Import Controller</a:t>
            </a:r>
            <a:endParaRPr lang="en-US" dirty="0"/>
          </a:p>
        </p:txBody>
      </p:sp>
      <p:sp>
        <p:nvSpPr>
          <p:cNvPr id="4" name="Flowchart: Decision 3"/>
          <p:cNvSpPr/>
          <p:nvPr/>
        </p:nvSpPr>
        <p:spPr>
          <a:xfrm>
            <a:off x="2125354" y="2833824"/>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Batch</a:t>
            </a:r>
            <a:endParaRPr lang="en-US" sz="1000" i="1" dirty="0"/>
          </a:p>
        </p:txBody>
      </p:sp>
      <p:sp>
        <p:nvSpPr>
          <p:cNvPr id="6" name="Flowchart: Decision 5"/>
          <p:cNvSpPr/>
          <p:nvPr/>
        </p:nvSpPr>
        <p:spPr>
          <a:xfrm>
            <a:off x="3793516" y="2833824"/>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Trans</a:t>
            </a:r>
            <a:endParaRPr lang="en-US" sz="1000" i="1" dirty="0"/>
          </a:p>
        </p:txBody>
      </p:sp>
      <p:sp>
        <p:nvSpPr>
          <p:cNvPr id="8" name="Flowchart: Process 7"/>
          <p:cNvSpPr/>
          <p:nvPr/>
        </p:nvSpPr>
        <p:spPr>
          <a:xfrm>
            <a:off x="3826467" y="382084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trans controller as subsequent</a:t>
            </a:r>
            <a:endParaRPr lang="en-US" sz="1000" dirty="0"/>
          </a:p>
        </p:txBody>
      </p:sp>
      <p:cxnSp>
        <p:nvCxnSpPr>
          <p:cNvPr id="19" name="Straight Arrow Connector 18"/>
          <p:cNvCxnSpPr>
            <a:stCxn id="4" idx="3"/>
            <a:endCxn id="6" idx="1"/>
          </p:cNvCxnSpPr>
          <p:nvPr/>
        </p:nvCxnSpPr>
        <p:spPr>
          <a:xfrm>
            <a:off x="3105657" y="3200408"/>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4283667" y="3566992"/>
            <a:ext cx="1" cy="25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67" idx="1"/>
          </p:cNvCxnSpPr>
          <p:nvPr/>
        </p:nvCxnSpPr>
        <p:spPr>
          <a:xfrm flipV="1">
            <a:off x="4773819" y="3197821"/>
            <a:ext cx="589000" cy="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158305" y="3816721"/>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Batch controller as subsequent</a:t>
            </a:r>
            <a:endParaRPr lang="en-US" sz="1000" dirty="0"/>
          </a:p>
        </p:txBody>
      </p:sp>
      <p:cxnSp>
        <p:nvCxnSpPr>
          <p:cNvPr id="37" name="Straight Arrow Connector 36"/>
          <p:cNvCxnSpPr>
            <a:stCxn id="4" idx="2"/>
            <a:endCxn id="30" idx="0"/>
          </p:cNvCxnSpPr>
          <p:nvPr/>
        </p:nvCxnSpPr>
        <p:spPr>
          <a:xfrm flipH="1">
            <a:off x="2615505" y="3566992"/>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2934721" y="5117597"/>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 </a:t>
            </a:r>
          </a:p>
          <a:p>
            <a:pPr algn="ctr"/>
            <a:r>
              <a:rPr lang="en-US" sz="1000" dirty="0" smtClean="0"/>
              <a:t>Final service</a:t>
            </a:r>
            <a:endParaRPr lang="en-US" sz="1000" dirty="0"/>
          </a:p>
        </p:txBody>
      </p:sp>
      <p:sp>
        <p:nvSpPr>
          <p:cNvPr id="55" name="TextBox 54"/>
          <p:cNvSpPr txBox="1"/>
          <p:nvPr/>
        </p:nvSpPr>
        <p:spPr>
          <a:xfrm>
            <a:off x="2323077" y="3542282"/>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118027" y="2903847"/>
            <a:ext cx="704320" cy="338554"/>
          </a:xfrm>
          <a:prstGeom prst="rect">
            <a:avLst/>
          </a:prstGeom>
          <a:noFill/>
        </p:spPr>
        <p:txBody>
          <a:bodyPr wrap="square" rtlCol="0">
            <a:spAutoFit/>
          </a:bodyPr>
          <a:lstStyle/>
          <a:p>
            <a:r>
              <a:rPr lang="en-US" sz="800" dirty="0" smtClean="0"/>
              <a:t>No Transaction</a:t>
            </a:r>
            <a:endParaRPr lang="en-US" sz="800" dirty="0"/>
          </a:p>
        </p:txBody>
      </p:sp>
      <p:sp>
        <p:nvSpPr>
          <p:cNvPr id="57" name="TextBox 56"/>
          <p:cNvSpPr txBox="1"/>
          <p:nvPr/>
        </p:nvSpPr>
        <p:spPr>
          <a:xfrm>
            <a:off x="4839739" y="2895607"/>
            <a:ext cx="403654" cy="338554"/>
          </a:xfrm>
          <a:prstGeom prst="rect">
            <a:avLst/>
          </a:prstGeom>
          <a:noFill/>
        </p:spPr>
        <p:txBody>
          <a:bodyPr wrap="square" rtlCol="0">
            <a:spAutoFit/>
          </a:bodyPr>
          <a:lstStyle/>
          <a:p>
            <a:r>
              <a:rPr lang="en-US" sz="800" dirty="0" smtClean="0"/>
              <a:t>No error</a:t>
            </a:r>
            <a:endParaRPr lang="en-US" sz="800" dirty="0"/>
          </a:p>
        </p:txBody>
      </p:sp>
      <p:sp>
        <p:nvSpPr>
          <p:cNvPr id="58" name="TextBox 57"/>
          <p:cNvSpPr txBox="1"/>
          <p:nvPr/>
        </p:nvSpPr>
        <p:spPr>
          <a:xfrm>
            <a:off x="4267203" y="3501092"/>
            <a:ext cx="815536" cy="215444"/>
          </a:xfrm>
          <a:prstGeom prst="rect">
            <a:avLst/>
          </a:prstGeom>
          <a:noFill/>
        </p:spPr>
        <p:txBody>
          <a:bodyPr wrap="square" rtlCol="0">
            <a:spAutoFit/>
          </a:bodyPr>
          <a:lstStyle/>
          <a:p>
            <a:r>
              <a:rPr lang="en-US" sz="800" dirty="0" smtClean="0"/>
              <a:t>Yes</a:t>
            </a:r>
            <a:endParaRPr lang="en-US" sz="800" dirty="0"/>
          </a:p>
        </p:txBody>
      </p:sp>
      <p:sp>
        <p:nvSpPr>
          <p:cNvPr id="59" name="Flowchart: Terminator 58"/>
          <p:cNvSpPr/>
          <p:nvPr/>
        </p:nvSpPr>
        <p:spPr>
          <a:xfrm>
            <a:off x="2158316" y="1307759"/>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2" idx="0"/>
          </p:cNvCxnSpPr>
          <p:nvPr/>
        </p:nvCxnSpPr>
        <p:spPr>
          <a:xfrm>
            <a:off x="2611396" y="1554894"/>
            <a:ext cx="4120" cy="29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44966" y="1528887"/>
            <a:ext cx="5054058" cy="2462213"/>
          </a:xfrm>
          <a:prstGeom prst="rect">
            <a:avLst/>
          </a:prstGeom>
          <a:noFill/>
        </p:spPr>
        <p:txBody>
          <a:bodyPr wrap="square" rtlCol="0">
            <a:spAutoFit/>
          </a:bodyPr>
          <a:lstStyle/>
          <a:p>
            <a:r>
              <a:rPr lang="en-US" sz="1400" dirty="0" smtClean="0"/>
              <a:t>Persist file to data store: use the root ID as the file ID and use a R2 generated ID as each transaction ID</a:t>
            </a:r>
          </a:p>
          <a:p>
            <a:endParaRPr lang="en-US" sz="1400" b="1" dirty="0" smtClean="0"/>
          </a:p>
          <a:p>
            <a:r>
              <a:rPr lang="en-US" sz="1400" b="1" dirty="0" smtClean="0"/>
              <a:t>Customer Option </a:t>
            </a:r>
            <a:r>
              <a:rPr lang="en-US" sz="1400" dirty="0" smtClean="0"/>
              <a:t>Batch? </a:t>
            </a:r>
          </a:p>
          <a:p>
            <a:r>
              <a:rPr lang="en-US" sz="1400" dirty="0" smtClean="0"/>
              <a:t>    Register Batch controller as subsequent service</a:t>
            </a:r>
            <a:endParaRPr lang="en-US" sz="1400" dirty="0"/>
          </a:p>
          <a:p>
            <a:r>
              <a:rPr lang="en-US" sz="1400" b="1" dirty="0" smtClean="0"/>
              <a:t>Customer Option </a:t>
            </a:r>
            <a:r>
              <a:rPr lang="en-US" sz="1400" dirty="0" smtClean="0"/>
              <a:t>Transaction?</a:t>
            </a:r>
          </a:p>
          <a:p>
            <a:r>
              <a:rPr lang="en-US" sz="1400" dirty="0"/>
              <a:t> </a:t>
            </a:r>
            <a:r>
              <a:rPr lang="en-US" sz="1400" dirty="0" smtClean="0"/>
              <a:t>   Register Transaction Controller as subsequent service</a:t>
            </a:r>
          </a:p>
          <a:p>
            <a:endParaRPr lang="en-US" sz="1400" dirty="0" smtClean="0"/>
          </a:p>
          <a:p>
            <a:r>
              <a:rPr lang="en-US" sz="1400" dirty="0" smtClean="0"/>
              <a:t>Register a “final” service to call when entire tree is complete</a:t>
            </a:r>
          </a:p>
          <a:p>
            <a:endParaRPr lang="en-US" sz="1400" dirty="0" smtClean="0"/>
          </a:p>
          <a:p>
            <a:r>
              <a:rPr lang="en-US" sz="1400" dirty="0" smtClean="0"/>
              <a:t>Release the services</a:t>
            </a:r>
            <a:endParaRPr lang="en-US" sz="1400" dirty="0"/>
          </a:p>
        </p:txBody>
      </p:sp>
      <p:sp>
        <p:nvSpPr>
          <p:cNvPr id="42" name="Flowchart: Process 41"/>
          <p:cNvSpPr/>
          <p:nvPr/>
        </p:nvSpPr>
        <p:spPr>
          <a:xfrm>
            <a:off x="2158316" y="1850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Persist file to data store</a:t>
            </a:r>
            <a:endParaRPr lang="en-US" sz="1000" dirty="0"/>
          </a:p>
        </p:txBody>
      </p:sp>
      <p:cxnSp>
        <p:nvCxnSpPr>
          <p:cNvPr id="60" name="Elbow Connector 59"/>
          <p:cNvCxnSpPr>
            <a:stCxn id="30" idx="2"/>
            <a:endCxn id="41" idx="0"/>
          </p:cNvCxnSpPr>
          <p:nvPr/>
        </p:nvCxnSpPr>
        <p:spPr>
          <a:xfrm rot="16200000" flipH="1">
            <a:off x="2659599" y="4385275"/>
            <a:ext cx="688228" cy="77641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8" idx="2"/>
            <a:endCxn id="41" idx="0"/>
          </p:cNvCxnSpPr>
          <p:nvPr/>
        </p:nvCxnSpPr>
        <p:spPr>
          <a:xfrm rot="5400000">
            <a:off x="3495741" y="4329671"/>
            <a:ext cx="684106" cy="89174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2"/>
            <a:endCxn id="4" idx="0"/>
          </p:cNvCxnSpPr>
          <p:nvPr/>
        </p:nvCxnSpPr>
        <p:spPr>
          <a:xfrm flipH="1">
            <a:off x="2615506" y="2463344"/>
            <a:ext cx="10" cy="37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Flowchart: Off-page Connector 66"/>
          <p:cNvSpPr/>
          <p:nvPr/>
        </p:nvSpPr>
        <p:spPr>
          <a:xfrm>
            <a:off x="5362819" y="2891497"/>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69" name="Flowchart: Process 68"/>
          <p:cNvSpPr/>
          <p:nvPr/>
        </p:nvSpPr>
        <p:spPr>
          <a:xfrm>
            <a:off x="2934721" y="598479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72" name="Straight Arrow Connector 71"/>
          <p:cNvCxnSpPr>
            <a:endCxn id="69" idx="0"/>
          </p:cNvCxnSpPr>
          <p:nvPr/>
        </p:nvCxnSpPr>
        <p:spPr>
          <a:xfrm>
            <a:off x="3391921" y="5730245"/>
            <a:ext cx="0" cy="25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8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Batch Controller</a:t>
            </a:r>
            <a:endParaRPr lang="en-US" dirty="0"/>
          </a:p>
        </p:txBody>
      </p:sp>
      <p:sp>
        <p:nvSpPr>
          <p:cNvPr id="59" name="Flowchart: Terminator 58"/>
          <p:cNvSpPr/>
          <p:nvPr/>
        </p:nvSpPr>
        <p:spPr>
          <a:xfrm>
            <a:off x="2174792" y="1307759"/>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2" idx="0"/>
          </p:cNvCxnSpPr>
          <p:nvPr/>
        </p:nvCxnSpPr>
        <p:spPr>
          <a:xfrm>
            <a:off x="2627872" y="1554894"/>
            <a:ext cx="4120" cy="29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44966" y="1528887"/>
            <a:ext cx="5054058" cy="1169551"/>
          </a:xfrm>
          <a:prstGeom prst="rect">
            <a:avLst/>
          </a:prstGeom>
          <a:noFill/>
        </p:spPr>
        <p:txBody>
          <a:bodyPr wrap="square" rtlCol="0">
            <a:spAutoFit/>
          </a:bodyPr>
          <a:lstStyle/>
          <a:p>
            <a:r>
              <a:rPr lang="en-US" sz="1400" dirty="0" smtClean="0"/>
              <a:t>Register the batch evaluation service as subsequent</a:t>
            </a:r>
          </a:p>
          <a:p>
            <a:endParaRPr lang="en-US" sz="1400" dirty="0" smtClean="0"/>
          </a:p>
          <a:p>
            <a:r>
              <a:rPr lang="en-US" sz="1400" dirty="0" smtClean="0"/>
              <a:t>For each transaction register a validation service as contained</a:t>
            </a:r>
          </a:p>
          <a:p>
            <a:r>
              <a:rPr lang="en-US" sz="1400" dirty="0"/>
              <a:t>	</a:t>
            </a:r>
            <a:r>
              <a:rPr lang="en-US" sz="1400" dirty="0" smtClean="0"/>
              <a:t>use root id to get file from data store, </a:t>
            </a:r>
          </a:p>
          <a:p>
            <a:r>
              <a:rPr lang="en-US" sz="1400" dirty="0"/>
              <a:t>	</a:t>
            </a:r>
            <a:r>
              <a:rPr lang="en-US" sz="1400" dirty="0" smtClean="0"/>
              <a:t>use transaction id from data store as the service id</a:t>
            </a:r>
            <a:endParaRPr lang="en-US" sz="1400" dirty="0"/>
          </a:p>
        </p:txBody>
      </p:sp>
      <p:sp>
        <p:nvSpPr>
          <p:cNvPr id="42" name="Flowchart: Process 41"/>
          <p:cNvSpPr/>
          <p:nvPr/>
        </p:nvSpPr>
        <p:spPr>
          <a:xfrm>
            <a:off x="2174792" y="1850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a:t>Register</a:t>
            </a:r>
            <a:r>
              <a:rPr lang="en-US" sz="1000" dirty="0"/>
              <a:t>  </a:t>
            </a:r>
            <a:r>
              <a:rPr lang="en-US" sz="1000" dirty="0" smtClean="0"/>
              <a:t> </a:t>
            </a:r>
            <a:br>
              <a:rPr lang="en-US" sz="1000" dirty="0" smtClean="0"/>
            </a:br>
            <a:r>
              <a:rPr lang="en-US" sz="1000" dirty="0" err="1" smtClean="0"/>
              <a:t>Eval</a:t>
            </a:r>
            <a:r>
              <a:rPr lang="en-US" sz="1000" dirty="0" smtClean="0"/>
              <a:t> Batch worker as </a:t>
            </a:r>
            <a:r>
              <a:rPr lang="en-US" sz="1000" dirty="0"/>
              <a:t>subsequent</a:t>
            </a:r>
          </a:p>
        </p:txBody>
      </p:sp>
      <p:sp>
        <p:nvSpPr>
          <p:cNvPr id="24" name="Flowchart: Process 23"/>
          <p:cNvSpPr/>
          <p:nvPr/>
        </p:nvSpPr>
        <p:spPr>
          <a:xfrm>
            <a:off x="2166552" y="292855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trans as Contained</a:t>
            </a:r>
            <a:endParaRPr lang="en-US" sz="1000" dirty="0"/>
          </a:p>
        </p:txBody>
      </p:sp>
      <p:cxnSp>
        <p:nvCxnSpPr>
          <p:cNvPr id="26" name="Elbow Connector 25"/>
          <p:cNvCxnSpPr>
            <a:stCxn id="24" idx="2"/>
            <a:endCxn id="24" idx="1"/>
          </p:cNvCxnSpPr>
          <p:nvPr/>
        </p:nvCxnSpPr>
        <p:spPr>
          <a:xfrm rot="5400000" flipH="1">
            <a:off x="2241990" y="3159442"/>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Flowchart: Process 27"/>
          <p:cNvSpPr/>
          <p:nvPr/>
        </p:nvSpPr>
        <p:spPr>
          <a:xfrm>
            <a:off x="2166552" y="427803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29" name="Straight Arrow Connector 28"/>
          <p:cNvCxnSpPr>
            <a:stCxn id="42" idx="2"/>
            <a:endCxn id="24" idx="0"/>
          </p:cNvCxnSpPr>
          <p:nvPr/>
        </p:nvCxnSpPr>
        <p:spPr>
          <a:xfrm flipH="1">
            <a:off x="2623752" y="2463344"/>
            <a:ext cx="8240" cy="46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8" idx="0"/>
          </p:cNvCxnSpPr>
          <p:nvPr/>
        </p:nvCxnSpPr>
        <p:spPr>
          <a:xfrm>
            <a:off x="2623752" y="3541204"/>
            <a:ext cx="0" cy="73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10426" y="3847528"/>
            <a:ext cx="1112251" cy="215444"/>
          </a:xfrm>
          <a:prstGeom prst="rect">
            <a:avLst/>
          </a:prstGeom>
          <a:noFill/>
        </p:spPr>
        <p:txBody>
          <a:bodyPr wrap="square" rtlCol="0">
            <a:spAutoFit/>
          </a:bodyPr>
          <a:lstStyle/>
          <a:p>
            <a:r>
              <a:rPr lang="en-US" sz="800" dirty="0" smtClean="0"/>
              <a:t>For each transaction</a:t>
            </a:r>
            <a:endParaRPr lang="en-US" sz="800" dirty="0"/>
          </a:p>
        </p:txBody>
      </p:sp>
    </p:spTree>
    <p:extLst>
      <p:ext uri="{BB962C8B-B14F-4D97-AF65-F5344CB8AC3E}">
        <p14:creationId xmlns:p14="http://schemas.microsoft.com/office/powerpoint/2010/main" val="47745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Evaluate Batch Service</a:t>
            </a:r>
            <a:endParaRPr lang="en-US" dirty="0"/>
          </a:p>
        </p:txBody>
      </p:sp>
      <p:sp>
        <p:nvSpPr>
          <p:cNvPr id="4" name="Flowchart: Decision 3"/>
          <p:cNvSpPr/>
          <p:nvPr/>
        </p:nvSpPr>
        <p:spPr>
          <a:xfrm>
            <a:off x="2932669" y="2034748"/>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All Valid</a:t>
            </a:r>
            <a:endParaRPr lang="en-US" sz="1000" dirty="0"/>
          </a:p>
        </p:txBody>
      </p:sp>
      <p:sp>
        <p:nvSpPr>
          <p:cNvPr id="9" name="Flowchart: Process 8"/>
          <p:cNvSpPr/>
          <p:nvPr/>
        </p:nvSpPr>
        <p:spPr>
          <a:xfrm>
            <a:off x="2957383" y="440465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bg1"/>
                </a:solidFill>
              </a:rPr>
              <a:t>New</a:t>
            </a:r>
            <a:r>
              <a:rPr lang="en-US" sz="1000" i="1" dirty="0" smtClean="0">
                <a:solidFill>
                  <a:schemeClr val="bg1"/>
                </a:solidFill>
              </a:rPr>
              <a:t> </a:t>
            </a:r>
            <a:r>
              <a:rPr lang="en-US" sz="1000" dirty="0" smtClean="0"/>
              <a:t>individual </a:t>
            </a:r>
            <a:r>
              <a:rPr lang="en-US" sz="1000" dirty="0"/>
              <a:t>c</a:t>
            </a:r>
            <a:r>
              <a:rPr lang="en-US" sz="1000" dirty="0" smtClean="0"/>
              <a:t>lear as Independent</a:t>
            </a:r>
            <a:endParaRPr lang="en-US" sz="1000" dirty="0"/>
          </a:p>
        </p:txBody>
      </p:sp>
      <p:cxnSp>
        <p:nvCxnSpPr>
          <p:cNvPr id="19" name="Straight Arrow Connector 18"/>
          <p:cNvCxnSpPr>
            <a:stCxn id="4" idx="3"/>
          </p:cNvCxnSpPr>
          <p:nvPr/>
        </p:nvCxnSpPr>
        <p:spPr>
          <a:xfrm>
            <a:off x="3912972" y="2401332"/>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9" idx="0"/>
          </p:cNvCxnSpPr>
          <p:nvPr/>
        </p:nvCxnSpPr>
        <p:spPr>
          <a:xfrm flipH="1">
            <a:off x="3414583" y="3925337"/>
            <a:ext cx="12354" cy="47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25342" y="2104771"/>
            <a:ext cx="704320" cy="215444"/>
          </a:xfrm>
          <a:prstGeom prst="rect">
            <a:avLst/>
          </a:prstGeom>
          <a:noFill/>
        </p:spPr>
        <p:txBody>
          <a:bodyPr wrap="square" rtlCol="0">
            <a:spAutoFit/>
          </a:bodyPr>
          <a:lstStyle/>
          <a:p>
            <a:r>
              <a:rPr lang="en-US" sz="800" dirty="0" smtClean="0"/>
              <a:t>No</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39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lowchart: Off-page Connector 2"/>
          <p:cNvSpPr/>
          <p:nvPr/>
        </p:nvSpPr>
        <p:spPr>
          <a:xfrm>
            <a:off x="4642032" y="2129484"/>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35" name="Flowchart: Decision 34"/>
          <p:cNvSpPr/>
          <p:nvPr/>
        </p:nvSpPr>
        <p:spPr>
          <a:xfrm>
            <a:off x="2936785" y="3192169"/>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44" name="Flowchart: Process 43"/>
          <p:cNvSpPr/>
          <p:nvPr/>
        </p:nvSpPr>
        <p:spPr>
          <a:xfrm>
            <a:off x="4464905" y="32647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New</a:t>
            </a:r>
            <a:r>
              <a:rPr lang="en-US" sz="1000" dirty="0" smtClean="0"/>
              <a:t> Bulk  Clear Service</a:t>
            </a:r>
          </a:p>
          <a:p>
            <a:pPr algn="ctr"/>
            <a:r>
              <a:rPr lang="en-US" sz="1000" dirty="0"/>
              <a:t>a</a:t>
            </a:r>
            <a:r>
              <a:rPr lang="en-US" sz="1000" dirty="0" smtClean="0"/>
              <a:t>s Independent</a:t>
            </a:r>
            <a:endParaRPr lang="en-US" sz="1000" dirty="0"/>
          </a:p>
        </p:txBody>
      </p:sp>
      <p:cxnSp>
        <p:nvCxnSpPr>
          <p:cNvPr id="20" name="Straight Arrow Connector 19"/>
          <p:cNvCxnSpPr>
            <a:stCxn id="4" idx="2"/>
            <a:endCxn id="35" idx="0"/>
          </p:cNvCxnSpPr>
          <p:nvPr/>
        </p:nvCxnSpPr>
        <p:spPr>
          <a:xfrm>
            <a:off x="3422821" y="2767916"/>
            <a:ext cx="4116" cy="42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5" idx="3"/>
            <a:endCxn id="44" idx="1"/>
          </p:cNvCxnSpPr>
          <p:nvPr/>
        </p:nvCxnSpPr>
        <p:spPr>
          <a:xfrm>
            <a:off x="3917088" y="3558753"/>
            <a:ext cx="547817"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9" idx="1"/>
          </p:cNvCxnSpPr>
          <p:nvPr/>
        </p:nvCxnSpPr>
        <p:spPr>
          <a:xfrm rot="5400000" flipH="1">
            <a:off x="3032821" y="4635544"/>
            <a:ext cx="306324" cy="457200"/>
          </a:xfrm>
          <a:prstGeom prst="bentConnector4">
            <a:avLst>
              <a:gd name="adj1" fmla="val -74627"/>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51662" y="4011839"/>
            <a:ext cx="704320" cy="215444"/>
          </a:xfrm>
          <a:prstGeom prst="rect">
            <a:avLst/>
          </a:prstGeom>
          <a:noFill/>
        </p:spPr>
        <p:txBody>
          <a:bodyPr wrap="square" rtlCol="0">
            <a:spAutoFit/>
          </a:bodyPr>
          <a:lstStyle/>
          <a:p>
            <a:r>
              <a:rPr lang="en-US" sz="800" dirty="0" smtClean="0"/>
              <a:t>No</a:t>
            </a:r>
            <a:endParaRPr lang="en-US" sz="800" dirty="0"/>
          </a:p>
        </p:txBody>
      </p:sp>
      <p:sp>
        <p:nvSpPr>
          <p:cNvPr id="50" name="TextBox 49"/>
          <p:cNvSpPr txBox="1"/>
          <p:nvPr/>
        </p:nvSpPr>
        <p:spPr>
          <a:xfrm>
            <a:off x="3908864" y="3332215"/>
            <a:ext cx="704320" cy="215444"/>
          </a:xfrm>
          <a:prstGeom prst="rect">
            <a:avLst/>
          </a:prstGeom>
          <a:noFill/>
        </p:spPr>
        <p:txBody>
          <a:bodyPr wrap="square" rtlCol="0">
            <a:spAutoFit/>
          </a:bodyPr>
          <a:lstStyle/>
          <a:p>
            <a:r>
              <a:rPr lang="en-US" sz="800" dirty="0" smtClean="0"/>
              <a:t>Yes</a:t>
            </a:r>
            <a:endParaRPr lang="en-US" sz="800" dirty="0"/>
          </a:p>
        </p:txBody>
      </p:sp>
      <p:sp>
        <p:nvSpPr>
          <p:cNvPr id="52" name="TextBox 51"/>
          <p:cNvSpPr txBox="1"/>
          <p:nvPr/>
        </p:nvSpPr>
        <p:spPr>
          <a:xfrm>
            <a:off x="3464016" y="2862657"/>
            <a:ext cx="704320" cy="215444"/>
          </a:xfrm>
          <a:prstGeom prst="rect">
            <a:avLst/>
          </a:prstGeom>
          <a:noFill/>
        </p:spPr>
        <p:txBody>
          <a:bodyPr wrap="square" rtlCol="0">
            <a:spAutoFit/>
          </a:bodyPr>
          <a:lstStyle/>
          <a:p>
            <a:r>
              <a:rPr lang="en-US" sz="800" dirty="0" smtClean="0"/>
              <a:t>Yes</a:t>
            </a:r>
            <a:endParaRPr lang="en-US" sz="800" dirty="0"/>
          </a:p>
        </p:txBody>
      </p:sp>
      <p:sp>
        <p:nvSpPr>
          <p:cNvPr id="21" name="TextBox 20"/>
          <p:cNvSpPr txBox="1"/>
          <p:nvPr/>
        </p:nvSpPr>
        <p:spPr>
          <a:xfrm>
            <a:off x="2302328" y="5212229"/>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22" name="TextBox 21"/>
          <p:cNvSpPr txBox="1"/>
          <p:nvPr/>
        </p:nvSpPr>
        <p:spPr>
          <a:xfrm>
            <a:off x="7722974" y="1392197"/>
            <a:ext cx="4147897" cy="1600438"/>
          </a:xfrm>
          <a:prstGeom prst="rect">
            <a:avLst/>
          </a:prstGeom>
          <a:noFill/>
        </p:spPr>
        <p:txBody>
          <a:bodyPr wrap="square" rtlCol="0">
            <a:spAutoFit/>
          </a:bodyPr>
          <a:lstStyle/>
          <a:p>
            <a:r>
              <a:rPr lang="en-US" sz="1400" dirty="0" smtClean="0"/>
              <a:t>Check to see if all transactions were valid? </a:t>
            </a:r>
          </a:p>
          <a:p>
            <a:r>
              <a:rPr lang="en-US" sz="1400" dirty="0" smtClean="0"/>
              <a:t>No, fail the file</a:t>
            </a:r>
          </a:p>
          <a:p>
            <a:endParaRPr lang="en-US" sz="1400" dirty="0" smtClean="0"/>
          </a:p>
          <a:p>
            <a:r>
              <a:rPr lang="en-US" sz="1400" dirty="0" smtClean="0"/>
              <a:t>Bulk Clear: Create a new bulk clear service</a:t>
            </a:r>
          </a:p>
          <a:p>
            <a:endParaRPr lang="en-US" sz="1400" dirty="0"/>
          </a:p>
          <a:p>
            <a:r>
              <a:rPr lang="en-US" sz="1400" dirty="0" smtClean="0"/>
              <a:t>Individual Clear: Create an individual clear service for each transaction</a:t>
            </a:r>
            <a:endParaRPr lang="en-US" sz="1400" dirty="0"/>
          </a:p>
        </p:txBody>
      </p:sp>
    </p:spTree>
    <p:extLst>
      <p:ext uri="{BB962C8B-B14F-4D97-AF65-F5344CB8AC3E}">
        <p14:creationId xmlns:p14="http://schemas.microsoft.com/office/powerpoint/2010/main" val="420373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Transaction Controller</a:t>
            </a:r>
            <a:endParaRPr lang="en-US" dirty="0"/>
          </a:p>
        </p:txBody>
      </p:sp>
      <p:sp>
        <p:nvSpPr>
          <p:cNvPr id="4" name="Flowchart: Decision 3"/>
          <p:cNvSpPr/>
          <p:nvPr/>
        </p:nvSpPr>
        <p:spPr>
          <a:xfrm>
            <a:off x="2125354" y="1935897"/>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a:t>
            </a:r>
            <a:endParaRPr lang="en-US" sz="1000" i="1" dirty="0"/>
          </a:p>
        </p:txBody>
      </p:sp>
      <p:sp>
        <p:nvSpPr>
          <p:cNvPr id="6" name="Flowchart: Decision 5"/>
          <p:cNvSpPr/>
          <p:nvPr/>
        </p:nvSpPr>
        <p:spPr>
          <a:xfrm>
            <a:off x="3793516" y="1935897"/>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err="1" smtClean="0"/>
              <a:t>Indiv</a:t>
            </a:r>
            <a:endParaRPr lang="en-US" sz="1000" i="1" dirty="0"/>
          </a:p>
        </p:txBody>
      </p:sp>
      <p:sp>
        <p:nvSpPr>
          <p:cNvPr id="8" name="Flowchart: Process 7"/>
          <p:cNvSpPr/>
          <p:nvPr/>
        </p:nvSpPr>
        <p:spPr>
          <a:xfrm>
            <a:off x="3826467" y="291467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as independent</a:t>
            </a:r>
            <a:endParaRPr lang="en-US" sz="1000" dirty="0"/>
          </a:p>
        </p:txBody>
      </p:sp>
      <p:cxnSp>
        <p:nvCxnSpPr>
          <p:cNvPr id="19" name="Straight Arrow Connector 18"/>
          <p:cNvCxnSpPr>
            <a:stCxn id="4" idx="3"/>
            <a:endCxn id="6" idx="1"/>
          </p:cNvCxnSpPr>
          <p:nvPr/>
        </p:nvCxnSpPr>
        <p:spPr>
          <a:xfrm>
            <a:off x="3105657" y="2302481"/>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4283667" y="2669065"/>
            <a:ext cx="1" cy="24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158305" y="2918794"/>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a:t>
            </a:r>
            <a:br>
              <a:rPr lang="en-US" sz="1000" dirty="0" smtClean="0"/>
            </a:br>
            <a:r>
              <a:rPr lang="en-US" sz="1000" dirty="0" smtClean="0"/>
              <a:t>Bulk Clear as subsequent</a:t>
            </a:r>
            <a:endParaRPr lang="en-US" sz="1000" dirty="0"/>
          </a:p>
        </p:txBody>
      </p:sp>
      <p:cxnSp>
        <p:nvCxnSpPr>
          <p:cNvPr id="37" name="Straight Arrow Connector 36"/>
          <p:cNvCxnSpPr>
            <a:stCxn id="4" idx="2"/>
            <a:endCxn id="30" idx="0"/>
          </p:cNvCxnSpPr>
          <p:nvPr/>
        </p:nvCxnSpPr>
        <p:spPr>
          <a:xfrm flipH="1">
            <a:off x="2615505" y="2669065"/>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2957375" y="576909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sp>
        <p:nvSpPr>
          <p:cNvPr id="55" name="TextBox 54"/>
          <p:cNvSpPr txBox="1"/>
          <p:nvPr/>
        </p:nvSpPr>
        <p:spPr>
          <a:xfrm>
            <a:off x="2323077" y="2644355"/>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118027" y="2005920"/>
            <a:ext cx="704320" cy="338554"/>
          </a:xfrm>
          <a:prstGeom prst="rect">
            <a:avLst/>
          </a:prstGeom>
          <a:noFill/>
        </p:spPr>
        <p:txBody>
          <a:bodyPr wrap="square" rtlCol="0">
            <a:spAutoFit/>
          </a:bodyPr>
          <a:lstStyle/>
          <a:p>
            <a:r>
              <a:rPr lang="en-US" sz="800" dirty="0" smtClean="0"/>
              <a:t>No Individual</a:t>
            </a:r>
            <a:endParaRPr lang="en-US" sz="800" dirty="0"/>
          </a:p>
        </p:txBody>
      </p:sp>
      <p:sp>
        <p:nvSpPr>
          <p:cNvPr id="58" name="TextBox 57"/>
          <p:cNvSpPr txBox="1"/>
          <p:nvPr/>
        </p:nvSpPr>
        <p:spPr>
          <a:xfrm>
            <a:off x="4267203" y="2603165"/>
            <a:ext cx="815536" cy="215444"/>
          </a:xfrm>
          <a:prstGeom prst="rect">
            <a:avLst/>
          </a:prstGeom>
          <a:noFill/>
        </p:spPr>
        <p:txBody>
          <a:bodyPr wrap="square" rtlCol="0">
            <a:spAutoFit/>
          </a:bodyPr>
          <a:lstStyle/>
          <a:p>
            <a:r>
              <a:rPr lang="en-US" sz="800" dirty="0" smtClean="0"/>
              <a:t>Yes</a:t>
            </a:r>
            <a:endParaRPr lang="en-US" sz="800" dirty="0"/>
          </a:p>
        </p:txBody>
      </p:sp>
      <p:sp>
        <p:nvSpPr>
          <p:cNvPr id="59" name="Flowchart: Terminator 58"/>
          <p:cNvSpPr/>
          <p:nvPr/>
        </p:nvSpPr>
        <p:spPr>
          <a:xfrm>
            <a:off x="2166554" y="1307759"/>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flipH="1">
            <a:off x="2615506" y="1554894"/>
            <a:ext cx="4128" cy="38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44966" y="1528887"/>
            <a:ext cx="5054058" cy="1815882"/>
          </a:xfrm>
          <a:prstGeom prst="rect">
            <a:avLst/>
          </a:prstGeom>
          <a:noFill/>
        </p:spPr>
        <p:txBody>
          <a:bodyPr wrap="square" rtlCol="0">
            <a:spAutoFit/>
          </a:bodyPr>
          <a:lstStyle/>
          <a:p>
            <a:r>
              <a:rPr lang="en-US" sz="1400" b="1" dirty="0" smtClean="0"/>
              <a:t>Customer Option </a:t>
            </a:r>
            <a:r>
              <a:rPr lang="en-US" sz="1400" dirty="0" smtClean="0"/>
              <a:t>Bulk Clear</a:t>
            </a:r>
          </a:p>
          <a:p>
            <a:r>
              <a:rPr lang="en-US" sz="1400" dirty="0" smtClean="0"/>
              <a:t>     Register Bulk Clear service as subsequent service</a:t>
            </a:r>
          </a:p>
          <a:p>
            <a:r>
              <a:rPr lang="en-US" sz="1400" dirty="0"/>
              <a:t> </a:t>
            </a:r>
            <a:r>
              <a:rPr lang="en-US" sz="1400" dirty="0" smtClean="0"/>
              <a:t>    Register validation service as contained for each transaction</a:t>
            </a:r>
          </a:p>
          <a:p>
            <a:endParaRPr lang="en-US" sz="1400" dirty="0" smtClean="0"/>
          </a:p>
          <a:p>
            <a:r>
              <a:rPr lang="en-US" sz="1400" b="1" dirty="0" smtClean="0"/>
              <a:t>Customer Option </a:t>
            </a:r>
            <a:r>
              <a:rPr lang="en-US" sz="1400" dirty="0" smtClean="0"/>
              <a:t>Individual Clear?</a:t>
            </a:r>
          </a:p>
          <a:p>
            <a:r>
              <a:rPr lang="en-US" sz="1400" dirty="0"/>
              <a:t> </a:t>
            </a:r>
            <a:r>
              <a:rPr lang="en-US" sz="1400" dirty="0" smtClean="0"/>
              <a:t>   For each transaction:</a:t>
            </a:r>
          </a:p>
          <a:p>
            <a:r>
              <a:rPr lang="en-US" sz="1400" dirty="0" smtClean="0"/>
              <a:t>    </a:t>
            </a:r>
            <a:r>
              <a:rPr lang="en-US" sz="1400" dirty="0"/>
              <a:t>Register validation service as </a:t>
            </a:r>
            <a:r>
              <a:rPr lang="en-US" sz="1400" dirty="0" smtClean="0"/>
              <a:t>independent</a:t>
            </a:r>
          </a:p>
          <a:p>
            <a:r>
              <a:rPr lang="en-US" sz="1400" dirty="0" smtClean="0"/>
              <a:t>    Register individual clear service as subsequent to validation</a:t>
            </a:r>
            <a:endParaRPr lang="en-US" sz="1400" dirty="0"/>
          </a:p>
        </p:txBody>
      </p:sp>
      <p:cxnSp>
        <p:nvCxnSpPr>
          <p:cNvPr id="60" name="Elbow Connector 59"/>
          <p:cNvCxnSpPr>
            <a:stCxn id="26" idx="2"/>
            <a:endCxn id="41" idx="0"/>
          </p:cNvCxnSpPr>
          <p:nvPr/>
        </p:nvCxnSpPr>
        <p:spPr>
          <a:xfrm rot="16200000" flipH="1">
            <a:off x="2358302" y="4712819"/>
            <a:ext cx="1313485" cy="79906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1" idx="2"/>
            <a:endCxn id="41" idx="0"/>
          </p:cNvCxnSpPr>
          <p:nvPr/>
        </p:nvCxnSpPr>
        <p:spPr>
          <a:xfrm rot="5400000">
            <a:off x="3185440" y="4674986"/>
            <a:ext cx="1323243" cy="86497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Flowchart: Process 25"/>
          <p:cNvSpPr/>
          <p:nvPr/>
        </p:nvSpPr>
        <p:spPr>
          <a:xfrm>
            <a:off x="2158314" y="384296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trans as Contained</a:t>
            </a:r>
            <a:endParaRPr lang="en-US" sz="1000" dirty="0"/>
          </a:p>
        </p:txBody>
      </p:sp>
      <p:cxnSp>
        <p:nvCxnSpPr>
          <p:cNvPr id="27" name="Elbow Connector 26"/>
          <p:cNvCxnSpPr>
            <a:stCxn id="26" idx="2"/>
            <a:endCxn id="26" idx="1"/>
          </p:cNvCxnSpPr>
          <p:nvPr/>
        </p:nvCxnSpPr>
        <p:spPr>
          <a:xfrm rot="5400000" flipH="1">
            <a:off x="2233752" y="4073846"/>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02188" y="4761932"/>
            <a:ext cx="1112251" cy="215444"/>
          </a:xfrm>
          <a:prstGeom prst="rect">
            <a:avLst/>
          </a:prstGeom>
          <a:noFill/>
        </p:spPr>
        <p:txBody>
          <a:bodyPr wrap="square" rtlCol="0">
            <a:spAutoFit/>
          </a:bodyPr>
          <a:lstStyle/>
          <a:p>
            <a:r>
              <a:rPr lang="en-US" sz="800" dirty="0" smtClean="0"/>
              <a:t>For each transaction</a:t>
            </a:r>
            <a:endParaRPr lang="en-US" sz="800" dirty="0"/>
          </a:p>
        </p:txBody>
      </p:sp>
      <p:cxnSp>
        <p:nvCxnSpPr>
          <p:cNvPr id="29" name="Straight Arrow Connector 28"/>
          <p:cNvCxnSpPr>
            <a:stCxn id="30" idx="2"/>
            <a:endCxn id="26" idx="0"/>
          </p:cNvCxnSpPr>
          <p:nvPr/>
        </p:nvCxnSpPr>
        <p:spPr>
          <a:xfrm>
            <a:off x="2615505" y="3531442"/>
            <a:ext cx="9" cy="31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3822346" y="3833202"/>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clear individual as sub to </a:t>
            </a:r>
            <a:r>
              <a:rPr lang="en-US" sz="1000" dirty="0" err="1" smtClean="0"/>
              <a:t>val</a:t>
            </a:r>
            <a:endParaRPr lang="en-US" sz="1000" dirty="0"/>
          </a:p>
        </p:txBody>
      </p:sp>
      <p:cxnSp>
        <p:nvCxnSpPr>
          <p:cNvPr id="34" name="Elbow Connector 33"/>
          <p:cNvCxnSpPr>
            <a:stCxn id="31" idx="2"/>
            <a:endCxn id="8" idx="3"/>
          </p:cNvCxnSpPr>
          <p:nvPr/>
        </p:nvCxnSpPr>
        <p:spPr>
          <a:xfrm rot="5400000" flipH="1" flipV="1">
            <a:off x="3897782" y="3602765"/>
            <a:ext cx="1224848" cy="461321"/>
          </a:xfrm>
          <a:prstGeom prst="bentConnector4">
            <a:avLst>
              <a:gd name="adj1" fmla="val -18664"/>
              <a:gd name="adj2" fmla="val 14955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40120" y="4766048"/>
            <a:ext cx="1112251" cy="215444"/>
          </a:xfrm>
          <a:prstGeom prst="rect">
            <a:avLst/>
          </a:prstGeom>
          <a:noFill/>
        </p:spPr>
        <p:txBody>
          <a:bodyPr wrap="square" rtlCol="0">
            <a:spAutoFit/>
          </a:bodyPr>
          <a:lstStyle/>
          <a:p>
            <a:r>
              <a:rPr lang="en-US" sz="800" dirty="0" smtClean="0"/>
              <a:t>For each transaction</a:t>
            </a:r>
            <a:endParaRPr lang="en-US" sz="800" dirty="0"/>
          </a:p>
        </p:txBody>
      </p:sp>
      <p:cxnSp>
        <p:nvCxnSpPr>
          <p:cNvPr id="39" name="Straight Arrow Connector 38"/>
          <p:cNvCxnSpPr>
            <a:stCxn id="8" idx="2"/>
            <a:endCxn id="31" idx="0"/>
          </p:cNvCxnSpPr>
          <p:nvPr/>
        </p:nvCxnSpPr>
        <p:spPr>
          <a:xfrm flipH="1">
            <a:off x="4279546" y="3527326"/>
            <a:ext cx="4121" cy="30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38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Conclusion</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As demonstrated with this simple business process with 2 client options, a platform that requires the process flow to be defined at runtime would require 3 or 4 (depending on how they were coded) process models</a:t>
            </a:r>
          </a:p>
          <a:p>
            <a:r>
              <a:rPr lang="en-US" sz="2000" dirty="0" smtClean="0"/>
              <a:t>With the new platform, the process can be developed with a few if statements</a:t>
            </a:r>
          </a:p>
          <a:p>
            <a:r>
              <a:rPr lang="en-US" sz="2000" dirty="0" smtClean="0"/>
              <a:t>In real payment processing systems, there are hundreds of customer options, as well as countless processing rules based upon the data contained in the payment instruction.  With simple flow charts created by business analysists, developers can create </a:t>
            </a:r>
            <a:r>
              <a:rPr lang="en-US" sz="2000" dirty="0"/>
              <a:t>mini services</a:t>
            </a:r>
            <a:r>
              <a:rPr lang="en-US" sz="2000" dirty="0" smtClean="0"/>
              <a:t>.  These </a:t>
            </a:r>
            <a:r>
              <a:rPr lang="en-US" sz="2000" dirty="0"/>
              <a:t>mini services </a:t>
            </a:r>
            <a:r>
              <a:rPr lang="en-US" sz="2000" dirty="0" smtClean="0"/>
              <a:t>can then be run on the platform utilizing the state of the art cloud services totally transparent to the developers of the system. </a:t>
            </a:r>
            <a:endParaRPr lang="en-US" sz="1400" dirty="0"/>
          </a:p>
        </p:txBody>
      </p:sp>
    </p:spTree>
    <p:extLst>
      <p:ext uri="{BB962C8B-B14F-4D97-AF65-F5344CB8AC3E}">
        <p14:creationId xmlns:p14="http://schemas.microsoft.com/office/powerpoint/2010/main" val="39727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Set up</a:t>
            </a:r>
            <a:endParaRPr lang="en-US" dirty="0"/>
          </a:p>
        </p:txBody>
      </p:sp>
      <p:sp>
        <p:nvSpPr>
          <p:cNvPr id="3" name="Content Placeholder 2"/>
          <p:cNvSpPr>
            <a:spLocks noGrp="1"/>
          </p:cNvSpPr>
          <p:nvPr>
            <p:ph idx="1"/>
          </p:nvPr>
        </p:nvSpPr>
        <p:spPr>
          <a:xfrm>
            <a:off x="838200" y="1595718"/>
            <a:ext cx="10515600" cy="4581245"/>
          </a:xfrm>
        </p:spPr>
        <p:txBody>
          <a:bodyPr>
            <a:normAutofit fontScale="92500" lnSpcReduction="20000"/>
          </a:bodyPr>
          <a:lstStyle/>
          <a:p>
            <a:r>
              <a:rPr lang="en-US" sz="2000" dirty="0" smtClean="0"/>
              <a:t>The demo was created using Java and eclipse on windows</a:t>
            </a:r>
          </a:p>
          <a:p>
            <a:r>
              <a:rPr lang="en-US" sz="2000" dirty="0" smtClean="0"/>
              <a:t>The database was Cassandra – to set up Cassandra I followed the instructions: </a:t>
            </a:r>
            <a:r>
              <a:rPr lang="en-US" sz="1400" dirty="0">
                <a:hlinkClick r:id="rId2"/>
              </a:rPr>
              <a:t>Install Cassandra on Windows 10: Tutorial With Simple Steps (phoenixnap.com</a:t>
            </a:r>
            <a:r>
              <a:rPr lang="en-US" sz="1400" dirty="0" smtClean="0">
                <a:hlinkClick r:id="rId2"/>
              </a:rPr>
              <a:t>)</a:t>
            </a:r>
            <a:endParaRPr lang="en-US" sz="1400" dirty="0" smtClean="0"/>
          </a:p>
          <a:p>
            <a:r>
              <a:rPr lang="en-US" sz="2000" dirty="0" smtClean="0"/>
              <a:t>To use </a:t>
            </a:r>
            <a:r>
              <a:rPr lang="en-US" sz="2000" dirty="0" err="1" smtClean="0"/>
              <a:t>cqlsh</a:t>
            </a:r>
            <a:r>
              <a:rPr lang="en-US" sz="2000" dirty="0"/>
              <a:t> </a:t>
            </a:r>
            <a:r>
              <a:rPr lang="en-US" sz="2000" dirty="0" smtClean="0"/>
              <a:t>to query the Cassandra tables directly, I installed anaconda.  </a:t>
            </a:r>
            <a:r>
              <a:rPr lang="en-US" sz="2000" dirty="0" err="1" smtClean="0"/>
              <a:t>cqlsh</a:t>
            </a:r>
            <a:r>
              <a:rPr lang="en-US" sz="2000" dirty="0" smtClean="0"/>
              <a:t> uses python 2.7, so I had to create an anaconda environment with python 2.7 to use </a:t>
            </a:r>
            <a:r>
              <a:rPr lang="en-US" sz="2000" dirty="0" err="1" smtClean="0"/>
              <a:t>cqlsh</a:t>
            </a:r>
            <a:r>
              <a:rPr lang="en-US" sz="2000" dirty="0" smtClean="0"/>
              <a:t>:</a:t>
            </a:r>
          </a:p>
          <a:p>
            <a:pPr marL="457200" indent="-457200">
              <a:buFont typeface="+mj-lt"/>
              <a:buAutoNum type="arabicPeriod"/>
            </a:pPr>
            <a:r>
              <a:rPr lang="en-US" sz="2000" dirty="0"/>
              <a:t>open anaconda prompt</a:t>
            </a:r>
          </a:p>
          <a:p>
            <a:pPr marL="457200" indent="-457200">
              <a:buFont typeface="+mj-lt"/>
              <a:buAutoNum type="arabicPeriod"/>
            </a:pPr>
            <a:r>
              <a:rPr lang="en-US" sz="2000" dirty="0"/>
              <a:t>activate mlb27 (I had to create an environment with python 2.7)</a:t>
            </a:r>
          </a:p>
          <a:p>
            <a:pPr marL="457200" indent="-457200">
              <a:buFont typeface="+mj-lt"/>
              <a:buAutoNum type="arabicPeriod"/>
            </a:pPr>
            <a:r>
              <a:rPr lang="en-US" sz="2000" dirty="0"/>
              <a:t>start </a:t>
            </a:r>
            <a:r>
              <a:rPr lang="en-US" sz="2000" dirty="0" err="1" smtClean="0"/>
              <a:t>cqlsh</a:t>
            </a:r>
            <a:endParaRPr lang="en-US" sz="2000" dirty="0" smtClean="0"/>
          </a:p>
          <a:p>
            <a:pPr marL="0" indent="0">
              <a:buNone/>
            </a:pPr>
            <a:r>
              <a:rPr lang="en-US" sz="2000" dirty="0" smtClean="0"/>
              <a:t>If you wish to recreate the tables:</a:t>
            </a:r>
          </a:p>
          <a:p>
            <a:pPr marL="0" indent="0">
              <a:buNone/>
            </a:pPr>
            <a:r>
              <a:rPr lang="en-US" sz="1400" dirty="0">
                <a:latin typeface="Courier New" panose="02070309020205020404" pitchFamily="49" charset="0"/>
                <a:cs typeface="Courier New" panose="02070309020205020404" pitchFamily="49" charset="0"/>
              </a:rPr>
              <a:t>CREATE KEYSPACE IF NOT EXISTS </a:t>
            </a:r>
            <a:r>
              <a:rPr lang="en-US" sz="1400" dirty="0" err="1">
                <a:latin typeface="Courier New" panose="02070309020205020404" pitchFamily="49" charset="0"/>
                <a:cs typeface="Courier New" panose="02070309020205020404" pitchFamily="49" charset="0"/>
              </a:rPr>
              <a:t>rtoos</a:t>
            </a:r>
            <a:r>
              <a:rPr lang="en-US" sz="1400" dirty="0">
                <a:latin typeface="Courier New" panose="02070309020205020404" pitchFamily="49" charset="0"/>
                <a:cs typeface="Courier New" panose="02070309020205020404" pitchFamily="49" charset="0"/>
              </a:rPr>
              <a:t> WITH replication = {'class': '</a:t>
            </a:r>
            <a:r>
              <a:rPr lang="en-US" sz="1400" dirty="0" err="1">
                <a:latin typeface="Courier New" panose="02070309020205020404" pitchFamily="49" charset="0"/>
                <a:cs typeface="Courier New" panose="02070309020205020404" pitchFamily="49" charset="0"/>
              </a:rPr>
              <a:t>SimpleStrategy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replication_factor</a:t>
            </a:r>
            <a:r>
              <a:rPr lang="en-US" sz="1400" dirty="0">
                <a:latin typeface="Courier New" panose="02070309020205020404" pitchFamily="49" charset="0"/>
                <a:cs typeface="Courier New" panose="02070309020205020404" pitchFamily="49" charset="0"/>
              </a:rPr>
              <a:t>': '1'}  AND </a:t>
            </a:r>
            <a:r>
              <a:rPr lang="en-US" sz="1400" dirty="0" err="1">
                <a:latin typeface="Courier New" panose="02070309020205020404" pitchFamily="49" charset="0"/>
                <a:cs typeface="Courier New" panose="02070309020205020404" pitchFamily="49" charset="0"/>
              </a:rPr>
              <a:t>durable_writes</a:t>
            </a:r>
            <a:r>
              <a:rPr lang="en-US" sz="1400" dirty="0">
                <a:latin typeface="Courier New" panose="02070309020205020404" pitchFamily="49" charset="0"/>
                <a:cs typeface="Courier New" panose="02070309020205020404" pitchFamily="49" charset="0"/>
              </a:rPr>
              <a:t> = true</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UUID, service UUID, </a:t>
            </a:r>
            <a:r>
              <a:rPr lang="en-US" sz="1400" dirty="0" err="1">
                <a:latin typeface="Courier New" panose="02070309020205020404" pitchFamily="49" charset="0"/>
                <a:cs typeface="Courier New" panose="02070309020205020404" pitchFamily="49" charset="0"/>
              </a:rPr>
              <a:t>service_url</a:t>
            </a:r>
            <a:r>
              <a:rPr lang="en-US" sz="1400" dirty="0">
                <a:latin typeface="Courier New" panose="02070309020205020404" pitchFamily="49" charset="0"/>
                <a:cs typeface="Courier New" panose="02070309020205020404" pitchFamily="49" charset="0"/>
              </a:rPr>
              <a:t> text, </a:t>
            </a:r>
            <a:r>
              <a:rPr lang="en-US" sz="1400" dirty="0" err="1">
                <a:latin typeface="Courier New" panose="02070309020205020404" pitchFamily="49" charset="0"/>
                <a:cs typeface="Courier New" panose="02070309020205020404" pitchFamily="49" charset="0"/>
              </a:rPr>
              <a:t>service_param</a:t>
            </a:r>
            <a:r>
              <a:rPr lang="en-US" sz="1400" dirty="0">
                <a:latin typeface="Courier New" panose="02070309020205020404" pitchFamily="49" charset="0"/>
                <a:cs typeface="Courier New" panose="02070309020205020404" pitchFamily="49" charset="0"/>
              </a:rPr>
              <a:t> text,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service));</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service_id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(service);CREATE TABLE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blocked_parent</a:t>
            </a:r>
            <a:r>
              <a:rPr lang="en-US" sz="1400" dirty="0">
                <a:latin typeface="Courier New" panose="02070309020205020404" pitchFamily="49" charset="0"/>
                <a:cs typeface="Courier New" panose="02070309020205020404" pitchFamily="49" charset="0"/>
              </a:rPr>
              <a:t> UUID,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blocked_id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348599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Demo</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demonstrate the prototype:</a:t>
            </a:r>
          </a:p>
          <a:p>
            <a:pPr marL="342900" indent="-342900">
              <a:buFont typeface="+mj-lt"/>
              <a:buAutoNum type="arabicPeriod"/>
            </a:pPr>
            <a:r>
              <a:rPr lang="en-US" sz="2000" dirty="0" smtClean="0"/>
              <a:t>Start Cassandra</a:t>
            </a:r>
          </a:p>
          <a:p>
            <a:pPr marL="342900" indent="-342900">
              <a:buFont typeface="+mj-lt"/>
              <a:buAutoNum type="arabicPeriod"/>
            </a:pPr>
            <a:r>
              <a:rPr lang="en-US" sz="2000" dirty="0" smtClean="0"/>
              <a:t>Start eclipse</a:t>
            </a:r>
          </a:p>
          <a:p>
            <a:pPr marL="342900" indent="-342900">
              <a:buFont typeface="+mj-lt"/>
              <a:buAutoNum type="arabicPeriod"/>
            </a:pPr>
            <a:r>
              <a:rPr lang="en-US" sz="2000" dirty="0" smtClean="0"/>
              <a:t>Start to server on the server tab</a:t>
            </a:r>
          </a:p>
          <a:p>
            <a:pPr marL="342900" indent="-342900">
              <a:buFont typeface="+mj-lt"/>
              <a:buAutoNum type="arabicPeriod"/>
            </a:pPr>
            <a:r>
              <a:rPr lang="en-US" sz="2000" dirty="0" smtClean="0"/>
              <a:t>Use postman to send an HTTP Post to </a:t>
            </a:r>
            <a:r>
              <a:rPr lang="en-US" sz="1400" dirty="0">
                <a:hlinkClick r:id="rId2"/>
              </a:rPr>
              <a:t>http://</a:t>
            </a:r>
            <a:r>
              <a:rPr lang="en-US" sz="1400" dirty="0" smtClean="0">
                <a:hlinkClick r:id="rId2"/>
              </a:rPr>
              <a:t>localhost:8080/RtoosEvent/FileAdapter.html</a:t>
            </a:r>
            <a:r>
              <a:rPr lang="en-US" sz="1400" dirty="0" smtClean="0"/>
              <a:t> </a:t>
            </a:r>
            <a:r>
              <a:rPr lang="en-US" sz="2000" dirty="0" smtClean="0"/>
              <a:t>using the body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rtoos_msg</a:t>
            </a:r>
            <a:r>
              <a:rPr lang="en-US" sz="1400" dirty="0">
                <a:latin typeface="Courier New" panose="02070309020205020404" pitchFamily="49" charset="0"/>
                <a:cs typeface="Courier New" panose="02070309020205020404" pitchFamily="49" charset="0"/>
              </a:rPr>
              <a:t>" : {"type" : "</a:t>
            </a:r>
            <a:r>
              <a:rPr lang="en-US" sz="1400" dirty="0" err="1">
                <a:latin typeface="Courier New" panose="02070309020205020404" pitchFamily="49" charset="0"/>
                <a:cs typeface="Courier New" panose="02070309020205020404" pitchFamily="49" charset="0"/>
              </a:rPr>
              <a:t>ImportFile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 "c:\\input.csv", "Authenticate" : "Transaction", "Clearing" : "Individual</a:t>
            </a:r>
            <a:r>
              <a:rPr lang="en-US" sz="1400" dirty="0" smtClean="0">
                <a:latin typeface="Courier New" panose="02070309020205020404" pitchFamily="49" charset="0"/>
                <a:cs typeface="Courier New" panose="02070309020205020404" pitchFamily="49" charset="0"/>
              </a:rPr>
              <a:t>"}}</a:t>
            </a:r>
            <a:r>
              <a:rPr lang="en-US" sz="2000" dirty="0" smtClean="0"/>
              <a:t/>
            </a:r>
            <a:br>
              <a:rPr lang="en-US" sz="2000" dirty="0" smtClean="0"/>
            </a:br>
            <a:endParaRPr lang="en-US" sz="2000" dirty="0" smtClean="0"/>
          </a:p>
          <a:p>
            <a:pPr marL="0" indent="0">
              <a:buNone/>
            </a:pPr>
            <a:r>
              <a:rPr lang="en-US" sz="2000" dirty="0" smtClean="0"/>
              <a:t>of course either “Transaction” or “Batch” can be used for Authenticate </a:t>
            </a:r>
            <a:br>
              <a:rPr lang="en-US" sz="2000" dirty="0" smtClean="0"/>
            </a:br>
            <a:r>
              <a:rPr lang="en-US" sz="2000" dirty="0" smtClean="0"/>
              <a:t>and “Individual” or “Bulk” can be used for Clearing</a:t>
            </a: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419615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 his 2014 paper on micro services architecture Martin </a:t>
            </a:r>
            <a:r>
              <a:rPr lang="en-US" sz="2000" dirty="0" err="1" smtClean="0"/>
              <a:t>Flowler</a:t>
            </a:r>
            <a:r>
              <a:rPr lang="en-US" sz="2000" dirty="0" smtClean="0"/>
              <a:t> proposed “Smart endpoints and dumb pipes.” </a:t>
            </a:r>
            <a:r>
              <a:rPr lang="en-US" sz="1200" dirty="0" err="1">
                <a:hlinkClick r:id="rId2"/>
              </a:rPr>
              <a:t>Microservices</a:t>
            </a:r>
            <a:r>
              <a:rPr lang="en-US" sz="1200" dirty="0">
                <a:hlinkClick r:id="rId2"/>
              </a:rPr>
              <a:t> (martinfowler.com</a:t>
            </a:r>
            <a:r>
              <a:rPr lang="en-US" sz="1200" dirty="0" smtClean="0">
                <a:hlinkClick r:id="rId2"/>
              </a:rPr>
              <a:t>)</a:t>
            </a:r>
            <a:endParaRPr lang="en-US" sz="1200" dirty="0" smtClean="0"/>
          </a:p>
          <a:p>
            <a:pPr marL="0" indent="0">
              <a:buNone/>
            </a:pPr>
            <a:r>
              <a:rPr lang="en-US" sz="2000" dirty="0"/>
              <a:t>/* add content </a:t>
            </a:r>
            <a:r>
              <a:rPr lang="en-US" sz="2000" dirty="0" smtClean="0"/>
              <a:t>*/</a:t>
            </a:r>
          </a:p>
          <a:p>
            <a:pPr marL="0" indent="0">
              <a:buNone/>
            </a:pPr>
            <a:r>
              <a:rPr lang="en-US" sz="2000" dirty="0" smtClean="0"/>
              <a:t>This had lead to many articles discussing  “Orchestration” vs “Choreography”</a:t>
            </a:r>
          </a:p>
          <a:p>
            <a:pPr marL="0" indent="0">
              <a:buNone/>
            </a:pPr>
            <a:r>
              <a:rPr lang="en-US" sz="2000" dirty="0" smtClean="0"/>
              <a:t>/* add content and cites */</a:t>
            </a:r>
          </a:p>
          <a:p>
            <a:pPr marL="0" indent="0">
              <a:buNone/>
            </a:pPr>
            <a:r>
              <a:rPr lang="en-US" sz="2000" dirty="0" smtClean="0"/>
              <a:t>Most analysis concludes that Orchestration requires the central engine to actively orchestrate the business process (Smart Platform)</a:t>
            </a:r>
          </a:p>
          <a:p>
            <a:pPr marL="0" indent="0">
              <a:buNone/>
            </a:pPr>
            <a:r>
              <a:rPr lang="en-US" sz="2000" dirty="0" smtClean="0"/>
              <a:t>Choreograph, on the other hand is unusually assumed to be implemented in a publish/subscribe model.</a:t>
            </a:r>
          </a:p>
          <a:p>
            <a:pPr marL="0" indent="0">
              <a:buNone/>
            </a:pPr>
            <a:r>
              <a:rPr lang="en-US" sz="2000" dirty="0"/>
              <a:t>/* add content and cites */</a:t>
            </a:r>
          </a:p>
          <a:p>
            <a:pPr marL="0" indent="0">
              <a:buNone/>
            </a:pPr>
            <a:r>
              <a:rPr lang="en-US" sz="2000" dirty="0" smtClean="0"/>
              <a:t>We propose a light weight “dumb pipe” synchronous platform based upon http posts.</a:t>
            </a:r>
            <a:endParaRPr lang="en-US" sz="2000" dirty="0"/>
          </a:p>
          <a:p>
            <a:pPr marL="0" indent="0">
              <a:buNone/>
            </a:pP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990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a:t>
            </a:r>
            <a:endParaRPr lang="en-US" dirty="0"/>
          </a:p>
        </p:txBody>
      </p:sp>
      <p:cxnSp>
        <p:nvCxnSpPr>
          <p:cNvPr id="5" name="Straight Connector 4"/>
          <p:cNvCxnSpPr/>
          <p:nvPr/>
        </p:nvCxnSpPr>
        <p:spPr>
          <a:xfrm flipH="1">
            <a:off x="5890661" y="2512195"/>
            <a:ext cx="38502" cy="4013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69934" y="4453575"/>
            <a:ext cx="65146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288" y="2512195"/>
            <a:ext cx="1158840" cy="1193531"/>
          </a:xfrm>
          <a:prstGeom prst="rect">
            <a:avLst/>
          </a:prstGeom>
          <a:noFill/>
        </p:spPr>
      </p:pic>
      <p:sp>
        <p:nvSpPr>
          <p:cNvPr id="16" name="Oval 15"/>
          <p:cNvSpPr/>
          <p:nvPr/>
        </p:nvSpPr>
        <p:spPr>
          <a:xfrm>
            <a:off x="3110566" y="4985886"/>
            <a:ext cx="2269957" cy="1135781"/>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7" name="TextBox 16"/>
          <p:cNvSpPr txBox="1"/>
          <p:nvPr/>
        </p:nvSpPr>
        <p:spPr>
          <a:xfrm>
            <a:off x="3724977" y="5265023"/>
            <a:ext cx="1386038" cy="646331"/>
          </a:xfrm>
          <a:prstGeom prst="rect">
            <a:avLst/>
          </a:prstGeom>
          <a:noFill/>
        </p:spPr>
        <p:txBody>
          <a:bodyPr wrap="square" rtlCol="0">
            <a:spAutoFit/>
          </a:bodyPr>
          <a:lstStyle/>
          <a:p>
            <a:r>
              <a:rPr lang="en-US" dirty="0" smtClean="0"/>
              <a:t>Tools Required</a:t>
            </a:r>
            <a:endParaRPr lang="en-US" dirty="0"/>
          </a:p>
        </p:txBody>
      </p:sp>
      <p:sp>
        <p:nvSpPr>
          <p:cNvPr id="18" name="TextBox 17"/>
          <p:cNvSpPr txBox="1"/>
          <p:nvPr/>
        </p:nvSpPr>
        <p:spPr>
          <a:xfrm>
            <a:off x="3556535" y="1865864"/>
            <a:ext cx="2334126" cy="369332"/>
          </a:xfrm>
          <a:prstGeom prst="rect">
            <a:avLst/>
          </a:prstGeom>
          <a:noFill/>
        </p:spPr>
        <p:txBody>
          <a:bodyPr wrap="square" rtlCol="0">
            <a:spAutoFit/>
          </a:bodyPr>
          <a:lstStyle/>
          <a:p>
            <a:r>
              <a:rPr lang="en-US" dirty="0" smtClean="0"/>
              <a:t>Synchronous </a:t>
            </a:r>
            <a:endParaRPr lang="en-US" dirty="0"/>
          </a:p>
        </p:txBody>
      </p:sp>
      <p:sp>
        <p:nvSpPr>
          <p:cNvPr id="19" name="TextBox 18"/>
          <p:cNvSpPr txBox="1"/>
          <p:nvPr/>
        </p:nvSpPr>
        <p:spPr>
          <a:xfrm>
            <a:off x="7048909" y="1873887"/>
            <a:ext cx="2334126" cy="369332"/>
          </a:xfrm>
          <a:prstGeom prst="rect">
            <a:avLst/>
          </a:prstGeom>
          <a:noFill/>
        </p:spPr>
        <p:txBody>
          <a:bodyPr wrap="square" rtlCol="0">
            <a:spAutoFit/>
          </a:bodyPr>
          <a:lstStyle/>
          <a:p>
            <a:r>
              <a:rPr lang="en-US" dirty="0" smtClean="0"/>
              <a:t>Asynchronous </a:t>
            </a:r>
            <a:endParaRPr lang="en-US" dirty="0"/>
          </a:p>
        </p:txBody>
      </p:sp>
      <p:sp>
        <p:nvSpPr>
          <p:cNvPr id="20" name="TextBox 19"/>
          <p:cNvSpPr txBox="1"/>
          <p:nvPr/>
        </p:nvSpPr>
        <p:spPr>
          <a:xfrm>
            <a:off x="898353" y="2865288"/>
            <a:ext cx="2334126" cy="369332"/>
          </a:xfrm>
          <a:prstGeom prst="rect">
            <a:avLst/>
          </a:prstGeom>
          <a:noFill/>
        </p:spPr>
        <p:txBody>
          <a:bodyPr wrap="square" rtlCol="0">
            <a:spAutoFit/>
          </a:bodyPr>
          <a:lstStyle/>
          <a:p>
            <a:r>
              <a:rPr lang="en-US" dirty="0" smtClean="0"/>
              <a:t>Smart Pipes </a:t>
            </a:r>
            <a:endParaRPr lang="en-US" dirty="0"/>
          </a:p>
        </p:txBody>
      </p:sp>
      <p:sp>
        <p:nvSpPr>
          <p:cNvPr id="21" name="TextBox 20"/>
          <p:cNvSpPr txBox="1"/>
          <p:nvPr/>
        </p:nvSpPr>
        <p:spPr>
          <a:xfrm>
            <a:off x="898355" y="5213857"/>
            <a:ext cx="2334126" cy="369332"/>
          </a:xfrm>
          <a:prstGeom prst="rect">
            <a:avLst/>
          </a:prstGeom>
          <a:noFill/>
        </p:spPr>
        <p:txBody>
          <a:bodyPr wrap="square" rtlCol="0">
            <a:spAutoFit/>
          </a:bodyPr>
          <a:lstStyle/>
          <a:p>
            <a:r>
              <a:rPr lang="en-US" dirty="0" smtClean="0"/>
              <a:t>Dumb Pipes</a:t>
            </a:r>
            <a:endParaRPr lang="en-US" dirty="0"/>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6865369" y="2634773"/>
            <a:ext cx="1412357" cy="1549826"/>
          </a:xfrm>
          <a:prstGeom prst="rect">
            <a:avLst/>
          </a:prstGeom>
        </p:spPr>
      </p:pic>
      <p:pic>
        <p:nvPicPr>
          <p:cNvPr id="24" name="Picture 23"/>
          <p:cNvPicPr/>
          <p:nvPr/>
        </p:nvPicPr>
        <p:blipFill>
          <a:blip r:embed="rId4">
            <a:extLst>
              <a:ext uri="{28A0092B-C50C-407E-A947-70E740481C1C}">
                <a14:useLocalDpi xmlns:a14="http://schemas.microsoft.com/office/drawing/2010/main" val="0"/>
              </a:ext>
            </a:extLst>
          </a:blip>
          <a:stretch>
            <a:fillRect/>
          </a:stretch>
        </p:blipFill>
        <p:spPr>
          <a:xfrm>
            <a:off x="6827528" y="4950391"/>
            <a:ext cx="1595755" cy="1303020"/>
          </a:xfrm>
          <a:prstGeom prst="rect">
            <a:avLst/>
          </a:prstGeom>
        </p:spPr>
      </p:pic>
      <p:sp>
        <p:nvSpPr>
          <p:cNvPr id="25" name="TextBox 24"/>
          <p:cNvSpPr txBox="1"/>
          <p:nvPr/>
        </p:nvSpPr>
        <p:spPr>
          <a:xfrm>
            <a:off x="3429802" y="3741187"/>
            <a:ext cx="2334126" cy="369332"/>
          </a:xfrm>
          <a:prstGeom prst="rect">
            <a:avLst/>
          </a:prstGeom>
          <a:noFill/>
        </p:spPr>
        <p:txBody>
          <a:bodyPr wrap="square" rtlCol="0">
            <a:spAutoFit/>
          </a:bodyPr>
          <a:lstStyle/>
          <a:p>
            <a:r>
              <a:rPr lang="en-US" sz="1400" dirty="0" smtClean="0"/>
              <a:t>BPM coordination</a:t>
            </a:r>
            <a:r>
              <a:rPr lang="en-US" dirty="0" smtClean="0"/>
              <a:t> </a:t>
            </a:r>
            <a:endParaRPr lang="en-US" dirty="0"/>
          </a:p>
        </p:txBody>
      </p:sp>
    </p:spTree>
    <p:extLst>
      <p:ext uri="{BB962C8B-B14F-4D97-AF65-F5344CB8AC3E}">
        <p14:creationId xmlns:p14="http://schemas.microsoft.com/office/powerpoint/2010/main" val="25085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Coordination of “Mini” Services</a:t>
            </a:r>
            <a:endParaRPr lang="en-US" dirty="0"/>
          </a:p>
        </p:txBody>
      </p:sp>
      <p:sp>
        <p:nvSpPr>
          <p:cNvPr id="3" name="Content Placeholder 2"/>
          <p:cNvSpPr>
            <a:spLocks noGrp="1"/>
          </p:cNvSpPr>
          <p:nvPr>
            <p:ph idx="1"/>
          </p:nvPr>
        </p:nvSpPr>
        <p:spPr>
          <a:xfrm>
            <a:off x="838200" y="1595718"/>
            <a:ext cx="10515600" cy="4581245"/>
          </a:xfrm>
        </p:spPr>
        <p:txBody>
          <a:bodyPr>
            <a:normAutofit lnSpcReduction="10000"/>
          </a:bodyPr>
          <a:lstStyle/>
          <a:p>
            <a:pPr marL="0" indent="0">
              <a:buNone/>
            </a:pPr>
            <a:r>
              <a:rPr lang="en-US" sz="2000" dirty="0" smtClean="0"/>
              <a:t>Today, may companies run on business applications that are large “monolithic” programs.  To embrace and realize the promise and benefits of the cloud revolution (scalability, redundancy, reuse, to name a few), in many circumstances a business finds itself in a position of having to deconstruct those monolithic programs.</a:t>
            </a:r>
          </a:p>
          <a:p>
            <a:pPr marL="0" indent="0">
              <a:buNone/>
            </a:pPr>
            <a:r>
              <a:rPr lang="en-US" sz="2000" dirty="0" smtClean="0"/>
              <a:t>However, the resources available to the company may not be well versed with the new cloud technologies.  Nevertheless, the business may have deep domain expertise of the business processes contained within those monolithic programs.</a:t>
            </a:r>
          </a:p>
          <a:p>
            <a:pPr marL="0" indent="0">
              <a:buNone/>
            </a:pPr>
            <a:r>
              <a:rPr lang="en-US" sz="2000" dirty="0" smtClean="0"/>
              <a:t>A simple runtime coordination platform for mini services would provide those companies with a practical way forward.  </a:t>
            </a:r>
          </a:p>
          <a:p>
            <a:pPr marL="0" indent="0">
              <a:buNone/>
            </a:pPr>
            <a:r>
              <a:rPr lang="en-US" sz="2000" dirty="0" smtClean="0"/>
              <a:t>Subject matter experts, with simple “if </a:t>
            </a:r>
            <a:r>
              <a:rPr lang="en-US" sz="2000" dirty="0" smtClean="0"/>
              <a:t>then” </a:t>
            </a:r>
            <a:r>
              <a:rPr lang="en-US" sz="2000" dirty="0" smtClean="0"/>
              <a:t>flow logic, can document those process flows.  Developers who are trained in creating simple HTTP post interfaces can take those process designs and create mini services, while at the same time coordinating the business process flow.  The platform would control the state of the process execution and the instantiation of the </a:t>
            </a:r>
            <a:r>
              <a:rPr lang="en-US" sz="2000" dirty="0"/>
              <a:t>mini </a:t>
            </a:r>
            <a:r>
              <a:rPr lang="en-US" sz="2000" dirty="0" smtClean="0"/>
              <a:t>services, while providing visibility into the execution of the business process.</a:t>
            </a:r>
          </a:p>
          <a:p>
            <a:pPr marL="0" indent="0">
              <a:buNone/>
            </a:pPr>
            <a:r>
              <a:rPr lang="en-US" sz="2000" dirty="0" smtClean="0"/>
              <a:t>The platform ideally should allow those </a:t>
            </a:r>
            <a:r>
              <a:rPr lang="en-US" sz="2000" dirty="0"/>
              <a:t>mini services </a:t>
            </a:r>
            <a:r>
              <a:rPr lang="en-US" sz="2000" dirty="0" smtClean="0"/>
              <a:t>to run on various state of the art cloud platforms.</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35577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example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Take a file based payments processing system, for example, the processing of each payment request proceeds through a very complex business flow.  For example, some clients may want to fail an entire file if one transaction is syntactically incorrect.  Other clients may want all transactions that are valid to be processed and only those that fail should be rejected.  Similarly, one client may want to fail the entire file if one transaction is a duplicate to a previous transaction, while another may want the non-duplicates to be processes.  In a real world system, there are hundreds of client options.</a:t>
            </a:r>
          </a:p>
          <a:p>
            <a:pPr marL="0" indent="0">
              <a:buNone/>
            </a:pPr>
            <a:r>
              <a:rPr lang="en-US" sz="2000" dirty="0" smtClean="0"/>
              <a:t>Furthermore, the processing flow may vary depending on the data within the transaction.  For example, a payment from one country may have different validation rules than a payment from another.</a:t>
            </a:r>
          </a:p>
          <a:p>
            <a:pPr marL="0" indent="0">
              <a:buNone/>
            </a:pPr>
            <a:r>
              <a:rPr lang="en-US" sz="2000" dirty="0" smtClean="0"/>
              <a:t>Todays monolithic programs are quite complex.  Decomposing them into </a:t>
            </a:r>
            <a:r>
              <a:rPr lang="en-US" sz="2000" dirty="0"/>
              <a:t>mini services </a:t>
            </a:r>
            <a:r>
              <a:rPr lang="en-US" sz="2000" dirty="0" smtClean="0"/>
              <a:t>is a daunting task.  However a simple run time service coordinator may provide a path forward.</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390565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t>
            </a:r>
            <a:r>
              <a:rPr lang="en-US" dirty="0"/>
              <a:t>C</a:t>
            </a:r>
            <a:r>
              <a:rPr lang="en-US" dirty="0" smtClean="0"/>
              <a:t>oordination Platform Prototype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Input into the runtime platform is quite simple.  </a:t>
            </a:r>
            <a:r>
              <a:rPr lang="en-US" sz="2000" dirty="0"/>
              <a:t>A mini service </a:t>
            </a:r>
            <a:r>
              <a:rPr lang="en-US" sz="2000" dirty="0" smtClean="0"/>
              <a:t>can “chain” calls to </a:t>
            </a:r>
            <a:r>
              <a:rPr lang="en-US" sz="2000" dirty="0"/>
              <a:t>other mini services </a:t>
            </a:r>
            <a:r>
              <a:rPr lang="en-US" sz="2000" dirty="0" smtClean="0"/>
              <a:t>to complete a business process flow.  </a:t>
            </a:r>
          </a:p>
          <a:p>
            <a:pPr marL="0" indent="0">
              <a:buNone/>
            </a:pPr>
            <a:r>
              <a:rPr lang="en-US" sz="2000" dirty="0" smtClean="0"/>
              <a:t>The platform has 3 (4?) types of chains creation formats:</a:t>
            </a:r>
          </a:p>
          <a:p>
            <a:pPr>
              <a:buFont typeface="+mj-lt"/>
              <a:buAutoNum type="arabicPeriod"/>
            </a:pPr>
            <a:r>
              <a:rPr lang="en-US" sz="2000" dirty="0" smtClean="0"/>
              <a:t> A “</a:t>
            </a:r>
            <a:r>
              <a:rPr lang="en-US" sz="2000" b="1" dirty="0" smtClean="0"/>
              <a:t>root</a:t>
            </a:r>
            <a:r>
              <a:rPr lang="en-US" sz="2000" dirty="0" smtClean="0"/>
              <a:t>” service. A service that is the root of a new tree.</a:t>
            </a:r>
          </a:p>
          <a:p>
            <a:pPr>
              <a:buFont typeface="+mj-lt"/>
              <a:buAutoNum type="arabicPeriod"/>
            </a:pPr>
            <a:r>
              <a:rPr lang="en-US" sz="2000" dirty="0" smtClean="0"/>
              <a:t>An “</a:t>
            </a:r>
            <a:r>
              <a:rPr lang="en-US" sz="2000" b="1" dirty="0" smtClean="0"/>
              <a:t>independent</a:t>
            </a:r>
            <a:r>
              <a:rPr lang="en-US" sz="2000" dirty="0" smtClean="0"/>
              <a:t>” service.  One service can “fork off” another service that will run independently (of course that service can create its own processing chains).</a:t>
            </a:r>
          </a:p>
          <a:p>
            <a:pPr>
              <a:buFont typeface="+mj-lt"/>
              <a:buAutoNum type="arabicPeriod"/>
            </a:pPr>
            <a:r>
              <a:rPr lang="en-US" sz="2000" dirty="0" smtClean="0"/>
              <a:t>A “</a:t>
            </a:r>
            <a:r>
              <a:rPr lang="en-US" sz="2000" b="1" dirty="0" smtClean="0"/>
              <a:t>contained</a:t>
            </a:r>
            <a:r>
              <a:rPr lang="en-US" sz="2000" dirty="0" smtClean="0"/>
              <a:t>” service.  A service that creates “contained” services will not complete (and subsequent services will not start) until all contained services are completed.</a:t>
            </a:r>
          </a:p>
          <a:p>
            <a:pPr>
              <a:buFont typeface="+mj-lt"/>
              <a:buAutoNum type="arabicPeriod"/>
            </a:pPr>
            <a:r>
              <a:rPr lang="en-US" sz="2000" dirty="0" smtClean="0"/>
              <a:t>A “</a:t>
            </a:r>
            <a:r>
              <a:rPr lang="en-US" sz="2000" b="1" dirty="0" smtClean="0"/>
              <a:t>subsequent</a:t>
            </a:r>
            <a:r>
              <a:rPr lang="en-US" sz="2000" dirty="0" smtClean="0"/>
              <a:t>” service.  The subsequent service will not start until the creating service is complete.</a:t>
            </a:r>
          </a:p>
          <a:p>
            <a:pPr>
              <a:buFont typeface="+mj-lt"/>
              <a:buAutoNum type="arabicPeriod"/>
            </a:pPr>
            <a:r>
              <a:rPr lang="en-US" sz="2000" dirty="0" smtClean="0"/>
              <a:t>A “</a:t>
            </a:r>
            <a:r>
              <a:rPr lang="en-US" sz="2000" b="1" dirty="0" smtClean="0"/>
              <a:t>final</a:t>
            </a:r>
            <a:r>
              <a:rPr lang="en-US" sz="2000" dirty="0" smtClean="0"/>
              <a:t>” service. The final service will be executed after its creator, and all the creator’s descendants are finished.</a:t>
            </a:r>
          </a:p>
          <a:p>
            <a:pPr marL="0" indent="0">
              <a:buNone/>
            </a:pPr>
            <a:endParaRPr lang="en-US" sz="20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70656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a:t>
            </a:r>
            <a:r>
              <a:rPr lang="en-US" dirty="0" smtClean="0"/>
              <a:t>oordination </a:t>
            </a:r>
            <a:r>
              <a:rPr lang="en-US" dirty="0"/>
              <a:t>Platform Prototype</a:t>
            </a:r>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chain a service, all that is required is the URL of the service and an optional parameter that is passed into the service.</a:t>
            </a:r>
          </a:p>
          <a:p>
            <a:pPr marL="0" indent="0">
              <a:buNone/>
            </a:pPr>
            <a:r>
              <a:rPr lang="en-US" sz="2000" dirty="0" smtClean="0"/>
              <a:t>When a service is instantiated by the platform, it has access to the parameter, as well as a UUID that is unique to that service, the UUID of its creating service, and the UUID of the root service.</a:t>
            </a:r>
          </a:p>
          <a:p>
            <a:pPr marL="0" indent="0">
              <a:buNone/>
            </a:pPr>
            <a:r>
              <a:rPr lang="en-US" sz="2000" dirty="0" smtClean="0"/>
              <a:t>This structure can be implemented as a tree.  The tree structure (root, parent, service) is defined in section #.#.</a:t>
            </a:r>
          </a:p>
          <a:p>
            <a:pPr marL="0" indent="0">
              <a:buNone/>
            </a:pPr>
            <a:r>
              <a:rPr lang="en-US" sz="2000" dirty="0" smtClean="0"/>
              <a:t>These UUIDs are unique, and can be used in any business process utilizing the platform.  For example, the root id is used by the sample file payments processing system defined later as the file ID.  Similarly, the UUID of the validation service for each transaction is used as the transaction ID in the prototype system.</a:t>
            </a:r>
          </a:p>
          <a:p>
            <a:pPr marL="0" indent="0">
              <a:buNone/>
            </a:pPr>
            <a:r>
              <a:rPr lang="en-US" sz="2000" dirty="0" smtClean="0"/>
              <a:t>Using the root id in this way is beneficial as the root UUID is used as a partitioning ID in the underlying platform database.</a:t>
            </a:r>
            <a:endParaRPr lang="en-US" sz="1200" dirty="0"/>
          </a:p>
        </p:txBody>
      </p:sp>
    </p:spTree>
    <p:extLst>
      <p:ext uri="{BB962C8B-B14F-4D97-AF65-F5344CB8AC3E}">
        <p14:creationId xmlns:p14="http://schemas.microsoft.com/office/powerpoint/2010/main" val="89584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As services are created, they naturally form a tree structure. The complete web can be structured in a database as a table of 3 entries:</a:t>
            </a:r>
          </a:p>
          <a:p>
            <a:pPr marL="457200" indent="-457200">
              <a:spcBef>
                <a:spcPts val="0"/>
              </a:spcBef>
              <a:buFont typeface="+mj-lt"/>
              <a:buAutoNum type="arabicPeriod"/>
            </a:pPr>
            <a:r>
              <a:rPr lang="en-US" sz="2000" dirty="0" smtClean="0"/>
              <a:t>The Root service</a:t>
            </a:r>
          </a:p>
          <a:p>
            <a:pPr marL="457200" indent="-457200">
              <a:spcBef>
                <a:spcPts val="0"/>
              </a:spcBef>
              <a:buFont typeface="+mj-lt"/>
              <a:buAutoNum type="arabicPeriod"/>
            </a:pPr>
            <a:r>
              <a:rPr lang="en-US" sz="2000" dirty="0" smtClean="0"/>
              <a:t>The Parent Service</a:t>
            </a:r>
          </a:p>
          <a:p>
            <a:pPr marL="457200" indent="-457200">
              <a:spcBef>
                <a:spcPts val="0"/>
              </a:spcBef>
              <a:buFont typeface="+mj-lt"/>
              <a:buAutoNum type="arabicPeriod"/>
            </a:pPr>
            <a:r>
              <a:rPr lang="en-US" sz="2000" dirty="0" smtClean="0"/>
              <a:t>The Service</a:t>
            </a:r>
          </a:p>
          <a:p>
            <a:pPr marL="0" indent="0">
              <a:buNone/>
            </a:pPr>
            <a:r>
              <a:rPr lang="en-US" sz="2000" dirty="0"/>
              <a:t>The platform assigns each service a </a:t>
            </a:r>
            <a:r>
              <a:rPr lang="en-US" sz="2000" dirty="0" smtClean="0"/>
              <a:t>UID, and that is located in the third column. The first service in the web is naturally the root service.  In the prototype, a root can be identified as have the same UID in all 3 columns.</a:t>
            </a:r>
          </a:p>
          <a:p>
            <a:pPr marL="0" indent="0">
              <a:buNone/>
            </a:pPr>
            <a:r>
              <a:rPr lang="en-US" sz="2000" dirty="0" smtClean="0"/>
              <a:t>When a service creates another service, the creating service is stored in the Parent Service column.</a:t>
            </a:r>
          </a:p>
          <a:p>
            <a:pPr marL="0" indent="0">
              <a:buNone/>
            </a:pPr>
            <a:endParaRPr lang="en-US" sz="1200" dirty="0"/>
          </a:p>
        </p:txBody>
      </p:sp>
      <p:pic>
        <p:nvPicPr>
          <p:cNvPr id="4" name="Picture 3"/>
          <p:cNvPicPr>
            <a:picLocks noChangeAspect="1"/>
          </p:cNvPicPr>
          <p:nvPr/>
        </p:nvPicPr>
        <p:blipFill>
          <a:blip r:embed="rId2"/>
          <a:stretch>
            <a:fillRect/>
          </a:stretch>
        </p:blipFill>
        <p:spPr>
          <a:xfrm>
            <a:off x="424543" y="4499055"/>
            <a:ext cx="11636829" cy="2233080"/>
          </a:xfrm>
          <a:prstGeom prst="rect">
            <a:avLst/>
          </a:prstGeom>
        </p:spPr>
      </p:pic>
    </p:spTree>
    <p:extLst>
      <p:ext uri="{BB962C8B-B14F-4D97-AF65-F5344CB8AC3E}">
        <p14:creationId xmlns:p14="http://schemas.microsoft.com/office/powerpoint/2010/main" val="19085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The coordination prototype has a second table that maintains the services that are blocked and/or waiting to be instantiated.  </a:t>
            </a:r>
          </a:p>
          <a:p>
            <a:pPr marL="0" indent="0">
              <a:buNone/>
            </a:pPr>
            <a:r>
              <a:rPr lang="en-US" sz="2000" dirty="0" smtClean="0"/>
              <a:t>The table also contains the </a:t>
            </a:r>
            <a:r>
              <a:rPr lang="en-US" sz="2000" dirty="0" err="1" smtClean="0"/>
              <a:t>root_service</a:t>
            </a:r>
            <a:r>
              <a:rPr lang="en-US" sz="2000" dirty="0" smtClean="0"/>
              <a:t>, and while it is not used to process the waiting files, it is also used as a portioning key so all entries for any individual web are partitioned the same by the database.</a:t>
            </a:r>
          </a:p>
          <a:p>
            <a:pPr marL="0" indent="0">
              <a:buNone/>
            </a:pPr>
            <a:endParaRPr lang="en-US" sz="1200" dirty="0"/>
          </a:p>
        </p:txBody>
      </p:sp>
      <p:pic>
        <p:nvPicPr>
          <p:cNvPr id="5" name="Picture 4"/>
          <p:cNvPicPr>
            <a:picLocks noChangeAspect="1"/>
          </p:cNvPicPr>
          <p:nvPr/>
        </p:nvPicPr>
        <p:blipFill>
          <a:blip r:embed="rId2"/>
          <a:stretch>
            <a:fillRect/>
          </a:stretch>
        </p:blipFill>
        <p:spPr>
          <a:xfrm>
            <a:off x="347560" y="4605867"/>
            <a:ext cx="11202963" cy="2152950"/>
          </a:xfrm>
          <a:prstGeom prst="rect">
            <a:avLst/>
          </a:prstGeom>
        </p:spPr>
      </p:pic>
    </p:spTree>
    <p:extLst>
      <p:ext uri="{BB962C8B-B14F-4D97-AF65-F5344CB8AC3E}">
        <p14:creationId xmlns:p14="http://schemas.microsoft.com/office/powerpoint/2010/main" val="139857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8025</TotalTime>
  <Words>1778</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Runtime Coordination of  “Mini” Services a practical platform for breaking down the monolith</vt:lpstr>
      <vt:lpstr>Background</vt:lpstr>
      <vt:lpstr>Design Patterns </vt:lpstr>
      <vt:lpstr>Run Time Coordination of “Mini” Services</vt:lpstr>
      <vt:lpstr>Business value example</vt:lpstr>
      <vt:lpstr>Runtime Coordination Platform Prototype</vt:lpstr>
      <vt:lpstr>Runtime Coordination Platform Prototype</vt:lpstr>
      <vt:lpstr>Tree structure</vt:lpstr>
      <vt:lpstr>Service Tree structure</vt:lpstr>
      <vt:lpstr>Sample business process</vt:lpstr>
      <vt:lpstr>Sample Business Process – Customer Options</vt:lpstr>
      <vt:lpstr>Sample Business Process – Processing</vt:lpstr>
      <vt:lpstr>Sample File Import Controller</vt:lpstr>
      <vt:lpstr>Sample Batch Controller</vt:lpstr>
      <vt:lpstr>Sample Evaluate Batch Service</vt:lpstr>
      <vt:lpstr>Sample Transaction Controller</vt:lpstr>
      <vt:lpstr>Sample Business Process – Conclusion</vt:lpstr>
      <vt:lpstr>Sample Business Process – Set up</vt:lpstr>
      <vt:lpstr>Sample Business Process –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Bernardoni</dc:creator>
  <cp:lastModifiedBy>Michael Bernardoni</cp:lastModifiedBy>
  <cp:revision>43</cp:revision>
  <dcterms:created xsi:type="dcterms:W3CDTF">2021-01-30T00:33:30Z</dcterms:created>
  <dcterms:modified xsi:type="dcterms:W3CDTF">2021-02-28T00:58:48Z</dcterms:modified>
</cp:coreProperties>
</file>