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588E"/>
    <a:srgbClr val="64D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1AF8F-D0DC-4DF9-AE27-17774A36B7D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18448-C5EB-405B-BCDA-BDF46E62F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1AF8F-D0DC-4DF9-AE27-17774A36B7D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18448-C5EB-405B-BCDA-BDF46E62F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68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1AF8F-D0DC-4DF9-AE27-17774A36B7D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18448-C5EB-405B-BCDA-BDF46E62F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93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1AF8F-D0DC-4DF9-AE27-17774A36B7D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18448-C5EB-405B-BCDA-BDF46E62F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22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1AF8F-D0DC-4DF9-AE27-17774A36B7D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18448-C5EB-405B-BCDA-BDF46E62F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83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1AF8F-D0DC-4DF9-AE27-17774A36B7D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18448-C5EB-405B-BCDA-BDF46E62F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03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1AF8F-D0DC-4DF9-AE27-17774A36B7D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18448-C5EB-405B-BCDA-BDF46E62F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00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1AF8F-D0DC-4DF9-AE27-17774A36B7D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18448-C5EB-405B-BCDA-BDF46E62F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2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1AF8F-D0DC-4DF9-AE27-17774A36B7D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18448-C5EB-405B-BCDA-BDF46E62F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6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1AF8F-D0DC-4DF9-AE27-17774A36B7D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18448-C5EB-405B-BCDA-BDF46E62F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0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1AF8F-D0DC-4DF9-AE27-17774A36B7D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18448-C5EB-405B-BCDA-BDF46E62F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00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1AF8F-D0DC-4DF9-AE27-17774A36B7D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18448-C5EB-405B-BCDA-BDF46E62F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06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dentityServer/IdentityServer4" TargetMode="External"/><Relationship Id="rId7" Type="http://schemas.openxmlformats.org/officeDocument/2006/relationships/hyperlink" Target="http://openid.net/connect/faq/" TargetMode="External"/><Relationship Id="rId2" Type="http://schemas.openxmlformats.org/officeDocument/2006/relationships/hyperlink" Target="https://identityserver4.readthedocs.io/en/dev/index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ndrewlock.net/an-introduction-to-openid-connect-in-asp-net-core/" TargetMode="External"/><Relationship Id="rId5" Type="http://schemas.openxmlformats.org/officeDocument/2006/relationships/hyperlink" Target="https://leastprivilege.com/" TargetMode="External"/><Relationship Id="rId4" Type="http://schemas.openxmlformats.org/officeDocument/2006/relationships/hyperlink" Target="https://brockallen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64D4EF"/>
            </a:gs>
            <a:gs pos="100000">
              <a:srgbClr val="06588E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Lucida Bright" panose="02040602050505020304" pitchFamily="18" charset="0"/>
              </a:rPr>
              <a:t>ASP.NET CORE Authentication with IdentityServer4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62282"/>
            <a:ext cx="9144000" cy="1655762"/>
          </a:xfrm>
        </p:spPr>
        <p:txBody>
          <a:bodyPr/>
          <a:lstStyle/>
          <a:p>
            <a:endParaRPr lang="en-US" dirty="0">
              <a:latin typeface="Lucida Bright" panose="02040602050505020304" pitchFamily="18" charset="0"/>
            </a:endParaRPr>
          </a:p>
          <a:p>
            <a:r>
              <a:rPr lang="en-US" dirty="0">
                <a:latin typeface="Lucida Bright" panose="02040602050505020304" pitchFamily="18" charset="0"/>
              </a:rPr>
              <a:t>Matt Brown</a:t>
            </a:r>
          </a:p>
          <a:p>
            <a:r>
              <a:rPr lang="en-US" dirty="0">
                <a:latin typeface="Lucida Bright" panose="02040602050505020304" pitchFamily="18" charset="0"/>
              </a:rPr>
              <a:t>matt.brown@browntechnology.net</a:t>
            </a:r>
          </a:p>
        </p:txBody>
      </p:sp>
    </p:spTree>
    <p:extLst>
      <p:ext uri="{BB962C8B-B14F-4D97-AF65-F5344CB8AC3E}">
        <p14:creationId xmlns:p14="http://schemas.microsoft.com/office/powerpoint/2010/main" val="1224771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64D4EF"/>
            </a:gs>
            <a:gs pos="100000">
              <a:srgbClr val="06588E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3096" y="563217"/>
            <a:ext cx="916308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Lucida Bright" panose="02040602050505020304" pitchFamily="18" charset="0"/>
              </a:rPr>
              <a:t>Why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Bright" panose="02040602050505020304" pitchFamily="18" charset="0"/>
              </a:rPr>
              <a:t>Centralized Authentication and Authorization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Bright" panose="02040602050505020304" pitchFamily="18" charset="0"/>
              </a:rPr>
              <a:t>Security Is Hard</a:t>
            </a:r>
          </a:p>
          <a:p>
            <a:endParaRPr lang="en-US" sz="2000" dirty="0">
              <a:latin typeface="Lucida Bright" panose="02040602050505020304" pitchFamily="18" charset="0"/>
            </a:endParaRPr>
          </a:p>
          <a:p>
            <a:r>
              <a:rPr lang="en-US" sz="2000" dirty="0">
                <a:latin typeface="Lucida Bright" panose="02040602050505020304" pitchFamily="18" charset="0"/>
              </a:rPr>
              <a:t>What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Bright" panose="02040602050505020304" pitchFamily="18" charset="0"/>
              </a:rPr>
              <a:t>Open source framework supporting OAuth2 and OpenID Connect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Bright" panose="02040602050505020304" pitchFamily="18" charset="0"/>
              </a:rPr>
              <a:t>A token service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Bright" panose="02040602050505020304" pitchFamily="18" charset="0"/>
              </a:rPr>
              <a:t>Not a use store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Bright" panose="02040602050505020304" pitchFamily="18" charset="0"/>
              </a:rPr>
              <a:t>Authentication UI</a:t>
            </a:r>
          </a:p>
        </p:txBody>
      </p:sp>
    </p:spTree>
    <p:extLst>
      <p:ext uri="{BB962C8B-B14F-4D97-AF65-F5344CB8AC3E}">
        <p14:creationId xmlns:p14="http://schemas.microsoft.com/office/powerpoint/2010/main" val="3888103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64D4EF"/>
            </a:gs>
            <a:gs pos="100000">
              <a:srgbClr val="06588E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3096" y="563217"/>
            <a:ext cx="8327921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Lucida Bright" panose="02040602050505020304" pitchFamily="18" charset="0"/>
              </a:rPr>
              <a:t>OAuth2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Bright" panose="02040602050505020304" pitchFamily="18" charset="0"/>
              </a:rPr>
              <a:t>Authorization (what can I do)</a:t>
            </a:r>
          </a:p>
          <a:p>
            <a:endParaRPr lang="en-US" sz="2000" dirty="0">
              <a:latin typeface="Lucida Bright" panose="02040602050505020304" pitchFamily="18" charset="0"/>
            </a:endParaRPr>
          </a:p>
          <a:p>
            <a:r>
              <a:rPr lang="en-US" sz="2000" dirty="0">
                <a:latin typeface="Lucida Bright" panose="02040602050505020304" pitchFamily="18" charset="0"/>
              </a:rPr>
              <a:t>OpenID Connect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Bright" panose="02040602050505020304" pitchFamily="18" charset="0"/>
              </a:rPr>
              <a:t>Authentication (who am I)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Bright" panose="02040602050505020304" pitchFamily="18" charset="0"/>
              </a:rPr>
              <a:t>Claims Based</a:t>
            </a:r>
          </a:p>
          <a:p>
            <a:r>
              <a:rPr lang="en-US" sz="2000" dirty="0">
                <a:latin typeface="Lucida Bright" panose="02040602050505020304" pitchFamily="18" charset="0"/>
              </a:rPr>
              <a:t>Scopes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Bright" panose="02040602050505020304" pitchFamily="18" charset="0"/>
              </a:rPr>
              <a:t>OAuth - manage API access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Bright" panose="02040602050505020304" pitchFamily="18" charset="0"/>
              </a:rPr>
              <a:t>OpenID Connect –  information access, collection of claims</a:t>
            </a:r>
          </a:p>
          <a:p>
            <a:r>
              <a:rPr lang="en-US" sz="2000" dirty="0">
                <a:latin typeface="Lucida Bright" panose="02040602050505020304" pitchFamily="18" charset="0"/>
              </a:rPr>
              <a:t>Claims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Bright" panose="02040602050505020304" pitchFamily="18" charset="0"/>
              </a:rPr>
              <a:t>Properties about a user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Bright" panose="02040602050505020304" pitchFamily="18" charset="0"/>
              </a:rPr>
              <a:t>name, email, id, role, </a:t>
            </a:r>
            <a:r>
              <a:rPr lang="en-US" sz="2000" dirty="0" err="1">
                <a:latin typeface="Lucida Bright" panose="02040602050505020304" pitchFamily="18" charset="0"/>
              </a:rPr>
              <a:t>etc</a:t>
            </a:r>
            <a:r>
              <a:rPr lang="en-US" sz="2000" dirty="0">
                <a:latin typeface="Lucida Bright" panose="02040602050505020304" pitchFamily="18" charset="0"/>
              </a:rPr>
              <a:t>…</a:t>
            </a:r>
          </a:p>
          <a:p>
            <a:r>
              <a:rPr lang="en-US" sz="2000" dirty="0">
                <a:latin typeface="Lucida Bright" panose="02040602050505020304" pitchFamily="18" charset="0"/>
              </a:rPr>
              <a:t>JWT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Bright" panose="02040602050505020304" pitchFamily="18" charset="0"/>
              </a:rPr>
              <a:t>standardized method to transfer information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Bright" panose="02040602050505020304" pitchFamily="18" charset="0"/>
              </a:rPr>
              <a:t>Cryptographically Signed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Lucida Bright" panose="020406020505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797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64D4EF"/>
            </a:gs>
            <a:gs pos="100000">
              <a:srgbClr val="06588E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3096" y="563217"/>
            <a:ext cx="5835252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Lucida Bright" panose="02040602050505020304" pitchFamily="18" charset="0"/>
              </a:rPr>
              <a:t>IdentityServer</a:t>
            </a:r>
            <a:endParaRPr lang="en-US" sz="2000" dirty="0">
              <a:latin typeface="Lucida Bright" panose="020406020505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Lucida Bright" panose="02040602050505020304" pitchFamily="18" charset="0"/>
              </a:rPr>
              <a:t>GrantTypes</a:t>
            </a:r>
            <a:endParaRPr lang="en-US" sz="2000" dirty="0">
              <a:latin typeface="Lucida Bright" panose="020406020505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Bright" panose="02040602050505020304" pitchFamily="18" charset="0"/>
              </a:rPr>
              <a:t>Client Credentials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Bright" panose="02040602050505020304" pitchFamily="18" charset="0"/>
              </a:rPr>
              <a:t>Implicit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Lucida Bright" panose="02040602050505020304" pitchFamily="18" charset="0"/>
              </a:rPr>
              <a:t>AuthorizationCode</a:t>
            </a:r>
            <a:r>
              <a:rPr lang="en-US" sz="2000" dirty="0">
                <a:latin typeface="Lucida Bright" panose="02040602050505020304" pitchFamily="18" charset="0"/>
              </a:rPr>
              <a:t>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Bright" panose="02040602050505020304" pitchFamily="18" charset="0"/>
              </a:rPr>
              <a:t>Hybrid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Bright" panose="02040602050505020304" pitchFamily="18" charset="0"/>
              </a:rPr>
              <a:t>Resource Owner Password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>
                <a:latin typeface="Lucida Bright" panose="02040602050505020304" pitchFamily="18" charset="0"/>
              </a:rPr>
              <a:t>Refresh Tokens</a:t>
            </a:r>
            <a:endParaRPr lang="en-US" sz="2000" dirty="0">
              <a:latin typeface="Lucida Bright" panose="020406020505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Bright" panose="02040602050505020304" pitchFamily="18" charset="0"/>
              </a:rPr>
              <a:t>Resources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Bright" panose="02040602050505020304" pitchFamily="18" charset="0"/>
              </a:rPr>
              <a:t>Identity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Bright" panose="02040602050505020304" pitchFamily="18" charset="0"/>
              </a:rPr>
              <a:t>API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Lucida Bright" panose="02040602050505020304" pitchFamily="18" charset="0"/>
              </a:rPr>
              <a:t>IdentityToken</a:t>
            </a:r>
            <a:endParaRPr lang="en-US" sz="2000" dirty="0">
              <a:latin typeface="Lucida Bright" panose="020406020505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Bright" panose="02040602050505020304" pitchFamily="18" charset="0"/>
              </a:rPr>
              <a:t>Outcome of authentication process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Bright" panose="02040602050505020304" pitchFamily="18" charset="0"/>
              </a:rPr>
              <a:t>JWT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Lucida Bright" panose="02040602050505020304" pitchFamily="18" charset="0"/>
              </a:rPr>
              <a:t>AccessToken</a:t>
            </a:r>
            <a:endParaRPr lang="en-US" sz="2000" dirty="0">
              <a:latin typeface="Lucida Bright" panose="020406020505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Bright" panose="02040602050505020304" pitchFamily="18" charset="0"/>
              </a:rPr>
              <a:t>Gives access </a:t>
            </a:r>
            <a:r>
              <a:rPr lang="en-US" sz="2000" dirty="0" err="1">
                <a:latin typeface="Lucida Bright" panose="02040602050505020304" pitchFamily="18" charset="0"/>
              </a:rPr>
              <a:t>api</a:t>
            </a:r>
            <a:r>
              <a:rPr lang="en-US" sz="2000" dirty="0">
                <a:latin typeface="Lucida Bright" panose="02040602050505020304" pitchFamily="18" charset="0"/>
              </a:rPr>
              <a:t> resource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Lucida Bright" panose="020406020505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868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64D4EF"/>
            </a:gs>
            <a:gs pos="100000">
              <a:srgbClr val="06588E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3096" y="563217"/>
            <a:ext cx="998542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Lucida Bright" panose="02040602050505020304" pitchFamily="18" charset="0"/>
              </a:rPr>
              <a:t>References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Lucida Bright" panose="02040602050505020304" pitchFamily="18" charset="0"/>
                <a:hlinkClick r:id="rId2"/>
              </a:rPr>
              <a:t>https://identityserver4.readthedocs.io/en/dev/index.html</a:t>
            </a:r>
            <a:endParaRPr lang="en-US" sz="2000" dirty="0">
              <a:latin typeface="Lucida Bright" panose="020406020505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Lucida Bright" panose="02040602050505020304" pitchFamily="18" charset="0"/>
                <a:hlinkClick r:id="rId3"/>
              </a:rPr>
              <a:t>https://github.com/IdentityServer/IdentityServer4</a:t>
            </a:r>
            <a:endParaRPr lang="en-US" sz="2000" dirty="0">
              <a:latin typeface="Lucida Bright" panose="020406020505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Lucida Bright" panose="02040602050505020304" pitchFamily="18" charset="0"/>
              </a:rPr>
              <a:t>https://github.com/IdentityServer/IdentityServer4.Quickstart.UI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Lucida Bright" panose="02040602050505020304" pitchFamily="18" charset="0"/>
                <a:hlinkClick r:id="rId4"/>
              </a:rPr>
              <a:t>https://brockallen.com/</a:t>
            </a:r>
            <a:endParaRPr lang="en-US" sz="2000" dirty="0">
              <a:latin typeface="Lucida Bright" panose="020406020505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Lucida Bright" panose="02040602050505020304" pitchFamily="18" charset="0"/>
                <a:hlinkClick r:id="rId5"/>
              </a:rPr>
              <a:t>https://leastprivilege.com/</a:t>
            </a:r>
            <a:endParaRPr lang="en-US" sz="2000" dirty="0">
              <a:latin typeface="Lucida Bright" panose="020406020505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Lucida Bright" panose="02040602050505020304" pitchFamily="18" charset="0"/>
                <a:hlinkClick r:id="rId6"/>
              </a:rPr>
              <a:t>http://andrewlock.net/an-introduction-to-openid-connect-in-asp-net-core/</a:t>
            </a:r>
            <a:endParaRPr lang="en-US" sz="2000" dirty="0">
              <a:latin typeface="Lucida Bright" panose="020406020505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Lucida Bright" panose="02040602050505020304" pitchFamily="18" charset="0"/>
                <a:hlinkClick r:id="rId7"/>
              </a:rPr>
              <a:t>http://openid.net/connect/faq/</a:t>
            </a:r>
            <a:endParaRPr lang="en-US" sz="2000" dirty="0">
              <a:latin typeface="Lucida Bright" panose="02040602050505020304" pitchFamily="18" charset="0"/>
            </a:endParaRPr>
          </a:p>
          <a:p>
            <a:pPr lvl="1"/>
            <a:endParaRPr lang="en-US" sz="2000" dirty="0">
              <a:latin typeface="Lucida Bright" panose="020406020505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464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142</Words>
  <Application>Microsoft Office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Lucida Bright</vt:lpstr>
      <vt:lpstr>Office Theme</vt:lpstr>
      <vt:lpstr>ASP.NET CORE Authentication with IdentityServer4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Authentication with iDENtityServer4</dc:title>
  <dc:creator>Matt Brown</dc:creator>
  <cp:lastModifiedBy>Matt Brown</cp:lastModifiedBy>
  <cp:revision>14</cp:revision>
  <dcterms:created xsi:type="dcterms:W3CDTF">2016-12-13T21:20:23Z</dcterms:created>
  <dcterms:modified xsi:type="dcterms:W3CDTF">2016-12-14T05:03:51Z</dcterms:modified>
</cp:coreProperties>
</file>