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68" r:id="rId4"/>
    <p:sldId id="274" r:id="rId5"/>
    <p:sldId id="279" r:id="rId6"/>
    <p:sldId id="285" r:id="rId7"/>
    <p:sldId id="293" r:id="rId8"/>
    <p:sldId id="29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5477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6" autoAdjust="0"/>
    <p:restoredTop sz="95703" autoAdjust="0"/>
  </p:normalViewPr>
  <p:slideViewPr>
    <p:cSldViewPr snapToGrid="0" showGuides="1">
      <p:cViewPr>
        <p:scale>
          <a:sx n="89" d="100"/>
          <a:sy n="89" d="100"/>
        </p:scale>
        <p:origin x="-1171" y="-86"/>
      </p:cViewPr>
      <p:guideLst>
        <p:guide orient="horz" pos="845"/>
        <p:guide orient="horz" pos="1638"/>
        <p:guide orient="horz" pos="3906"/>
        <p:guide orient="horz" pos="1920"/>
        <p:guide orient="horz" pos="1172"/>
        <p:guide pos="5477"/>
        <p:guide pos="284"/>
        <p:guide pos="2948"/>
        <p:guide pos="2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=""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=""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=""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=""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=""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=""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=""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="" xmlns:a16="http://schemas.microsoft.com/office/drawing/2014/main" id="{BD9CDD0A-1368-4F46-8672-866D7080458E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="" xmlns:a16="http://schemas.microsoft.com/office/drawing/2014/main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="" xmlns:a16="http://schemas.microsoft.com/office/drawing/2014/main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="" xmlns:a16="http://schemas.microsoft.com/office/drawing/2014/main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="" xmlns:a16="http://schemas.microsoft.com/office/drawing/2014/main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="" xmlns:a16="http://schemas.microsoft.com/office/drawing/2014/main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="" xmlns:a16="http://schemas.microsoft.com/office/drawing/2014/main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="" xmlns:a16="http://schemas.microsoft.com/office/drawing/2014/main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="" xmlns:a16="http://schemas.microsoft.com/office/drawing/2014/main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=""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=""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=""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=""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=""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=""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=""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=""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="" xmlns:a16="http://schemas.microsoft.com/office/drawing/2014/main" id="{8C9887ED-FA56-47D8-A554-04E1CD9323EF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="" xmlns:a16="http://schemas.microsoft.com/office/drawing/2014/main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="" xmlns:a16="http://schemas.microsoft.com/office/drawing/2014/main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="" xmlns:a16="http://schemas.microsoft.com/office/drawing/2014/main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="" xmlns:a16="http://schemas.microsoft.com/office/drawing/2014/main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="" xmlns:a16="http://schemas.microsoft.com/office/drawing/2014/main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="" xmlns:a16="http://schemas.microsoft.com/office/drawing/2014/main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="" xmlns:a16="http://schemas.microsoft.com/office/drawing/2014/main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="" xmlns:a16="http://schemas.microsoft.com/office/drawing/2014/main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=""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=""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=""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=""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=""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=""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=""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=""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=""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="" xmlns:a16="http://schemas.microsoft.com/office/drawing/2014/main" id="{A484DCFD-602A-4584-B656-B5E8202DF606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="" xmlns:a16="http://schemas.microsoft.com/office/drawing/2014/main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="" xmlns:a16="http://schemas.microsoft.com/office/drawing/2014/main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="" xmlns:a16="http://schemas.microsoft.com/office/drawing/2014/main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="" xmlns:a16="http://schemas.microsoft.com/office/drawing/2014/main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="" xmlns:a16="http://schemas.microsoft.com/office/drawing/2014/main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="" xmlns:a16="http://schemas.microsoft.com/office/drawing/2014/main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="" xmlns:a16="http://schemas.microsoft.com/office/drawing/2014/main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="" xmlns:a16="http://schemas.microsoft.com/office/drawing/2014/main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1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56135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auf einer Zeile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136913"/>
            <a:ext cx="8243888" cy="40638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4679365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344" userDrawn="1">
          <p15:clr>
            <a:srgbClr val="FBAE40"/>
          </p15:clr>
        </p15:guide>
        <p15:guide id="4" orient="horz" pos="1207" userDrawn="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0" name="Textplatzhalter 2">
            <a:extLst>
              <a:ext uri="{FF2B5EF4-FFF2-40B4-BE49-F238E27FC236}">
                <a16:creationId xmlns=""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2579687"/>
            <a:ext cx="4131089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1" y="3043238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=""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1" y="1438274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9" name="Vertikaler Textplatzhalter 2">
            <a:extLst>
              <a:ext uri="{FF2B5EF4-FFF2-40B4-BE49-F238E27FC236}">
                <a16:creationId xmlns=""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=""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=""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=""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0" y="2581847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="" xmlns:a16="http://schemas.microsoft.com/office/drawing/2014/main" id="{DB1A54AA-113C-4A95-A984-DEF5AEAFE104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="" xmlns:a16="http://schemas.microsoft.com/office/drawing/2014/main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="" xmlns:a16="http://schemas.microsoft.com/office/drawing/2014/main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="" xmlns:a16="http://schemas.microsoft.com/office/drawing/2014/main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="" xmlns:a16="http://schemas.microsoft.com/office/drawing/2014/main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="" xmlns:a16="http://schemas.microsoft.com/office/drawing/2014/main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="" xmlns:a16="http://schemas.microsoft.com/office/drawing/2014/main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="" xmlns:a16="http://schemas.microsoft.com/office/drawing/2014/main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="" xmlns:a16="http://schemas.microsoft.com/office/drawing/2014/main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="" xmlns:a16="http://schemas.microsoft.com/office/drawing/2014/main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=""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7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="" xmlns:a16="http://schemas.microsoft.com/office/drawing/2014/main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8" r:id="rId5"/>
    <p:sldLayoutId id="2147483661" r:id="rId6"/>
    <p:sldLayoutId id="2147483664" r:id="rId7"/>
    <p:sldLayoutId id="2147483665" r:id="rId8"/>
    <p:sldLayoutId id="2147483666" r:id="rId9"/>
    <p:sldLayoutId id="2147483667" r:id="rId10"/>
  </p:sldLayoutIdLst>
  <p:hf hd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buFont typeface="DejaVuSansMonoPowerline" charset="0"/>
        <a:buChar char="◯"/>
        <a:tabLst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FiraMonoForPowerline-Bold" charset="0"/>
        <a:buChar char="◯"/>
        <a:tabLst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0000"/>
        <a:buFont typeface="Wingdings 2" panose="05020102010507070707" pitchFamily="18" charset="2"/>
        <a:buChar char=""/>
        <a:tabLst/>
        <a:defRPr sz="20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23888" indent="-138113" algn="l" defTabSz="685800" rtl="0" eaLnBrk="1" latinLnBrk="0" hangingPunct="1">
        <a:lnSpc>
          <a:spcPct val="104000"/>
        </a:lnSpc>
        <a:spcBef>
          <a:spcPts val="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tabLst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sz="1800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3"/>
          </p:nvPr>
        </p:nvSpPr>
        <p:spPr>
          <a:xfrm>
            <a:off x="-1" y="4392494"/>
            <a:ext cx="527162" cy="67710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sz="4400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47080" y="4598578"/>
            <a:ext cx="6649838" cy="48237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Lameya</a:t>
            </a:r>
            <a:r>
              <a:rPr lang="en-GB" sz="2400" dirty="0" smtClean="0"/>
              <a:t> </a:t>
            </a:r>
            <a:r>
              <a:rPr lang="en-GB" sz="2400" dirty="0" err="1"/>
              <a:t>Afroze</a:t>
            </a:r>
            <a:r>
              <a:rPr lang="en-GB" sz="2400" dirty="0"/>
              <a:t> </a:t>
            </a:r>
            <a:endParaRPr lang="en-GB" sz="2400" dirty="0"/>
          </a:p>
          <a:p>
            <a:pPr algn="ctr"/>
            <a:r>
              <a:rPr lang="en-GB" sz="2400" dirty="0" err="1" smtClean="0"/>
              <a:t>Shraddha</a:t>
            </a:r>
            <a:r>
              <a:rPr lang="en-GB" sz="2400" dirty="0" smtClean="0"/>
              <a:t> </a:t>
            </a:r>
            <a:r>
              <a:rPr lang="en-GB" sz="2400" dirty="0" err="1" smtClean="0"/>
              <a:t>Pawar</a:t>
            </a:r>
            <a:endParaRPr lang="en-GB" sz="2400" dirty="0" smtClean="0"/>
          </a:p>
          <a:p>
            <a:pPr algn="ctr"/>
            <a:r>
              <a:rPr lang="en-GB" sz="2400" dirty="0" err="1" smtClean="0"/>
              <a:t>Nayela</a:t>
            </a:r>
            <a:r>
              <a:rPr lang="en-GB" sz="2400" dirty="0" smtClean="0"/>
              <a:t> </a:t>
            </a:r>
            <a:r>
              <a:rPr lang="en-GB" sz="2400" dirty="0" err="1" smtClean="0"/>
              <a:t>Tasnim</a:t>
            </a:r>
            <a:r>
              <a:rPr lang="en-GB" sz="2400" dirty="0" smtClean="0"/>
              <a:t> </a:t>
            </a:r>
            <a:r>
              <a:rPr lang="en-GB" sz="2400" dirty="0" err="1" smtClean="0"/>
              <a:t>Labonno</a:t>
            </a:r>
            <a:endParaRPr lang="en-GB" sz="2400" dirty="0" smtClean="0"/>
          </a:p>
          <a:p>
            <a:pPr algn="ctr"/>
            <a:r>
              <a:rPr lang="en-GB" sz="2400" dirty="0" err="1" smtClean="0"/>
              <a:t>Indranil</a:t>
            </a:r>
            <a:r>
              <a:rPr lang="en-GB" sz="2400" dirty="0" smtClean="0"/>
              <a:t> </a:t>
            </a:r>
            <a:r>
              <a:rPr lang="en-GB" sz="2400" dirty="0" err="1" smtClean="0"/>
              <a:t>Ghosh</a:t>
            </a:r>
            <a:endParaRPr lang="en-GB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37772" y="1113288"/>
            <a:ext cx="7617042" cy="165670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dirty="0" smtClean="0"/>
              <a:t>PG-AICON-Storage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41218" y="2874603"/>
            <a:ext cx="7661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9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77" y="1297436"/>
            <a:ext cx="8243887" cy="512619"/>
          </a:xfrm>
        </p:spPr>
        <p:txBody>
          <a:bodyPr/>
          <a:lstStyle/>
          <a:p>
            <a:r>
              <a:rPr lang="en-GB" b="0" dirty="0">
                <a:solidFill>
                  <a:schemeClr val="tx2"/>
                </a:solidFill>
              </a:rPr>
              <a:t> </a:t>
            </a:r>
            <a:r>
              <a:rPr lang="en-GB" sz="2800" b="0" dirty="0">
                <a:solidFill>
                  <a:schemeClr val="tx2"/>
                </a:solidFill>
              </a:rPr>
              <a:t>Outline</a:t>
            </a:r>
            <a:endParaRPr lang="en-GB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985" y="2007369"/>
            <a:ext cx="8036069" cy="33883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0" dirty="0"/>
              <a:t>Problem statement</a:t>
            </a:r>
            <a:endParaRPr lang="en-GB" sz="2400" b="0" dirty="0"/>
          </a:p>
          <a:p>
            <a:pPr marL="457200" indent="-457200">
              <a:buFont typeface="+mj-lt"/>
              <a:buAutoNum type="arabicPeriod"/>
            </a:pPr>
            <a:r>
              <a:rPr lang="en-GB" sz="2400" b="0" dirty="0"/>
              <a:t>Current scenario</a:t>
            </a:r>
            <a:endParaRPr lang="en-GB" sz="2400" b="0" dirty="0"/>
          </a:p>
          <a:p>
            <a:pPr marL="457200" indent="-457200">
              <a:buFont typeface="+mj-lt"/>
              <a:buAutoNum type="arabicPeriod"/>
            </a:pPr>
            <a:r>
              <a:rPr lang="en-GB" sz="2400" b="0" dirty="0"/>
              <a:t>Architecture</a:t>
            </a:r>
            <a:endParaRPr lang="en-GB" sz="2400" b="0" dirty="0"/>
          </a:p>
          <a:p>
            <a:pPr marL="457200" indent="-457200">
              <a:buFont typeface="+mj-lt"/>
              <a:buAutoNum type="arabicPeriod"/>
            </a:pPr>
            <a:r>
              <a:rPr lang="en-GB" sz="2400" b="0" dirty="0"/>
              <a:t>Proposed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0" dirty="0"/>
              <a:t>Deciding Parameter </a:t>
            </a:r>
            <a:endParaRPr lang="en-GB" sz="2400" b="0" dirty="0"/>
          </a:p>
          <a:p>
            <a:pPr marL="0" indent="0" algn="just">
              <a:buNone/>
            </a:pPr>
            <a:endParaRPr lang="en-GB" sz="2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4700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25" y="1361912"/>
            <a:ext cx="8243887" cy="512619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tx2"/>
                </a:solidFill>
              </a:rPr>
              <a:t>Problem Statement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25" y="2067634"/>
            <a:ext cx="7849612" cy="40973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b="0" dirty="0"/>
              <a:t>Decide on storage </a:t>
            </a:r>
            <a:r>
              <a:rPr lang="en-IN" sz="2400" b="0" dirty="0" smtClean="0"/>
              <a:t>applications</a:t>
            </a:r>
            <a:endParaRPr lang="en-GB" sz="2100" b="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Model profiling </a:t>
            </a:r>
            <a:r>
              <a:rPr lang="en-US" sz="2400" b="0" dirty="0" smtClean="0"/>
              <a:t>scenarios decide </a:t>
            </a:r>
            <a:r>
              <a:rPr lang="en-US" sz="2400" b="0" dirty="0"/>
              <a:t>on parameters (e.g., retention time, requests/s)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Implement profiling scenarios</a:t>
            </a:r>
          </a:p>
          <a:p>
            <a:pPr marL="0" indent="0" algn="just">
              <a:buNone/>
            </a:pPr>
            <a:endParaRPr lang="en-GB" sz="2100" b="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GB" sz="2100" b="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4961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35" y="1297532"/>
            <a:ext cx="8243887" cy="457200"/>
          </a:xfrm>
        </p:spPr>
        <p:txBody>
          <a:bodyPr/>
          <a:lstStyle/>
          <a:p>
            <a:r>
              <a:rPr lang="en-GB" sz="2800" b="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Current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5" y="1932207"/>
            <a:ext cx="7703130" cy="474034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0" dirty="0" smtClean="0"/>
              <a:t>VNF uses </a:t>
            </a:r>
            <a:r>
              <a:rPr lang="en-US" sz="1800" b="0" dirty="0"/>
              <a:t>the technologies of IT </a:t>
            </a:r>
            <a:r>
              <a:rPr lang="en-US" sz="1800" b="0" dirty="0" smtClean="0"/>
              <a:t>virtualization</a:t>
            </a:r>
            <a:r>
              <a:rPr lang="en-US" sz="1800" b="0" dirty="0"/>
              <a:t> to virtualize entire classes of </a:t>
            </a:r>
            <a:r>
              <a:rPr lang="en-US" sz="1800" b="0" dirty="0" smtClean="0"/>
              <a:t>network node</a:t>
            </a:r>
            <a:r>
              <a:rPr lang="en-US" sz="1800" b="0" dirty="0"/>
              <a:t> functions into building blocks </a:t>
            </a:r>
            <a:r>
              <a:rPr lang="en-US" sz="1800" b="0" dirty="0" smtClean="0"/>
              <a:t>these building blocks may make a chain together to work, </a:t>
            </a:r>
            <a:r>
              <a:rPr lang="en-US" sz="1800" b="0" dirty="0"/>
              <a:t>to create communication services.</a:t>
            </a:r>
            <a:endParaRPr lang="en-GB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2" y="4343399"/>
            <a:ext cx="7443687" cy="171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82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08" y="1354209"/>
            <a:ext cx="8243887" cy="457200"/>
          </a:xfrm>
        </p:spPr>
        <p:txBody>
          <a:bodyPr/>
          <a:lstStyle/>
          <a:p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IN" sz="2800" dirty="0"/>
              <a:t>NFV Architecture</a:t>
            </a:r>
            <a:r>
              <a:rPr lang="en-GB" sz="2800" b="0" dirty="0" smtClean="0">
                <a:solidFill>
                  <a:schemeClr val="tx2"/>
                </a:solidFill>
              </a:rPr>
              <a:t> </a:t>
            </a:r>
            <a:endParaRPr lang="en-GB" sz="28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5" y="1955409"/>
            <a:ext cx="7703130" cy="4546658"/>
          </a:xfrm>
        </p:spPr>
        <p:txBody>
          <a:bodyPr/>
          <a:lstStyle/>
          <a:p>
            <a:pPr marL="0" indent="0">
              <a:buNone/>
            </a:pPr>
            <a:endParaRPr lang="en-GB" sz="1800" b="0" dirty="0"/>
          </a:p>
          <a:p>
            <a:pPr marL="0" indent="0" algn="just">
              <a:buNone/>
            </a:pPr>
            <a:endParaRPr lang="en-GB" sz="1800" b="0" dirty="0"/>
          </a:p>
          <a:p>
            <a:pPr marL="0" indent="0" algn="just">
              <a:buNone/>
            </a:pPr>
            <a:endParaRPr lang="en-GB" sz="1800" b="0" dirty="0"/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 algn="just">
              <a:buNone/>
            </a:pPr>
            <a:endParaRPr lang="en-GB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5</a:t>
            </a:fld>
            <a:endParaRPr lang="de-DE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1" y="2015205"/>
            <a:ext cx="74580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1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79" y="1335127"/>
            <a:ext cx="8243887" cy="512619"/>
          </a:xfrm>
        </p:spPr>
        <p:txBody>
          <a:bodyPr/>
          <a:lstStyle/>
          <a:p>
            <a:r>
              <a:rPr lang="en-GB" sz="2800" b="0" dirty="0" smtClean="0">
                <a:solidFill>
                  <a:schemeClr val="tx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Proposed Scenario</a:t>
            </a: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79" y="1969686"/>
            <a:ext cx="7849612" cy="384102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/>
              <a:t>Deciding Parameter is retention time</a:t>
            </a:r>
            <a:endParaRPr lang="en-US" sz="2400" b="0" dirty="0"/>
          </a:p>
          <a:p>
            <a:pPr marL="0" indent="0" algn="just">
              <a:buNone/>
            </a:pPr>
            <a:endParaRPr lang="en-US" sz="2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/>
              <a:t>Data will be coming in alternative clock cycle.</a:t>
            </a:r>
            <a:endParaRPr lang="en-US" sz="2400" b="0" dirty="0"/>
          </a:p>
          <a:p>
            <a:pPr marL="0" indent="0" algn="just">
              <a:buNone/>
            </a:pPr>
            <a:endParaRPr lang="en-US" sz="2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/>
              <a:t>After certain period of time data will be moved from input topic to a secondary queue. Again after same time delay the secondary queue messages will be consumed. And will be populated by the new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/>
              <a:t>Request will be coming in alternate clock cycle</a:t>
            </a:r>
            <a:endParaRPr lang="en-US" sz="2400" b="0" dirty="0"/>
          </a:p>
          <a:p>
            <a:pPr marL="0" indent="0" algn="just">
              <a:buNone/>
            </a:pPr>
            <a:endParaRPr lang="en-US" sz="2400" b="0" dirty="0"/>
          </a:p>
          <a:p>
            <a:pPr marL="0" indent="0" algn="just">
              <a:buNone/>
            </a:pPr>
            <a:endParaRPr lang="en-GB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6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5492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7</a:t>
            </a:fld>
            <a:endParaRPr lang="de-DE" sz="1800" dirty="0"/>
          </a:p>
        </p:txBody>
      </p:sp>
      <p:pic>
        <p:nvPicPr>
          <p:cNvPr id="1026" name="Picture 2" descr="C:\Users\HP\Downloads\CamScanner 07-10-2020 10.27.37 (1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6" y="1750746"/>
            <a:ext cx="7368087" cy="441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45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2" y="2907000"/>
            <a:ext cx="8243887" cy="1044000"/>
          </a:xfrm>
        </p:spPr>
        <p:txBody>
          <a:bodyPr/>
          <a:lstStyle/>
          <a:p>
            <a:pPr algn="ctr"/>
            <a:r>
              <a:rPr lang="en-GB" sz="10000" dirty="0"/>
              <a:t>Thank You</a:t>
            </a:r>
            <a:endParaRPr lang="en-US" sz="1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8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6044637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PT_UPD_01.potx" id="{80B59CCB-93C5-4A60-A435-0EEA5096093B}" vid="{F90AA9D4-5DD9-4CCF-9F66-61777D3683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PPT_UPD_Arial_01 (002)</Template>
  <TotalTime>2268</TotalTime>
  <Words>128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POWERPOINT MASTER UNIVERSITÄT PADERBORN</vt:lpstr>
      <vt:lpstr>PowerPoint Presentation</vt:lpstr>
      <vt:lpstr> Outline</vt:lpstr>
      <vt:lpstr>Problem Statement</vt:lpstr>
      <vt:lpstr>Current scenario</vt:lpstr>
      <vt:lpstr> NFV Architecture </vt:lpstr>
      <vt:lpstr>Proposed Scenario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FACHBEREICH ODER INSTITUTION</dc:title>
  <dc:creator>Cramer, Christina</dc:creator>
  <cp:lastModifiedBy>Windows User</cp:lastModifiedBy>
  <cp:revision>146</cp:revision>
  <dcterms:created xsi:type="dcterms:W3CDTF">2018-04-26T11:38:10Z</dcterms:created>
  <dcterms:modified xsi:type="dcterms:W3CDTF">2020-07-10T08:38:53Z</dcterms:modified>
</cp:coreProperties>
</file>