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540" r:id="rId2"/>
    <p:sldId id="556" r:id="rId3"/>
    <p:sldId id="565" r:id="rId4"/>
    <p:sldId id="564" r:id="rId5"/>
    <p:sldId id="571" r:id="rId6"/>
    <p:sldId id="557" r:id="rId7"/>
    <p:sldId id="566" r:id="rId8"/>
    <p:sldId id="558" r:id="rId9"/>
    <p:sldId id="559" r:id="rId10"/>
    <p:sldId id="563" r:id="rId11"/>
    <p:sldId id="560" r:id="rId12"/>
    <p:sldId id="568" r:id="rId13"/>
    <p:sldId id="569" r:id="rId14"/>
    <p:sldId id="570" r:id="rId15"/>
    <p:sldId id="5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2AF"/>
    <a:srgbClr val="000066"/>
    <a:srgbClr val="FDFCC8"/>
    <a:srgbClr val="FF6600"/>
    <a:srgbClr val="E92E53"/>
    <a:srgbClr val="FF0000"/>
    <a:srgbClr val="FFCC00"/>
    <a:srgbClr val="E6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 autoAdjust="0"/>
    <p:restoredTop sz="95983" autoAdjust="0"/>
  </p:normalViewPr>
  <p:slideViewPr>
    <p:cSldViewPr snapToGrid="0" snapToObjects="1">
      <p:cViewPr varScale="1">
        <p:scale>
          <a:sx n="149" d="100"/>
          <a:sy n="149" d="100"/>
        </p:scale>
        <p:origin x="1488" y="17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notesViewPr>
    <p:cSldViewPr snapToGrid="0" snapToObjects="1">
      <p:cViewPr varScale="1">
        <p:scale>
          <a:sx n="114" d="100"/>
          <a:sy n="114" d="100"/>
        </p:scale>
        <p:origin x="52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0F43-ED88-9B48-836B-6DEC6337B5C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Click to edit Master text styles</a:t>
            </a:r>
          </a:p>
          <a:p>
            <a:pPr lvl="1"/>
            <a:r>
              <a:rPr lang="he-IL"/>
              <a:t>Second level</a:t>
            </a:r>
          </a:p>
          <a:p>
            <a:pPr lvl="2"/>
            <a:r>
              <a:rPr lang="he-IL"/>
              <a:t>Third level</a:t>
            </a:r>
          </a:p>
          <a:p>
            <a:pPr lvl="3"/>
            <a:r>
              <a:rPr lang="he-IL"/>
              <a:t>Fourth level</a:t>
            </a:r>
          </a:p>
          <a:p>
            <a:pPr lvl="4"/>
            <a:r>
              <a:rPr lang="he-I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B4D4-0913-8344-AEAE-F95D4504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B4D4-0913-8344-AEAE-F95D450467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6667" y="3723700"/>
            <a:ext cx="3802620" cy="50405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77" y="13671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165" y="-1889354"/>
            <a:ext cx="4913523" cy="651308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01271"/>
            <a:ext cx="10515600" cy="4975692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levelx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levelx</a:t>
            </a:r>
            <a:endParaRPr lang="en-US" dirty="0"/>
          </a:p>
          <a:p>
            <a:pPr lvl="3"/>
            <a:r>
              <a:rPr lang="en-US" dirty="0"/>
              <a:t>Fourth </a:t>
            </a:r>
            <a:r>
              <a:rPr lang="en-US" dirty="0" err="1"/>
              <a:t>levelx</a:t>
            </a:r>
            <a:endParaRPr lang="en-US" dirty="0"/>
          </a:p>
          <a:p>
            <a:pPr lvl="4"/>
            <a:r>
              <a:rPr lang="en-US" dirty="0"/>
              <a:t>Fifth </a:t>
            </a:r>
            <a:r>
              <a:rPr lang="en-US" dirty="0" err="1"/>
              <a:t>levelx</a:t>
            </a:r>
            <a:endParaRPr lang="en-U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0687" y="6314385"/>
            <a:ext cx="3167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8280" y="6310312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086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3388"/>
            <a:ext cx="5157787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9476"/>
            <a:ext cx="5183188" cy="80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6170612" y="2053388"/>
            <a:ext cx="5183188" cy="4136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5547" y="6361594"/>
            <a:ext cx="2394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9875" y="6361595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877" y="1519589"/>
            <a:ext cx="7097948" cy="1385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7765" y="-1736954"/>
            <a:ext cx="4913523" cy="651308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8191354" cy="8400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5313" y="5687427"/>
            <a:ext cx="8191354" cy="61848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2592" y="3857179"/>
            <a:ext cx="4249647" cy="563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011" y="6336888"/>
            <a:ext cx="30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8280" y="6334057"/>
            <a:ext cx="1200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9EE6-BE68-AA43-800B-9255F837A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7 Rectángulo"/>
          <p:cNvSpPr/>
          <p:nvPr userDrawn="1"/>
        </p:nvSpPr>
        <p:spPr>
          <a:xfrm>
            <a:off x="838200" y="1155552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19" y="6288087"/>
            <a:ext cx="2134681" cy="50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56784"/>
            <a:ext cx="1609130" cy="564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5A491-BF5F-E74F-A6FA-0C7BFEB7FAA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590934" y="6275456"/>
            <a:ext cx="2567474" cy="4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67350" y="4076429"/>
            <a:ext cx="12126790" cy="2781571"/>
          </a:xfrm>
        </p:spPr>
        <p:txBody>
          <a:bodyPr>
            <a:normAutofit fontScale="90000"/>
          </a:bodyPr>
          <a:lstStyle/>
          <a:p>
            <a:br>
              <a:rPr lang="en-GB" sz="4400" b="1" dirty="0"/>
            </a:br>
            <a:r>
              <a:rPr lang="en-GB" sz="4400" b="1" dirty="0"/>
              <a:t>Prototyping and Demonstrating 5G Verticals:</a:t>
            </a:r>
            <a:br>
              <a:rPr lang="en-GB" sz="4400" b="1" dirty="0"/>
            </a:br>
            <a:r>
              <a:rPr lang="en-GB" sz="4400" b="1" dirty="0"/>
              <a:t>The Smart Manufacturing Case</a:t>
            </a:r>
            <a:br>
              <a:rPr lang="en-US" dirty="0"/>
            </a:br>
            <a:r>
              <a:rPr lang="en-US" sz="2200" dirty="0"/>
              <a:t>Manuel Peuster, Stefan Schneider, Daniel Behnke, Marcel Müller,</a:t>
            </a:r>
            <a:br>
              <a:rPr lang="en-US" sz="2200" dirty="0"/>
            </a:br>
            <a:r>
              <a:rPr lang="en-US" sz="2200" dirty="0"/>
              <a:t>Patrick-Benjamin </a:t>
            </a:r>
            <a:r>
              <a:rPr lang="en-US" sz="2200" dirty="0" err="1"/>
              <a:t>Bök</a:t>
            </a:r>
            <a:r>
              <a:rPr lang="en-US" sz="2200" dirty="0"/>
              <a:t>, Holger Karl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B578153-76E3-2349-82AE-15F68FD1A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656" y="119268"/>
            <a:ext cx="2002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de-DE" dirty="0"/>
              <a:t>@</a:t>
            </a:r>
            <a:r>
              <a:rPr lang="en-US" altLang="de-DE" dirty="0" err="1"/>
              <a:t>ManuelPeuster</a:t>
            </a:r>
            <a:endParaRPr lang="en-US" altLang="de-DE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785AB5E8-082F-354B-9B62-92CA0429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062" y="126270"/>
            <a:ext cx="3714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9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Instantiate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9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5: Access edge analytics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13" y="4735901"/>
            <a:ext cx="10965174" cy="840087"/>
          </a:xfrm>
        </p:spPr>
        <p:txBody>
          <a:bodyPr>
            <a:normAutofit/>
          </a:bodyPr>
          <a:lstStyle/>
          <a:p>
            <a:r>
              <a:rPr lang="en-US" dirty="0"/>
              <a:t>Step 6: Instantiate more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4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12" y="4735901"/>
            <a:ext cx="10726635" cy="84008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7: Check enterprise cloud backend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12" y="4735901"/>
            <a:ext cx="10726635" cy="840087"/>
          </a:xfrm>
        </p:spPr>
        <p:txBody>
          <a:bodyPr>
            <a:normAutofit/>
          </a:bodyPr>
          <a:lstStyle/>
          <a:p>
            <a:r>
              <a:rPr lang="en-US" dirty="0"/>
              <a:t>That’s it!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37035AE-2191-8A48-BEB5-53CC7A548B5C}"/>
              </a:ext>
            </a:extLst>
          </p:cNvPr>
          <p:cNvSpPr txBox="1">
            <a:spLocks/>
          </p:cNvSpPr>
          <p:nvPr/>
        </p:nvSpPr>
        <p:spPr>
          <a:xfrm>
            <a:off x="1524000" y="2273300"/>
            <a:ext cx="9144000" cy="1536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TANGO advertisement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4F934-6A40-134D-9CB3-D0B3EFE926C8}"/>
              </a:ext>
            </a:extLst>
          </p:cNvPr>
          <p:cNvSpPr/>
          <p:nvPr/>
        </p:nvSpPr>
        <p:spPr>
          <a:xfrm>
            <a:off x="0" y="932329"/>
            <a:ext cx="12192000" cy="578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b="1" cap="all" dirty="0"/>
              <a:t>5G DEVELOPMENT AND VALIDATION PLATFORM FOR GLOBAL INDUSTRY-SPECIFIC NETWORK SERVICES AND APPS</a:t>
            </a:r>
          </a:p>
          <a:p>
            <a:pPr algn="ctr"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0F3BB16A-CF40-7449-B841-500548FA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1938614"/>
            <a:ext cx="58943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66054B-1B1D-9F4E-9E7B-7DF0D21BB0EA}"/>
              </a:ext>
            </a:extLst>
          </p:cNvPr>
          <p:cNvSpPr txBox="1"/>
          <p:nvPr/>
        </p:nvSpPr>
        <p:spPr>
          <a:xfrm>
            <a:off x="5178425" y="3049864"/>
            <a:ext cx="64754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cap="all" dirty="0">
                <a:solidFill>
                  <a:srgbClr val="C00000"/>
                </a:solidFill>
              </a:rPr>
              <a:t>5G DEVELOPMENT AND VALIDATION PLATFORM FOR GLOBAL INDUSTRY-SPECIFIC NETWORK SERVICES AND APPS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2CF16A34-5658-4244-A43F-FCB000A9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778527"/>
            <a:ext cx="23637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EFEFA-BB69-E141-9892-6D8F4EBE70F6}"/>
              </a:ext>
            </a:extLst>
          </p:cNvPr>
          <p:cNvCxnSpPr/>
          <p:nvPr/>
        </p:nvCxnSpPr>
        <p:spPr>
          <a:xfrm>
            <a:off x="4908550" y="1938614"/>
            <a:ext cx="0" cy="294005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30D7D6-DF86-B745-859D-B62AD230EBC1}"/>
              </a:ext>
            </a:extLst>
          </p:cNvPr>
          <p:cNvSpPr/>
          <p:nvPr/>
        </p:nvSpPr>
        <p:spPr>
          <a:xfrm>
            <a:off x="-69648" y="-293133"/>
            <a:ext cx="12331306" cy="184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1D6A7-65E8-904D-ABF9-A8BF1D593576}"/>
              </a:ext>
            </a:extLst>
          </p:cNvPr>
          <p:cNvSpPr/>
          <p:nvPr/>
        </p:nvSpPr>
        <p:spPr>
          <a:xfrm>
            <a:off x="-139306" y="5180365"/>
            <a:ext cx="12331306" cy="1840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8F99FB-44E9-EA47-A325-97E0C7896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8" y="1872188"/>
            <a:ext cx="3113624" cy="311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84726-B710-E04D-B385-CE4C937A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549CB0-9228-2D42-B6EB-31FBDCF4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Realistic</a:t>
            </a:r>
            <a:r>
              <a:rPr lang="en-US" dirty="0"/>
              <a:t> smart </a:t>
            </a:r>
            <a:r>
              <a:rPr lang="en-US" dirty="0">
                <a:solidFill>
                  <a:srgbClr val="C00000"/>
                </a:solidFill>
              </a:rPr>
              <a:t>manufacturing use case</a:t>
            </a:r>
          </a:p>
          <a:p>
            <a:r>
              <a:rPr lang="en-US" dirty="0"/>
              <a:t>Multiple </a:t>
            </a:r>
            <a:r>
              <a:rPr lang="en-US" dirty="0">
                <a:solidFill>
                  <a:srgbClr val="C00000"/>
                </a:solidFill>
              </a:rPr>
              <a:t>cloud-native</a:t>
            </a:r>
            <a:r>
              <a:rPr lang="en-US" dirty="0"/>
              <a:t> NFV services</a:t>
            </a:r>
          </a:p>
          <a:p>
            <a:r>
              <a:rPr lang="en-US" dirty="0"/>
              <a:t>Emulated </a:t>
            </a:r>
            <a:r>
              <a:rPr lang="en-US" dirty="0">
                <a:solidFill>
                  <a:srgbClr val="C00000"/>
                </a:solidFill>
              </a:rPr>
              <a:t>large-scale</a:t>
            </a:r>
            <a:r>
              <a:rPr lang="en-US" dirty="0"/>
              <a:t> network </a:t>
            </a:r>
            <a:r>
              <a:rPr lang="en-US" dirty="0">
                <a:solidFill>
                  <a:srgbClr val="C00000"/>
                </a:solidFill>
              </a:rPr>
              <a:t>topology</a:t>
            </a:r>
          </a:p>
          <a:p>
            <a:r>
              <a:rPr lang="en-US" dirty="0"/>
              <a:t>Lightweight </a:t>
            </a:r>
            <a:r>
              <a:rPr lang="en-US" dirty="0">
                <a:solidFill>
                  <a:srgbClr val="C00000"/>
                </a:solidFill>
              </a:rPr>
              <a:t>prototyping framework </a:t>
            </a:r>
            <a:r>
              <a:rPr lang="en-US" dirty="0"/>
              <a:t>[1]</a:t>
            </a:r>
          </a:p>
          <a:p>
            <a:r>
              <a:rPr lang="en-US" dirty="0">
                <a:solidFill>
                  <a:srgbClr val="C00000"/>
                </a:solidFill>
              </a:rPr>
              <a:t>End-to-end</a:t>
            </a:r>
            <a:r>
              <a:rPr lang="en-US" dirty="0"/>
              <a:t> service lifecycle: Packaging, on-boarding, instantiation, …</a:t>
            </a:r>
          </a:p>
          <a:p>
            <a:r>
              <a:rPr lang="en-US" dirty="0"/>
              <a:t>Injection molding </a:t>
            </a:r>
            <a:r>
              <a:rPr lang="en-US" dirty="0">
                <a:solidFill>
                  <a:srgbClr val="C00000"/>
                </a:solidFill>
              </a:rPr>
              <a:t>machine simulator</a:t>
            </a:r>
          </a:p>
          <a:p>
            <a:r>
              <a:rPr lang="en-US" dirty="0"/>
              <a:t>All components are </a:t>
            </a:r>
            <a:r>
              <a:rPr lang="en-US" dirty="0">
                <a:solidFill>
                  <a:srgbClr val="C00000"/>
                </a:solidFill>
              </a:rPr>
              <a:t>open-source</a:t>
            </a:r>
            <a:r>
              <a:rPr lang="en-US" dirty="0"/>
              <a:t> and available on GitHub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 M. Peuster, H. Karl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S. V.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Rossem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MeDICINE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Rapid </a:t>
            </a:r>
            <a:r>
              <a:rPr lang="de-DE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Prototyping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Production-Ready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 Services in Multi-PoP Environments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 IEEE NFV-SDN, 2016.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B44F6-9A68-BF42-BA20-67F648E2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5649686" cy="49756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network services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NS1:</a:t>
            </a:r>
            <a:r>
              <a:rPr lang="en-US" dirty="0"/>
              <a:t> Factory edge 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NS2: </a:t>
            </a:r>
            <a:r>
              <a:rPr lang="en-US" dirty="0"/>
              <a:t>Machine interconnection service</a:t>
            </a:r>
          </a:p>
          <a:p>
            <a:pPr lvl="1"/>
            <a:endParaRPr lang="en-US" dirty="0"/>
          </a:p>
          <a:p>
            <a:r>
              <a:rPr lang="en-US" dirty="0"/>
              <a:t>Each service consists of 2-5 VNFs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CC: </a:t>
            </a:r>
            <a:r>
              <a:rPr lang="en-US" dirty="0"/>
              <a:t>Cloud connector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EAE: </a:t>
            </a:r>
            <a:r>
              <a:rPr lang="en-US" dirty="0"/>
              <a:t>Edge analytics engine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MDC: </a:t>
            </a:r>
            <a:r>
              <a:rPr lang="en-US" dirty="0"/>
              <a:t>Machine data collector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RTR: </a:t>
            </a:r>
            <a:r>
              <a:rPr lang="en-US" dirty="0"/>
              <a:t>Router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IMMS</a:t>
            </a:r>
            <a:r>
              <a:rPr lang="en-US" dirty="0"/>
              <a:t>: Injection molding machine simulator</a:t>
            </a:r>
          </a:p>
          <a:p>
            <a:pPr lvl="1"/>
            <a:endParaRPr lang="en-US" dirty="0"/>
          </a:p>
          <a:p>
            <a:r>
              <a:rPr lang="en-US" dirty="0"/>
              <a:t>Involved IoT/industry protocols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Euromap63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MQTT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593980-5CA3-8547-82C2-2CA87FB5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Involved Network Services and VNFs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73CEE-E67F-CF46-9514-1BE4B929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10" y="1227397"/>
            <a:ext cx="4686727" cy="55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19D1E-E70F-ED49-8FEC-EDACA69A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01C4D-4DC1-A74F-BA17-57845FA8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85" y="2578518"/>
            <a:ext cx="6340502" cy="330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D19F2-0897-3D4C-90C2-A4DA8605A80D}"/>
              </a:ext>
            </a:extLst>
          </p:cNvPr>
          <p:cNvSpPr txBox="1"/>
          <p:nvPr/>
        </p:nvSpPr>
        <p:spPr>
          <a:xfrm>
            <a:off x="1198630" y="5947954"/>
            <a:ext cx="101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&gt; 25 VNFs deployed on our prototyping platform (vim-emu)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55ECF726-BFEA-AB4A-81E9-F7E7400C109A}"/>
              </a:ext>
            </a:extLst>
          </p:cNvPr>
          <p:cNvSpPr/>
          <p:nvPr/>
        </p:nvSpPr>
        <p:spPr>
          <a:xfrm>
            <a:off x="363909" y="1406839"/>
            <a:ext cx="1865812" cy="916374"/>
          </a:xfrm>
          <a:prstGeom prst="borderCallout2">
            <a:avLst>
              <a:gd name="adj1" fmla="val 51954"/>
              <a:gd name="adj2" fmla="val 100142"/>
              <a:gd name="adj3" fmla="val 69494"/>
              <a:gd name="adj4" fmla="val 146980"/>
              <a:gd name="adj5" fmla="val 194967"/>
              <a:gd name="adj6" fmla="val 175079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points-of-presence (PoPs)</a:t>
            </a:r>
          </a:p>
          <a:p>
            <a:pPr algn="ctr"/>
            <a:r>
              <a:rPr lang="en-US" dirty="0"/>
              <a:t>(factory sites)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BD09C5D1-2890-C144-9989-4D4E7D95E932}"/>
              </a:ext>
            </a:extLst>
          </p:cNvPr>
          <p:cNvSpPr/>
          <p:nvPr/>
        </p:nvSpPr>
        <p:spPr>
          <a:xfrm>
            <a:off x="461555" y="4537166"/>
            <a:ext cx="1404256" cy="916375"/>
          </a:xfrm>
          <a:prstGeom prst="borderCallout2">
            <a:avLst>
              <a:gd name="adj1" fmla="val 51954"/>
              <a:gd name="adj2" fmla="val 100142"/>
              <a:gd name="adj3" fmla="val 37229"/>
              <a:gd name="adj4" fmla="val 216090"/>
              <a:gd name="adj5" fmla="val -32197"/>
              <a:gd name="adj6" fmla="val 27176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&gt;= 1 NS deployed per PoP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3A24EA15-FC77-814E-A0C9-DACBD8A8A3F0}"/>
              </a:ext>
            </a:extLst>
          </p:cNvPr>
          <p:cNvSpPr/>
          <p:nvPr/>
        </p:nvSpPr>
        <p:spPr>
          <a:xfrm>
            <a:off x="3987328" y="1334008"/>
            <a:ext cx="1652451" cy="1360511"/>
          </a:xfrm>
          <a:prstGeom prst="borderCallout2">
            <a:avLst>
              <a:gd name="adj1" fmla="val 102522"/>
              <a:gd name="adj2" fmla="val 72210"/>
              <a:gd name="adj3" fmla="val 123843"/>
              <a:gd name="adj4" fmla="val 71330"/>
              <a:gd name="adj5" fmla="val 138113"/>
              <a:gd name="adj6" fmla="val 69747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Realistic delays emulated between PoPs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7155D-0240-DE48-8BAE-7D56985306E5}"/>
              </a:ext>
            </a:extLst>
          </p:cNvPr>
          <p:cNvCxnSpPr/>
          <p:nvPr/>
        </p:nvCxnSpPr>
        <p:spPr>
          <a:xfrm flipV="1">
            <a:off x="4589417" y="3239589"/>
            <a:ext cx="992777" cy="478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D47244-1806-D741-B3D1-CBC3A028EB86}"/>
              </a:ext>
            </a:extLst>
          </p:cNvPr>
          <p:cNvCxnSpPr>
            <a:cxnSpLocks/>
          </p:cNvCxnSpPr>
          <p:nvPr/>
        </p:nvCxnSpPr>
        <p:spPr>
          <a:xfrm>
            <a:off x="4589417" y="3908550"/>
            <a:ext cx="296092" cy="628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849A80-099A-FB44-BFA0-F3879FCEFB63}"/>
              </a:ext>
            </a:extLst>
          </p:cNvPr>
          <p:cNvCxnSpPr>
            <a:cxnSpLocks/>
          </p:cNvCxnSpPr>
          <p:nvPr/>
        </p:nvCxnSpPr>
        <p:spPr>
          <a:xfrm>
            <a:off x="3857897" y="3429000"/>
            <a:ext cx="187235" cy="12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F43C1-A6E2-D14D-8D25-A38E4E622126}"/>
              </a:ext>
            </a:extLst>
          </p:cNvPr>
          <p:cNvCxnSpPr>
            <a:cxnSpLocks/>
          </p:cNvCxnSpPr>
          <p:nvPr/>
        </p:nvCxnSpPr>
        <p:spPr>
          <a:xfrm>
            <a:off x="6133883" y="3239589"/>
            <a:ext cx="1912837" cy="628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05E35-959C-6240-A71B-717FFBDC29CE}"/>
              </a:ext>
            </a:extLst>
          </p:cNvPr>
          <p:cNvCxnSpPr>
            <a:cxnSpLocks/>
          </p:cNvCxnSpPr>
          <p:nvPr/>
        </p:nvCxnSpPr>
        <p:spPr>
          <a:xfrm>
            <a:off x="8281852" y="4537167"/>
            <a:ext cx="213360" cy="522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25D69D-FEA9-F747-8BDC-90EB4A62421D}"/>
              </a:ext>
            </a:extLst>
          </p:cNvPr>
          <p:cNvSpPr txBox="1"/>
          <p:nvPr/>
        </p:nvSpPr>
        <p:spPr>
          <a:xfrm rot="20222383">
            <a:off x="4970697" y="316322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0E4FF-5031-E543-AB26-822ECB0083AC}"/>
              </a:ext>
            </a:extLst>
          </p:cNvPr>
          <p:cNvSpPr txBox="1"/>
          <p:nvPr/>
        </p:nvSpPr>
        <p:spPr>
          <a:xfrm rot="3991089">
            <a:off x="4561452" y="404929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7B471-2C91-724F-A07D-9E872746BB8B}"/>
              </a:ext>
            </a:extLst>
          </p:cNvPr>
          <p:cNvSpPr txBox="1"/>
          <p:nvPr/>
        </p:nvSpPr>
        <p:spPr>
          <a:xfrm>
            <a:off x="3785991" y="3210399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02AD6-EBA5-3A45-AED3-B205213BDB81}"/>
              </a:ext>
            </a:extLst>
          </p:cNvPr>
          <p:cNvSpPr txBox="1"/>
          <p:nvPr/>
        </p:nvSpPr>
        <p:spPr>
          <a:xfrm rot="1107003">
            <a:off x="6904134" y="335412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48262-64E1-B64C-A3E2-915699BA1306}"/>
              </a:ext>
            </a:extLst>
          </p:cNvPr>
          <p:cNvSpPr txBox="1"/>
          <p:nvPr/>
        </p:nvSpPr>
        <p:spPr>
          <a:xfrm rot="4097710">
            <a:off x="8047654" y="465800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10ms</a:t>
            </a:r>
          </a:p>
        </p:txBody>
      </p:sp>
      <p:sp>
        <p:nvSpPr>
          <p:cNvPr id="31" name="Line Callout 2 30">
            <a:extLst>
              <a:ext uri="{FF2B5EF4-FFF2-40B4-BE49-F238E27FC236}">
                <a16:creationId xmlns:a16="http://schemas.microsoft.com/office/drawing/2014/main" id="{36C834D2-6757-0B4A-8B4F-ECFFE2A254B0}"/>
              </a:ext>
            </a:extLst>
          </p:cNvPr>
          <p:cNvSpPr/>
          <p:nvPr/>
        </p:nvSpPr>
        <p:spPr>
          <a:xfrm>
            <a:off x="8495212" y="1363096"/>
            <a:ext cx="2893256" cy="1360511"/>
          </a:xfrm>
          <a:prstGeom prst="borderCallout2">
            <a:avLst>
              <a:gd name="adj1" fmla="val 102522"/>
              <a:gd name="adj2" fmla="val 72210"/>
              <a:gd name="adj3" fmla="val 123843"/>
              <a:gd name="adj4" fmla="val 71330"/>
              <a:gd name="adj5" fmla="val 138753"/>
              <a:gd name="adj6" fmla="val 834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Hub / Power BI-based enterprise cloud backend</a:t>
            </a:r>
          </a:p>
        </p:txBody>
      </p:sp>
    </p:spTree>
    <p:extLst>
      <p:ext uri="{BB962C8B-B14F-4D97-AF65-F5344CB8AC3E}">
        <p14:creationId xmlns:p14="http://schemas.microsoft.com/office/powerpoint/2010/main" val="59379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901450-4837-334B-9A90-E61E7B3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05E1D-6ECE-5149-A740-1F7B6D32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cloud backend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99383-E05D-8746-8810-EB7D759C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94" y="2340183"/>
            <a:ext cx="8099811" cy="17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1: Start vim-emu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Package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35A71-0658-E34C-92A5-5C15C41F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On-board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7B5DFF-394D-7D45-84D8-7DE2EA0DD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8981</TotalTime>
  <Words>255</Words>
  <Application>Microsoft Macintosh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Office Theme</vt:lpstr>
      <vt:lpstr> Prototyping and Demonstrating 5G Verticals: The Smart Manufacturing Case Manuel Peuster, Stefan Schneider, Daniel Behnke, Marcel Müller, Patrick-Benjamin Bök, Holger Karl  </vt:lpstr>
      <vt:lpstr>Demonstration Highlights</vt:lpstr>
      <vt:lpstr>Involved Network Services and VNFs</vt:lpstr>
      <vt:lpstr>Demonstration Scenario</vt:lpstr>
      <vt:lpstr>Enterprise cloud backend</vt:lpstr>
      <vt:lpstr>Demonstration</vt:lpstr>
      <vt:lpstr>Step 1: Start vim-emu</vt:lpstr>
      <vt:lpstr>Step 2: Package services</vt:lpstr>
      <vt:lpstr>Step 3: On-board services</vt:lpstr>
      <vt:lpstr>Step 4: Instantiate services</vt:lpstr>
      <vt:lpstr>Step 5: Access edge analytics</vt:lpstr>
      <vt:lpstr>Step 6: Instantiate more services</vt:lpstr>
      <vt:lpstr>Step 7: Check enterprise cloud backend</vt:lpstr>
      <vt:lpstr>That’s it!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Dissemination Q4 ‘15</dc:title>
  <dc:creator>Iris Finkelstein-Sagi</dc:creator>
  <cp:lastModifiedBy>Manuel Peuster</cp:lastModifiedBy>
  <cp:revision>837</cp:revision>
  <dcterms:created xsi:type="dcterms:W3CDTF">2015-10-26T08:21:16Z</dcterms:created>
  <dcterms:modified xsi:type="dcterms:W3CDTF">2019-06-19T11:32:19Z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1495534017</vt:lpwstr>
  </property>
</Properties>
</file>