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327" r:id="rId2"/>
    <p:sldId id="607" r:id="rId3"/>
    <p:sldId id="599" r:id="rId4"/>
    <p:sldId id="606" r:id="rId5"/>
    <p:sldId id="600" r:id="rId6"/>
    <p:sldId id="601" r:id="rId7"/>
    <p:sldId id="597" r:id="rId8"/>
    <p:sldId id="602" r:id="rId9"/>
  </p:sldIdLst>
  <p:sldSz cx="9144000" cy="6858000" type="screen4x3"/>
  <p:notesSz cx="10234613" cy="7099300"/>
  <p:custDataLst>
    <p:tags r:id="rId12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5F2398-EB05-4321-B408-7922C5812131}">
          <p14:sldIdLst>
            <p14:sldId id="327"/>
            <p14:sldId id="607"/>
            <p14:sldId id="599"/>
            <p14:sldId id="606"/>
            <p14:sldId id="600"/>
            <p14:sldId id="601"/>
            <p14:sldId id="597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il Dräxler" initials="SD" lastIdx="5" clrIdx="0"/>
  <p:cmAuthor id="2" name="Microsoft Office User" initials="Office" lastIdx="1" clrIdx="1"/>
  <p:cmAuthor id="3" name="Microsoft Office User" initials="Office [2]" lastIdx="1" clrIdx="2"/>
  <p:cmAuthor id="4" name="Microsoft Office User" initials="Office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40"/>
    <a:srgbClr val="000000"/>
    <a:srgbClr val="2D8473"/>
    <a:srgbClr val="334D1E"/>
    <a:srgbClr val="DBE9FD"/>
    <a:srgbClr val="660061"/>
    <a:srgbClr val="333333"/>
    <a:srgbClr val="002664"/>
    <a:srgbClr val="FFFFFF"/>
    <a:srgbClr val="EB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3" autoAdjust="0"/>
    <p:restoredTop sz="92923" autoAdjust="0"/>
  </p:normalViewPr>
  <p:slideViewPr>
    <p:cSldViewPr snapToGrid="0">
      <p:cViewPr varScale="1">
        <p:scale>
          <a:sx n="122" d="100"/>
          <a:sy n="122" d="100"/>
        </p:scale>
        <p:origin x="208" y="7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920"/>
    </p:cViewPr>
  </p:outlineViewPr>
  <p:notesTextViewPr>
    <p:cViewPr>
      <p:scale>
        <a:sx n="175" d="100"/>
        <a:sy n="1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12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22C9-49E4-4346-A3F7-81E0B5519C6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2F061-E45A-42E0-9879-26098373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2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2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9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costs = opex + capex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28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26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de-DE"/>
              <a:t>Click to edit Master subtitle style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434" y="5819775"/>
            <a:ext cx="3138706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Detection of Anomalies for VNFs - Marvin Illian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1250" y="6340475"/>
            <a:ext cx="5676900" cy="47625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Detection of Anomalies for VNFs - Marvin Illian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Detection of Anomalies for VNFs - Marvin Illian</a:t>
            </a:r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899" y="6300788"/>
            <a:ext cx="1226765" cy="43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/>
              <a:t>Storage</a:t>
            </a:r>
            <a:endParaRPr lang="en-US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600" y="2875869"/>
            <a:ext cx="7772400" cy="272754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88584" y="6350639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08"/>
    </mc:Choice>
    <mc:Fallback xmlns="">
      <p:transition spd="slow" advTm="248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5EE-C102-B54D-BD84-BE879B9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1 – Supervised Learning</a:t>
            </a:r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533B6E-B346-214E-BAF0-46B27B1B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" y="914400"/>
            <a:ext cx="7663933" cy="5191125"/>
          </a:xfrm>
        </p:spPr>
        <p:txBody>
          <a:bodyPr/>
          <a:lstStyle/>
          <a:p>
            <a:r>
              <a:rPr lang="en-GB"/>
              <a:t>No reproduction of papers</a:t>
            </a:r>
          </a:p>
          <a:p>
            <a:r>
              <a:rPr lang="en-GB"/>
              <a:t>Characterise storage demand of VNFs from different categories</a:t>
            </a:r>
            <a:endParaRPr lang="en-DE"/>
          </a:p>
          <a:p>
            <a:r>
              <a:rPr lang="en-DE"/>
              <a:t>How do applications from different categories behave?</a:t>
            </a:r>
          </a:p>
          <a:p>
            <a:pPr lvl="1"/>
            <a:r>
              <a:rPr lang="en-GB"/>
              <a:t>Cache – upper bound for total storage resources?</a:t>
            </a:r>
          </a:p>
          <a:p>
            <a:pPr lvl="1"/>
            <a:r>
              <a:rPr lang="en-GB"/>
              <a:t>Database – steadily growing demand?</a:t>
            </a:r>
          </a:p>
          <a:p>
            <a:pPr lvl="1"/>
            <a:r>
              <a:rPr lang="en-GB"/>
              <a:t>Message Broker – based on retention period, requests/s (incoming and outgoing data)?</a:t>
            </a:r>
          </a:p>
        </p:txBody>
      </p:sp>
    </p:spTree>
    <p:extLst>
      <p:ext uri="{BB962C8B-B14F-4D97-AF65-F5344CB8AC3E}">
        <p14:creationId xmlns:p14="http://schemas.microsoft.com/office/powerpoint/2010/main" val="371334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5EE-C102-B54D-BD84-BE879B9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1 – Supervised Learning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08FF-7A94-2946-84D4-C75CFBAE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" y="914400"/>
            <a:ext cx="7663933" cy="5191125"/>
          </a:xfrm>
        </p:spPr>
        <p:txBody>
          <a:bodyPr/>
          <a:lstStyle/>
          <a:p>
            <a:r>
              <a:rPr lang="en-DE"/>
              <a:t>Create building blocks as containers to collect data on storage resource demand</a:t>
            </a:r>
          </a:p>
          <a:p>
            <a:r>
              <a:rPr lang="en-DE"/>
              <a:t>Model resource demand by using supervised ML</a:t>
            </a:r>
          </a:p>
          <a:p>
            <a:r>
              <a:rPr lang="en-DE"/>
              <a:t>Verify accuracy of predictions</a:t>
            </a:r>
          </a:p>
          <a:p>
            <a:endParaRPr lang="en-DE"/>
          </a:p>
          <a:p>
            <a:endParaRPr lang="en-DE"/>
          </a:p>
          <a:p>
            <a:endParaRPr lang="en-DE"/>
          </a:p>
          <a:p>
            <a:pPr marL="0" indent="0">
              <a:buNone/>
            </a:pPr>
            <a:endParaRPr lang="en-DE"/>
          </a:p>
          <a:p>
            <a:r>
              <a:rPr lang="en-DE"/>
              <a:t>Example: </a:t>
            </a:r>
            <a:r>
              <a:rPr lang="en-DE" i="1"/>
              <a:t>How much storage do I need to allocate to Kafka (message broker) if there are x requests/s?</a:t>
            </a:r>
          </a:p>
          <a:p>
            <a:r>
              <a:rPr lang="en-DE"/>
              <a:t>Retention time? Delay between data ingestion and retrieval? ...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E840BF-A5F9-F240-BE5A-F097B99541F4}"/>
              </a:ext>
            </a:extLst>
          </p:cNvPr>
          <p:cNvSpPr/>
          <p:nvPr/>
        </p:nvSpPr>
        <p:spPr>
          <a:xfrm>
            <a:off x="3858165" y="2800012"/>
            <a:ext cx="1408386" cy="738991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BB178-3264-D94C-BA12-408028E9B5D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537757" y="3169507"/>
            <a:ext cx="1320408" cy="1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E3A806-48E2-4746-AACB-77451583D20F}"/>
              </a:ext>
            </a:extLst>
          </p:cNvPr>
          <p:cNvSpPr/>
          <p:nvPr/>
        </p:nvSpPr>
        <p:spPr>
          <a:xfrm>
            <a:off x="1129371" y="2800011"/>
            <a:ext cx="1408386" cy="738991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Data Generator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D07CADF7-479E-264A-AF49-20BD827E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078" y="3081802"/>
            <a:ext cx="914400" cy="9144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02799A8-7588-3748-A8DE-66FF7000BFFA}"/>
              </a:ext>
            </a:extLst>
          </p:cNvPr>
          <p:cNvSpPr/>
          <p:nvPr/>
        </p:nvSpPr>
        <p:spPr>
          <a:xfrm>
            <a:off x="6669768" y="2800012"/>
            <a:ext cx="1408386" cy="738991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F99F2E-038C-514D-B97A-BADD7294F79F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5266551" y="3169508"/>
            <a:ext cx="1403217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246BD7-E7BC-484C-865D-F8B0E24C8BBC}"/>
              </a:ext>
            </a:extLst>
          </p:cNvPr>
          <p:cNvSpPr txBox="1"/>
          <p:nvPr/>
        </p:nvSpPr>
        <p:spPr>
          <a:xfrm>
            <a:off x="1056205" y="3600009"/>
            <a:ext cx="1528225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DE" sz="1600">
                <a:solidFill>
                  <a:schemeClr val="tx1"/>
                </a:solidFill>
                <a:latin typeface="+mn-lt"/>
                <a:ea typeface="ＭＳ Ｐゴシック" charset="-128"/>
              </a:rPr>
              <a:t>Machine Data from Digital Twin</a:t>
            </a:r>
          </a:p>
        </p:txBody>
      </p:sp>
    </p:spTree>
    <p:extLst>
      <p:ext uri="{BB962C8B-B14F-4D97-AF65-F5344CB8AC3E}">
        <p14:creationId xmlns:p14="http://schemas.microsoft.com/office/powerpoint/2010/main" val="386076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5EE-C102-B54D-BD84-BE879B9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08FF-7A94-2946-84D4-C75CFBA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Familiarise with tools</a:t>
            </a:r>
          </a:p>
          <a:p>
            <a:pPr lvl="1"/>
            <a:r>
              <a:rPr lang="en-DE" b="1"/>
              <a:t>Docker, Kubernetes</a:t>
            </a:r>
            <a:r>
              <a:rPr lang="en-DE"/>
              <a:t>, GlusterFS</a:t>
            </a:r>
          </a:p>
          <a:p>
            <a:pPr lvl="1"/>
            <a:r>
              <a:rPr lang="en-DE"/>
              <a:t>Kafka, suitable databases &amp; caches</a:t>
            </a:r>
          </a:p>
          <a:p>
            <a:r>
              <a:rPr lang="en-DE"/>
              <a:t>Decide on profiling scenarios</a:t>
            </a:r>
          </a:p>
          <a:p>
            <a:pPr lvl="1"/>
            <a:r>
              <a:rPr lang="en-DE"/>
              <a:t>Which parameters to vary?</a:t>
            </a:r>
          </a:p>
          <a:p>
            <a:pPr lvl="1"/>
            <a:r>
              <a:rPr lang="en-DE"/>
              <a:t>Which ML method to use?</a:t>
            </a:r>
          </a:p>
          <a:p>
            <a:r>
              <a:rPr lang="en-DE"/>
              <a:t>Develop containers and collect data</a:t>
            </a:r>
          </a:p>
          <a:p>
            <a:r>
              <a:rPr lang="en-DE"/>
              <a:t>Train models and verify results</a:t>
            </a:r>
          </a:p>
        </p:txBody>
      </p:sp>
    </p:spTree>
    <p:extLst>
      <p:ext uri="{BB962C8B-B14F-4D97-AF65-F5344CB8AC3E}">
        <p14:creationId xmlns:p14="http://schemas.microsoft.com/office/powerpoint/2010/main" val="34900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D177-6946-5C40-AF3F-B8CB2683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2 – Resource Allocation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4F77-54DB-5B47-9E1B-5BF72C86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Train agent to minimise response time and maximise datarate</a:t>
            </a:r>
          </a:p>
          <a:p>
            <a:endParaRPr lang="en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37B93C-298C-AE48-8423-89832C9E44B4}"/>
              </a:ext>
            </a:extLst>
          </p:cNvPr>
          <p:cNvSpPr/>
          <p:nvPr/>
        </p:nvSpPr>
        <p:spPr>
          <a:xfrm>
            <a:off x="1385641" y="3423501"/>
            <a:ext cx="1408386" cy="738991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Message Broker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7BE853-D2B8-4544-875E-BBEA3A4684B4}"/>
              </a:ext>
            </a:extLst>
          </p:cNvPr>
          <p:cNvSpPr/>
          <p:nvPr/>
        </p:nvSpPr>
        <p:spPr>
          <a:xfrm>
            <a:off x="5318043" y="3429000"/>
            <a:ext cx="1408386" cy="738991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62168C-A0B1-354C-ADBA-84A338F54368}"/>
              </a:ext>
            </a:extLst>
          </p:cNvPr>
          <p:cNvSpPr/>
          <p:nvPr/>
        </p:nvSpPr>
        <p:spPr>
          <a:xfrm>
            <a:off x="3389819" y="3423501"/>
            <a:ext cx="1408386" cy="738991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3B554-C467-4D4B-85B4-B2AC58EF8CF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94027" y="3792997"/>
            <a:ext cx="595792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2DAF6-1CF1-874D-9F1C-C833133BF30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798205" y="3792997"/>
            <a:ext cx="519838" cy="5499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B2B118-3B93-7C4B-8E62-A36D39794871}"/>
              </a:ext>
            </a:extLst>
          </p:cNvPr>
          <p:cNvSpPr/>
          <p:nvPr/>
        </p:nvSpPr>
        <p:spPr>
          <a:xfrm>
            <a:off x="1396754" y="2171452"/>
            <a:ext cx="1408386" cy="738991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Machine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295FC9-68C6-6648-A705-EE56A19B8C2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2089834" y="2910443"/>
            <a:ext cx="11113" cy="513058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F7EAF-E991-A14D-9D50-D8A3CE9E839C}"/>
              </a:ext>
            </a:extLst>
          </p:cNvPr>
          <p:cNvSpPr/>
          <p:nvPr/>
        </p:nvSpPr>
        <p:spPr>
          <a:xfrm>
            <a:off x="5318043" y="2165925"/>
            <a:ext cx="1408386" cy="738991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256FE8-4F67-BE41-B3B2-2C6D2365941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6022236" y="2904916"/>
            <a:ext cx="0" cy="524084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82F703-640D-B647-B725-5BF2C12711CD}"/>
              </a:ext>
            </a:extLst>
          </p:cNvPr>
          <p:cNvSpPr txBox="1"/>
          <p:nvPr/>
        </p:nvSpPr>
        <p:spPr>
          <a:xfrm>
            <a:off x="412750" y="4660488"/>
            <a:ext cx="4282818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Decide when to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Add more Storage (costs, downtime)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Relocate available storage to other components (downtime)</a:t>
            </a:r>
            <a:endParaRPr lang="en-DE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5CCAE-F014-C343-B23D-2AEDAF3914A2}"/>
              </a:ext>
            </a:extLst>
          </p:cNvPr>
          <p:cNvSpPr txBox="1"/>
          <p:nvPr/>
        </p:nvSpPr>
        <p:spPr>
          <a:xfrm>
            <a:off x="4869034" y="4666097"/>
            <a:ext cx="386972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Satisfy constraints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Response time requirement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DE" sz="1800">
                <a:solidFill>
                  <a:schemeClr val="tx1"/>
                </a:solidFill>
                <a:latin typeface="+mn-lt"/>
                <a:ea typeface="ＭＳ Ｐゴシック" charset="-128"/>
              </a:rPr>
              <a:t>Datarate</a:t>
            </a:r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547EBF58-B7FF-EB43-ABE3-9385B786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943" y="3869139"/>
            <a:ext cx="520394" cy="52039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2557425A-0A6F-5F46-9064-3C5C97BC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274" y="3743552"/>
            <a:ext cx="711491" cy="711491"/>
          </a:xfrm>
          <a:prstGeom prst="rect">
            <a:avLst/>
          </a:prstGeom>
        </p:spPr>
      </p:pic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E7126F84-D3FA-AD46-B267-9A38D8748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822" y="3953085"/>
            <a:ext cx="355214" cy="3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E77C-7077-E541-9041-2359C8CD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2 – Bonus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22FC-6448-A24D-AA86-727EE9D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Investigate Tradeoffs</a:t>
            </a:r>
          </a:p>
          <a:p>
            <a:r>
              <a:rPr lang="en-US"/>
              <a:t>Compression (lossy/lossless; during transmission/on disk)</a:t>
            </a:r>
          </a:p>
          <a:p>
            <a:r>
              <a:rPr lang="en-US"/>
              <a:t>Impact on</a:t>
            </a:r>
          </a:p>
          <a:p>
            <a:pPr lvl="1"/>
            <a:r>
              <a:rPr lang="en-US"/>
              <a:t>Required Storage</a:t>
            </a:r>
          </a:p>
          <a:p>
            <a:pPr lvl="1"/>
            <a:r>
              <a:rPr lang="en-US"/>
              <a:t>Network Load</a:t>
            </a:r>
          </a:p>
          <a:p>
            <a:pPr lvl="1"/>
            <a:r>
              <a:rPr lang="en-US"/>
              <a:t>CPU Utilisation</a:t>
            </a:r>
          </a:p>
          <a:p>
            <a:pPr lvl="1"/>
            <a:r>
              <a:rPr lang="en-US"/>
              <a:t>Data Access Latency</a:t>
            </a:r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900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A59-F9AF-0E40-B047-FA11B734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99AB-8A9A-8542-8976-EFD391C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gluster volume status &lt;vol_name&gt; detail</a:t>
            </a: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b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Filtering for the important value:</a:t>
            </a:r>
          </a:p>
          <a:p>
            <a:pPr marL="0" indent="0">
              <a:buNone/>
            </a:pPr>
            <a:r>
              <a:rPr lang="en-GB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gluster volume status &lt;vol_name&gt; detail | grep 'Disk Space Free' | cut -f2 -d":" | sed 's/^ *//g' | head -n1</a:t>
            </a:r>
            <a:endParaRPr lang="en-DE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87FF7-B9C8-9449-A797-AF7ECDC4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466766"/>
            <a:ext cx="7770198" cy="320623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EF6291-CDC6-3045-BF2A-D7D574EAC480}"/>
              </a:ext>
            </a:extLst>
          </p:cNvPr>
          <p:cNvSpPr/>
          <p:nvPr/>
        </p:nvSpPr>
        <p:spPr>
          <a:xfrm>
            <a:off x="412751" y="3700946"/>
            <a:ext cx="2860764" cy="633553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83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  <p:tag name="EE4P_STYLE_ID" val="bd58fcbf-ed84-413b-a275-bb83d604f2f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1&quot; fontSize=&quot;18&quot; startTime=&quot;540&quot; timeFormatId=&quot;1&quot; startItemNo=&quot;1&quot; createSingleAgendaSlide=&quot;0&quot; createSeparatingSlides=&quot;1&quot; createBackupSlide=&quot;0&quot; layoutId=&quot;1_1&quot; fontSizeAuto=&quot;0&quot; createSections=&quot;0&quot; singleSlideId=&quot;&quot; backupSlide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150.6169&quot; /&gt;&lt;column field=&quot;responsible&quot; label=&quot;Responsible&quot; visible=&quot;1&quot; checked=&quot;0&quot; leftSpacing=&quot;10&quot; rightDistribute=&quot;1&quot; dock=&quot;1&quot; /&gt;&lt;column field=&quot;freecolumn&quot; label=&quot;&amp;lt;Header&amp;g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1b9d1ada-ab76-4212-9633-bb0e507bd9fd&quot; parentId=&quot;&quot; level=&quot;1&quot; generateAgendaSlide=&quot;1&quot; showAgendaItem=&quot;1&quot; isBreak=&quot;0&quot; topic=&quot;Joint Scaling and Placement&quot; agendaSlideId=&quot;b6c1f289-59c1-4f41-a65c-e8ef756786ca&quot; itemNo=&quot;1&quot; subItemNo=&quot;0&quot; sectionId=&quot;&quot; /&gt;&lt;item duration=&quot;30&quot; id=&quot;a658cdc1-5ebf-4c80-a810-705d05f54ed9&quot; parentId=&quot;&quot; level=&quot;1&quot; generateAgendaSlide=&quot;1&quot; showAgendaItem=&quot;1&quot; isBreak=&quot;0&quot; topic=&quot;Model and Problem Description&quot; agendaSlideId=&quot;54b06d69-cdc3-4e81-a318-ab8051fe503c&quot; itemNo=&quot;2&quot; subItemNo=&quot;0&quot; sectionId=&quot;&quot; /&gt;&lt;item duration=&quot;30&quot; id=&quot;355b5a8a-646b-4c3f-b0f0-77754d1b49d1&quot; parentId=&quot;&quot; level=&quot;1&quot; generateAgendaSlide=&quot;1&quot; showAgendaItem=&quot;1&quot; isBreak=&quot;0&quot; topic=&quot;Mixed Integer Programming and Heuristic Approaches&quot; agendaSlideId=&quot;31d55555-0fb6-4799-9c44-195805aeb905&quot; itemNo=&quot;3&quot; subItemNo=&quot;0&quot; sectionId=&quot;&quot; /&gt;&lt;item duration=&quot;30&quot; id=&quot;d3be34ec-f773-4f77-b64c-3b5ebbcaca5d&quot; parentId=&quot;&quot; level=&quot;1&quot; generateAgendaSlide=&quot;1&quot; showAgendaItem=&quot;1&quot; isBreak=&quot;0&quot; topic=&quot;Conclusion&quot; agendaSlideId=&quot;1324078f-b83a-43e6-a839-90cdf5dc8bdf&quot; itemNo=&quot;6&quot; subItemNo=&quot;0&quot; sectionId=&quot;&quot; /&gt;&lt;/items&gt;&lt;/agenda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default">
  <a:themeElements>
    <a:clrScheme name="Custom 1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660066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27872</TotalTime>
  <Words>307</Words>
  <Application>Microsoft Macintosh PowerPoint</Application>
  <PresentationFormat>On-screen Show (4:3)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Menlo</vt:lpstr>
      <vt:lpstr>Symbol</vt:lpstr>
      <vt:lpstr>Tahoma</vt:lpstr>
      <vt:lpstr>Times New Roman</vt:lpstr>
      <vt:lpstr>default</vt:lpstr>
      <vt:lpstr>Storage</vt:lpstr>
      <vt:lpstr>Phase 1 – Supervised Learning</vt:lpstr>
      <vt:lpstr>Phase 1 – Supervised Learning</vt:lpstr>
      <vt:lpstr>Next Steps</vt:lpstr>
      <vt:lpstr>Phase 2 – Resource Allocation</vt:lpstr>
      <vt:lpstr>Phase 2 – Bonus</vt:lpstr>
      <vt:lpstr>PowerPoint Presentation</vt:lpstr>
      <vt:lpstr>Useful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subject/>
  <dc:creator/>
  <cp:keywords/>
  <dc:description/>
  <cp:lastModifiedBy>Marvin Illian</cp:lastModifiedBy>
  <cp:revision>2621</cp:revision>
  <cp:lastPrinted>2018-07-15T21:49:19Z</cp:lastPrinted>
  <dcterms:created xsi:type="dcterms:W3CDTF">2011-02-22T11:59:53Z</dcterms:created>
  <dcterms:modified xsi:type="dcterms:W3CDTF">2020-06-26T13:13:01Z</dcterms:modified>
  <cp:category/>
</cp:coreProperties>
</file>