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68" r:id="rId4"/>
    <p:sldId id="274" r:id="rId5"/>
    <p:sldId id="270" r:id="rId6"/>
    <p:sldId id="275" r:id="rId7"/>
    <p:sldId id="278" r:id="rId8"/>
    <p:sldId id="273" r:id="rId9"/>
    <p:sldId id="276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6" autoAdjust="0"/>
    <p:restoredTop sz="95703" autoAdjust="0"/>
  </p:normalViewPr>
  <p:slideViewPr>
    <p:cSldViewPr snapToGrid="0" showGuides="1">
      <p:cViewPr varScale="1">
        <p:scale>
          <a:sx n="69" d="100"/>
          <a:sy n="69" d="100"/>
        </p:scale>
        <p:origin x="1332" y="-66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Headline auf einer Zeile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4" y="1902201"/>
            <a:ext cx="8140556" cy="725653"/>
          </a:xfrm>
        </p:spPr>
        <p:txBody>
          <a:bodyPr/>
          <a:lstStyle/>
          <a:p>
            <a:r>
              <a:rPr lang="en-US" sz="2800" dirty="0"/>
              <a:t>Project Group </a:t>
            </a:r>
            <a:r>
              <a:rPr lang="en-US" sz="2800" dirty="0" err="1"/>
              <a:t>AICoN</a:t>
            </a:r>
            <a:r>
              <a:rPr lang="en-US" sz="2800" dirty="0" smtClean="0"/>
              <a:t>: Artificial </a:t>
            </a:r>
            <a:r>
              <a:rPr lang="en-US" sz="2800" dirty="0"/>
              <a:t>Intelligence for Computer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3"/>
          </p:nvPr>
        </p:nvSpPr>
        <p:spPr>
          <a:xfrm>
            <a:off x="-1" y="4392494"/>
            <a:ext cx="527162" cy="6771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sz="44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9197" y="4489858"/>
            <a:ext cx="6649838" cy="48237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 err="1" smtClean="0"/>
              <a:t>Lameya</a:t>
            </a:r>
            <a:r>
              <a:rPr lang="en-GB" sz="2400" dirty="0" smtClean="0"/>
              <a:t> </a:t>
            </a:r>
            <a:r>
              <a:rPr lang="en-GB" sz="2400" dirty="0" err="1" smtClean="0"/>
              <a:t>Afroze</a:t>
            </a:r>
            <a:r>
              <a:rPr lang="en-GB" sz="2400" dirty="0" smtClean="0"/>
              <a:t> (6869313)</a:t>
            </a:r>
            <a:endParaRPr lang="en-GB" sz="1400" dirty="0" smtClean="0"/>
          </a:p>
          <a:p>
            <a:endParaRPr lang="en-GB" sz="14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1274" y="2907082"/>
            <a:ext cx="7661563" cy="113260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 smtClean="0"/>
              <a:t>Seminar paper: Adaptive </a:t>
            </a:r>
            <a:r>
              <a:rPr lang="en-GB" sz="2400" dirty="0"/>
              <a:t>Prediction Models for Data </a:t>
            </a:r>
            <a:r>
              <a:rPr lang="en-GB" sz="2400" dirty="0" err="1" smtClean="0"/>
              <a:t>Center</a:t>
            </a:r>
            <a:r>
              <a:rPr lang="en-GB" sz="2400" dirty="0"/>
              <a:t> </a:t>
            </a:r>
            <a:r>
              <a:rPr lang="en-US" sz="2400" dirty="0" smtClean="0"/>
              <a:t>Resources </a:t>
            </a:r>
            <a:r>
              <a:rPr lang="en-US" sz="2400" dirty="0"/>
              <a:t>Utilization </a:t>
            </a:r>
            <a:r>
              <a:rPr lang="en-US" sz="2400" dirty="0" smtClean="0"/>
              <a:t>Estimation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6753" y="2754682"/>
            <a:ext cx="766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9" y="1620982"/>
            <a:ext cx="8243887" cy="512619"/>
          </a:xfrm>
        </p:spPr>
        <p:txBody>
          <a:bodyPr/>
          <a:lstStyle/>
          <a:p>
            <a:r>
              <a:rPr lang="en-GB" sz="2800" b="0" dirty="0" smtClean="0">
                <a:solidFill>
                  <a:schemeClr val="tx2"/>
                </a:solidFill>
              </a:rPr>
              <a:t>Outline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79" y="2133601"/>
            <a:ext cx="8036069" cy="33883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dirty="0" smtClean="0"/>
              <a:t>Introduction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dirty="0" smtClean="0"/>
              <a:t>Proposed System Methodology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dirty="0" smtClean="0"/>
              <a:t>Proposed Model Evaluation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dirty="0" smtClean="0"/>
              <a:t>Experimental Results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dirty="0" smtClean="0"/>
              <a:t>References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0" indent="0" algn="just">
              <a:buNone/>
            </a:pPr>
            <a:endParaRPr lang="en-GB" sz="23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470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9" y="1620982"/>
            <a:ext cx="8243887" cy="512619"/>
          </a:xfrm>
        </p:spPr>
        <p:txBody>
          <a:bodyPr/>
          <a:lstStyle/>
          <a:p>
            <a:r>
              <a:rPr lang="en-US" sz="2800" b="0" dirty="0" smtClean="0">
                <a:solidFill>
                  <a:schemeClr val="tx2"/>
                </a:solidFill>
              </a:rPr>
              <a:t>Introduction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79" y="2260737"/>
            <a:ext cx="7849612" cy="33883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Accurate </a:t>
            </a:r>
            <a:r>
              <a:rPr lang="en-GB" sz="1800" b="0" dirty="0"/>
              <a:t>estimation of resource utilization is </a:t>
            </a:r>
            <a:r>
              <a:rPr lang="en-GB" sz="1800" b="0" dirty="0" smtClean="0"/>
              <a:t>important for </a:t>
            </a:r>
            <a:r>
              <a:rPr lang="en-GB" sz="1800" b="0" dirty="0"/>
              <a:t>minimizing the operational cost and </a:t>
            </a:r>
            <a:r>
              <a:rPr lang="en-GB" sz="1800" b="0" dirty="0" smtClean="0"/>
              <a:t>maximizing the </a:t>
            </a:r>
            <a:r>
              <a:rPr lang="en-GB" sz="1800" b="0" dirty="0"/>
              <a:t>performance of data </a:t>
            </a:r>
            <a:r>
              <a:rPr lang="en-GB" sz="1800" b="0" dirty="0" err="1" smtClean="0"/>
              <a:t>center</a:t>
            </a:r>
            <a:r>
              <a:rPr lang="en-GB" sz="1800" b="0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In this paper </a:t>
            </a:r>
            <a:r>
              <a:rPr lang="en-US" sz="1800" b="0" dirty="0"/>
              <a:t>t</a:t>
            </a:r>
            <a:r>
              <a:rPr lang="en-US" sz="1800" b="0" dirty="0" smtClean="0"/>
              <a:t>he </a:t>
            </a:r>
            <a:r>
              <a:rPr lang="en-US" sz="1800" b="0" dirty="0"/>
              <a:t>authors </a:t>
            </a:r>
            <a:r>
              <a:rPr lang="en-US" sz="1800" b="0" dirty="0" smtClean="0"/>
              <a:t>has </a:t>
            </a:r>
            <a:r>
              <a:rPr lang="en-GB" sz="1800" b="0" dirty="0" smtClean="0"/>
              <a:t>presented </a:t>
            </a:r>
            <a:r>
              <a:rPr lang="en-GB" sz="1800" b="0" dirty="0"/>
              <a:t>an adaptive multi-methods </a:t>
            </a:r>
            <a:r>
              <a:rPr lang="en-GB" sz="1800" b="0" dirty="0" smtClean="0"/>
              <a:t>approach which </a:t>
            </a:r>
            <a:r>
              <a:rPr lang="en-US" sz="1800" b="0" dirty="0" smtClean="0"/>
              <a:t>automatically </a:t>
            </a:r>
            <a:r>
              <a:rPr lang="en-GB" sz="1800" b="0" dirty="0" smtClean="0"/>
              <a:t>selects </a:t>
            </a:r>
            <a:r>
              <a:rPr lang="en-GB" sz="1800" b="0" dirty="0"/>
              <a:t>the most promising machine </a:t>
            </a:r>
            <a:r>
              <a:rPr lang="en-GB" sz="1800" b="0" dirty="0" smtClean="0"/>
              <a:t>learning method </a:t>
            </a:r>
            <a:r>
              <a:rPr lang="en-GB" sz="1800" b="0" dirty="0"/>
              <a:t>to estimate </a:t>
            </a:r>
            <a:r>
              <a:rPr lang="en-GB" sz="1800" b="0" dirty="0" smtClean="0"/>
              <a:t>resources utilization of </a:t>
            </a:r>
            <a:r>
              <a:rPr lang="en-GB" sz="1800" b="0" dirty="0"/>
              <a:t>data </a:t>
            </a:r>
            <a:r>
              <a:rPr lang="en-GB" sz="1800" b="0" dirty="0" err="1" smtClean="0"/>
              <a:t>center</a:t>
            </a:r>
            <a:r>
              <a:rPr lang="en-GB" sz="1800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0" indent="0" algn="just">
              <a:buNone/>
            </a:pPr>
            <a:endParaRPr lang="en-GB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496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2" y="1302327"/>
            <a:ext cx="8243887" cy="457200"/>
          </a:xfrm>
        </p:spPr>
        <p:txBody>
          <a:bodyPr/>
          <a:lstStyle/>
          <a:p>
            <a:r>
              <a:rPr lang="en-US" sz="2800" b="0" dirty="0" smtClean="0">
                <a:solidFill>
                  <a:schemeClr val="tx2"/>
                </a:solidFill>
              </a:rPr>
              <a:t>Proposed System Methodology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2" y="1817392"/>
            <a:ext cx="7711286" cy="4482810"/>
          </a:xfrm>
        </p:spPr>
        <p:txBody>
          <a:bodyPr/>
          <a:lstStyle/>
          <a:p>
            <a:pPr marL="0" indent="0" algn="just">
              <a:buNone/>
            </a:pP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Workload Prediction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/>
              <a:t>Resource utilization logs are divided into fixed size sliding windows with specific time interval</a:t>
            </a:r>
            <a:r>
              <a:rPr lang="en-GB" sz="1800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/>
              <a:t>F</a:t>
            </a:r>
            <a:r>
              <a:rPr lang="en-GB" sz="1800" b="0" dirty="0" smtClean="0"/>
              <a:t>our machine learning models for predicting results. The models are Linear </a:t>
            </a:r>
            <a:r>
              <a:rPr lang="en-GB" sz="1800" b="0" dirty="0"/>
              <a:t>Regression</a:t>
            </a:r>
            <a:r>
              <a:rPr lang="en-GB" sz="1800" b="0" dirty="0" smtClean="0"/>
              <a:t>, Support </a:t>
            </a:r>
            <a:r>
              <a:rPr lang="en-GB" sz="1800" b="0" dirty="0"/>
              <a:t>vector regression, Gradient boosting </a:t>
            </a:r>
            <a:r>
              <a:rPr lang="en-GB" sz="1800" b="0" dirty="0" smtClean="0"/>
              <a:t>and Gaussian </a:t>
            </a:r>
            <a:r>
              <a:rPr lang="en-GB" sz="1800" b="0" dirty="0"/>
              <a:t>Process Regression (in paper </a:t>
            </a:r>
            <a:r>
              <a:rPr lang="en-GB" sz="1800" b="0" dirty="0" smtClean="0"/>
              <a:t>mentioned as </a:t>
            </a:r>
            <a:r>
              <a:rPr lang="en-GB" sz="1800" b="0" dirty="0"/>
              <a:t>Kriging</a:t>
            </a:r>
            <a:r>
              <a:rPr lang="en-GB" sz="1800" b="0" dirty="0" smtClean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 algn="just">
              <a:buNone/>
            </a:pP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Adaptive Model Selector (AMS)</a:t>
            </a:r>
            <a:endParaRPr lang="en-GB" sz="2300" b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/>
              <a:t>P</a:t>
            </a:r>
            <a:r>
              <a:rPr lang="en-GB" sz="1800" b="0" dirty="0" smtClean="0"/>
              <a:t>redicts </a:t>
            </a:r>
            <a:r>
              <a:rPr lang="en-GB" sz="1800" b="0" dirty="0"/>
              <a:t>the best regression </a:t>
            </a:r>
            <a:r>
              <a:rPr lang="en-GB" sz="1800" b="0" dirty="0" smtClean="0"/>
              <a:t>model for each </a:t>
            </a:r>
            <a:r>
              <a:rPr lang="en-GB" sz="1800" b="0" dirty="0"/>
              <a:t>time stamp. </a:t>
            </a:r>
            <a:endParaRPr lang="en-GB" sz="18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Use 5 classification model to choose the regression model. These models are K-Nearest </a:t>
            </a:r>
            <a:r>
              <a:rPr lang="en-GB" sz="1800" b="0" dirty="0" err="1"/>
              <a:t>Neighbors</a:t>
            </a:r>
            <a:r>
              <a:rPr lang="en-GB" sz="1800" b="0" dirty="0"/>
              <a:t>, </a:t>
            </a:r>
            <a:r>
              <a:rPr lang="en-GB" sz="1800" b="0" dirty="0" smtClean="0"/>
              <a:t>Naïve Bayes</a:t>
            </a:r>
            <a:r>
              <a:rPr lang="en-GB" sz="1800" b="0" dirty="0"/>
              <a:t>, Multilayer Perception, Random Decision </a:t>
            </a:r>
            <a:r>
              <a:rPr lang="en-GB" sz="1800" b="0" dirty="0" smtClean="0"/>
              <a:t>Forest </a:t>
            </a:r>
            <a:r>
              <a:rPr lang="en-GB" sz="1800" b="0" dirty="0"/>
              <a:t>(RDF) and Gradient Boosting. </a:t>
            </a:r>
            <a:endParaRPr lang="en-GB" sz="18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/>
              <a:t>Generate workload  using the selected regression model.</a:t>
            </a:r>
          </a:p>
          <a:p>
            <a:pPr marL="0" indent="0" algn="just">
              <a:buNone/>
            </a:pPr>
            <a:endParaRPr lang="en-GB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5482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1" y="1131588"/>
            <a:ext cx="8243887" cy="526473"/>
          </a:xfrm>
        </p:spPr>
        <p:txBody>
          <a:bodyPr/>
          <a:lstStyle/>
          <a:p>
            <a:r>
              <a:rPr lang="en-US" sz="2800" b="0" dirty="0">
                <a:solidFill>
                  <a:schemeClr val="tx2"/>
                </a:solidFill>
              </a:rPr>
              <a:t>Proposed </a:t>
            </a:r>
            <a:r>
              <a:rPr lang="en-GB" sz="2800" b="0" dirty="0">
                <a:solidFill>
                  <a:schemeClr val="tx2"/>
                </a:solidFill>
              </a:rPr>
              <a:t>M</a:t>
            </a:r>
            <a:r>
              <a:rPr lang="en-GB" sz="2800" b="0" dirty="0" smtClean="0">
                <a:solidFill>
                  <a:schemeClr val="tx2"/>
                </a:solidFill>
              </a:rPr>
              <a:t>odel </a:t>
            </a:r>
            <a:r>
              <a:rPr lang="en-GB" sz="2800" b="0" dirty="0">
                <a:solidFill>
                  <a:schemeClr val="tx2"/>
                </a:solidFill>
              </a:rPr>
              <a:t>E</a:t>
            </a:r>
            <a:r>
              <a:rPr lang="en-GB" sz="2800" b="0" dirty="0" smtClean="0">
                <a:solidFill>
                  <a:schemeClr val="tx2"/>
                </a:solidFill>
              </a:rPr>
              <a:t>valuation 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939723" y="6089939"/>
            <a:ext cx="4107295" cy="556129"/>
          </a:xfrm>
        </p:spPr>
        <p:txBody>
          <a:bodyPr/>
          <a:lstStyle/>
          <a:p>
            <a:r>
              <a:rPr lang="en-GB" dirty="0"/>
              <a:t>Figure 1</a:t>
            </a:r>
            <a:r>
              <a:rPr lang="en-GB" dirty="0" smtClean="0"/>
              <a:t>: Purposed </a:t>
            </a:r>
            <a:r>
              <a:rPr lang="en-GB" dirty="0"/>
              <a:t>system overview to learn </a:t>
            </a:r>
            <a:r>
              <a:rPr lang="en-GB" dirty="0" smtClean="0"/>
              <a:t>adaptive </a:t>
            </a:r>
            <a:r>
              <a:rPr lang="en-GB" dirty="0"/>
              <a:t>model </a:t>
            </a:r>
            <a:endParaRPr lang="en-GB" dirty="0" smtClean="0"/>
          </a:p>
          <a:p>
            <a:r>
              <a:rPr lang="en-GB" dirty="0" smtClean="0"/>
              <a:t>selector  and using it to estimate the data </a:t>
            </a:r>
            <a:r>
              <a:rPr lang="en-GB" dirty="0" err="1" smtClean="0"/>
              <a:t>center</a:t>
            </a:r>
            <a:r>
              <a:rPr lang="en-GB" dirty="0"/>
              <a:t> </a:t>
            </a:r>
            <a:r>
              <a:rPr lang="en-GB" dirty="0" smtClean="0"/>
              <a:t>resource</a:t>
            </a:r>
          </a:p>
          <a:p>
            <a:r>
              <a:rPr lang="en-GB" dirty="0" smtClean="0"/>
              <a:t>utilization</a:t>
            </a:r>
            <a:r>
              <a:rPr lang="en-GB" dirty="0" smtClean="0"/>
              <a:t>. Source:[4], Figure 2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0851" y="1639724"/>
            <a:ext cx="4224815" cy="47737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DejaVuSansMonoPowerline" charset="0"/>
              <a:buNone/>
            </a:pP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Datasets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Alibaba datasets [1]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Bit brain datasets [2]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Google cluster traces [3]</a:t>
            </a:r>
            <a:endParaRPr lang="en-GB" sz="1800" b="0" dirty="0"/>
          </a:p>
          <a:p>
            <a:pPr marL="0" indent="0" algn="just">
              <a:buNone/>
            </a:pP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Feature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Extraction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&amp; AMS Evaluation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Use several features (prediction time, size, accuracy, precision, recall, F-measure, positive </a:t>
            </a:r>
            <a:r>
              <a:rPr lang="en-GB" sz="1800" b="0" dirty="0"/>
              <a:t>rate e</a:t>
            </a:r>
            <a:r>
              <a:rPr lang="en-GB" sz="1800" b="0" dirty="0" smtClean="0"/>
              <a:t>tc.) to extract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Create training dataset with best prediction method for each time interval.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Predict best model using AMS.</a:t>
            </a:r>
            <a:endParaRPr lang="en-GB" sz="1800" b="0" dirty="0"/>
          </a:p>
          <a:p>
            <a:pPr marL="0" indent="0" algn="just">
              <a:buNone/>
            </a:pP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Resource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Estimation</a:t>
            </a:r>
            <a:endParaRPr lang="en-GB" sz="2300" b="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dirty="0" smtClean="0"/>
              <a:t>Perform random split 80% / 20</a:t>
            </a:r>
            <a:r>
              <a:rPr lang="en-US" sz="1800" b="0" dirty="0"/>
              <a:t>% </a:t>
            </a:r>
            <a:r>
              <a:rPr lang="en-US" sz="1800" b="0" dirty="0" smtClean="0"/>
              <a:t>of training /  validation sets </a:t>
            </a:r>
            <a:r>
              <a:rPr lang="en-GB" sz="1800" b="0" dirty="0" smtClean="0"/>
              <a:t>to </a:t>
            </a:r>
            <a:r>
              <a:rPr lang="en-GB" sz="1800" b="0" dirty="0"/>
              <a:t>estimate </a:t>
            </a:r>
            <a:r>
              <a:rPr lang="en-GB" sz="1800" b="0" dirty="0" smtClean="0"/>
              <a:t>resource.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dirty="0" smtClean="0"/>
              <a:t>Calculate Root-Mean </a:t>
            </a:r>
            <a:r>
              <a:rPr lang="en-GB" sz="1800" b="0" dirty="0"/>
              <a:t>Square Error (RMSE) </a:t>
            </a:r>
            <a:r>
              <a:rPr lang="en-GB" sz="1800" b="0" dirty="0" smtClean="0"/>
              <a:t>&amp; Mean Absolute Error </a:t>
            </a:r>
            <a:r>
              <a:rPr lang="en-GB" sz="1800" b="0" dirty="0"/>
              <a:t>(MAE) to measure the error of each </a:t>
            </a:r>
            <a:r>
              <a:rPr lang="en-GB" sz="1800" b="0" dirty="0" smtClean="0"/>
              <a:t>regression model.</a:t>
            </a:r>
            <a:endParaRPr lang="en-GB" sz="1800" b="0" dirty="0"/>
          </a:p>
          <a:p>
            <a:pPr marL="0" indent="0" algn="just">
              <a:buNone/>
            </a:pPr>
            <a:endParaRPr lang="en-GB" sz="2300" b="0" dirty="0" smtClean="0"/>
          </a:p>
          <a:p>
            <a:pPr marL="0" indent="0" algn="just">
              <a:buNone/>
            </a:pPr>
            <a:endParaRPr lang="en-GB" sz="2300" b="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66" y="330768"/>
            <a:ext cx="4126733" cy="57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96" y="1039090"/>
            <a:ext cx="8243887" cy="471055"/>
          </a:xfrm>
        </p:spPr>
        <p:txBody>
          <a:bodyPr/>
          <a:lstStyle/>
          <a:p>
            <a:r>
              <a:rPr lang="en-GB" sz="2800" b="0" dirty="0">
                <a:solidFill>
                  <a:schemeClr val="tx2"/>
                </a:solidFill>
              </a:rPr>
              <a:t>E</a:t>
            </a:r>
            <a:r>
              <a:rPr lang="en-GB" sz="2800" b="0" dirty="0" smtClean="0">
                <a:solidFill>
                  <a:schemeClr val="tx2"/>
                </a:solidFill>
              </a:rPr>
              <a:t>xperimental </a:t>
            </a:r>
            <a:r>
              <a:rPr lang="en-GB" sz="2800" b="0" dirty="0" smtClean="0">
                <a:solidFill>
                  <a:schemeClr val="tx2"/>
                </a:solidFill>
              </a:rPr>
              <a:t>Results </a:t>
            </a:r>
            <a:r>
              <a:rPr lang="en-GB" sz="2800" b="0" dirty="0" smtClean="0">
                <a:solidFill>
                  <a:schemeClr val="tx2"/>
                </a:solidFill>
              </a:rPr>
              <a:t>(1</a:t>
            </a:r>
            <a:r>
              <a:rPr lang="en-GB" sz="2800" b="0" dirty="0" smtClean="0">
                <a:solidFill>
                  <a:schemeClr val="tx2"/>
                </a:solidFill>
              </a:rPr>
              <a:t>)</a:t>
            </a:r>
            <a:r>
              <a:rPr lang="en-GB" sz="2800" b="0" dirty="0">
                <a:solidFill>
                  <a:schemeClr val="tx2"/>
                </a:solidFill>
              </a:rPr>
              <a:t/>
            </a:r>
            <a:br>
              <a:rPr lang="en-GB" sz="2800" b="0" dirty="0">
                <a:solidFill>
                  <a:schemeClr val="tx2"/>
                </a:solidFill>
              </a:rPr>
            </a:br>
            <a:r>
              <a:rPr lang="en-GB" sz="2800" b="0" dirty="0">
                <a:solidFill>
                  <a:schemeClr val="tx2"/>
                </a:solidFill>
              </a:rPr>
              <a:t/>
            </a:r>
            <a:br>
              <a:rPr lang="en-GB" sz="2800" b="0" dirty="0">
                <a:solidFill>
                  <a:schemeClr val="tx2"/>
                </a:solidFill>
              </a:rPr>
            </a:br>
            <a:r>
              <a:rPr lang="en-US" sz="2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GB" sz="2800" b="0" dirty="0">
                <a:solidFill>
                  <a:schemeClr val="tx2"/>
                </a:solidFill>
              </a:rPr>
              <a:t/>
            </a:r>
            <a:br>
              <a:rPr lang="en-GB" sz="2800" b="0" dirty="0">
                <a:solidFill>
                  <a:schemeClr val="tx2"/>
                </a:solidFill>
              </a:rPr>
            </a:br>
            <a:endParaRPr lang="en-GB" sz="2300" b="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6" y="2120560"/>
            <a:ext cx="78105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6" y="4072230"/>
            <a:ext cx="7810500" cy="16859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2497" y="2245240"/>
            <a:ext cx="8394698" cy="1343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DejaVuSansMonoPowerline" charset="0"/>
              <a:buChar char="◯"/>
              <a:tabLst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FiraMonoForPowerline-Bold" charset="0"/>
              <a:buChar char="◯"/>
              <a:tabLst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0000"/>
              <a:buFont typeface="Wingdings 2" panose="05020102010507070707" pitchFamily="18" charset="2"/>
              <a:buChar char=""/>
              <a:tabLst/>
              <a:defRPr sz="2000" b="0" kern="1200">
                <a:solidFill>
                  <a:schemeClr val="tx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468000" indent="-234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SzPct val="7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3888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 Narrow" panose="020B0606020202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DejaVuSansMonoPowerline" charset="0"/>
              <a:buNone/>
            </a:pPr>
            <a:endParaRPr lang="en-GB" sz="2300" b="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DejaVuSansMonoPowerline" charset="0"/>
              <a:buNone/>
            </a:pPr>
            <a:endParaRPr lang="en-GB" sz="2300" b="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DejaVuSansMonoPowerline" charset="0"/>
              <a:buNone/>
            </a:pPr>
            <a:endParaRPr lang="en-GB" sz="2300" b="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21549" y="5841057"/>
            <a:ext cx="8339634" cy="278064"/>
          </a:xfrm>
        </p:spPr>
        <p:txBody>
          <a:bodyPr/>
          <a:lstStyle/>
          <a:p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 Table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Time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&amp;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space efficiency of AMS 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using different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classifiers for Alibaba dataset[4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].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1141987" y="3516101"/>
            <a:ext cx="8339634" cy="556129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Table 1: AMS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evaluation results using 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different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classifiers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for Alibaba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dataset[4].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3978" y="1579825"/>
            <a:ext cx="8243887" cy="4710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0" dirty="0" smtClean="0">
                <a:solidFill>
                  <a:schemeClr val="tx2"/>
                </a:solidFill>
              </a:rPr>
              <a:t/>
            </a:r>
            <a:br>
              <a:rPr lang="en-GB" sz="2800" b="0" dirty="0" smtClean="0">
                <a:solidFill>
                  <a:schemeClr val="tx2"/>
                </a:solidFill>
              </a:rPr>
            </a:br>
            <a:endParaRPr lang="en-GB" sz="2300" b="0" dirty="0">
              <a:solidFill>
                <a:schemeClr val="tx2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3977" y="1579824"/>
            <a:ext cx="8243887" cy="4710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AMS Evaluation</a:t>
            </a:r>
            <a:endParaRPr lang="en-GB" sz="2300" b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97" y="1103473"/>
            <a:ext cx="8243887" cy="457200"/>
          </a:xfrm>
        </p:spPr>
        <p:txBody>
          <a:bodyPr/>
          <a:lstStyle/>
          <a:p>
            <a:r>
              <a:rPr lang="en-GB" sz="2800" b="0" dirty="0">
                <a:solidFill>
                  <a:schemeClr val="tx2"/>
                </a:solidFill>
              </a:rPr>
              <a:t>E</a:t>
            </a:r>
            <a:r>
              <a:rPr lang="en-GB" sz="2800" b="0" dirty="0" smtClean="0">
                <a:solidFill>
                  <a:schemeClr val="tx2"/>
                </a:solidFill>
              </a:rPr>
              <a:t>xperimental </a:t>
            </a:r>
            <a:r>
              <a:rPr lang="en-GB" sz="2800" b="0" dirty="0" smtClean="0">
                <a:solidFill>
                  <a:schemeClr val="tx2"/>
                </a:solidFill>
              </a:rPr>
              <a:t>Results </a:t>
            </a:r>
            <a:r>
              <a:rPr lang="en-GB" sz="2800" b="0" dirty="0" smtClean="0">
                <a:solidFill>
                  <a:schemeClr val="tx2"/>
                </a:solidFill>
              </a:rPr>
              <a:t>(2)</a:t>
            </a:r>
            <a:endParaRPr lang="en-GB" sz="2800" b="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97" y="1717965"/>
            <a:ext cx="8242298" cy="4482810"/>
          </a:xfrm>
        </p:spPr>
        <p:txBody>
          <a:bodyPr/>
          <a:lstStyle/>
          <a:p>
            <a:pPr marL="0" indent="0">
              <a:buNone/>
            </a:pP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Resource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stimation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&amp; Window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ize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ensitivity</a:t>
            </a:r>
            <a:endParaRPr lang="en-US" sz="23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GB" sz="2300" b="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2" y="2343285"/>
            <a:ext cx="7803291" cy="264435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83551" y="4788218"/>
            <a:ext cx="6921358" cy="556129"/>
          </a:xfrm>
        </p:spPr>
        <p:txBody>
          <a:bodyPr/>
          <a:lstStyle/>
          <a:p>
            <a:pPr algn="just"/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Table 1: RMSE and MAE for resource </a:t>
            </a:r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estimation using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proposed system for </a:t>
            </a:r>
            <a:endParaRPr lang="en-GB" sz="18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en-GB" sz="1800" dirty="0" smtClean="0">
                <a:solidFill>
                  <a:schemeClr val="tx1">
                    <a:lumMod val="75000"/>
                  </a:schemeClr>
                </a:solidFill>
              </a:rPr>
              <a:t>              three different datasets[4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5723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1" y="1078709"/>
            <a:ext cx="8243887" cy="583836"/>
          </a:xfrm>
        </p:spPr>
        <p:txBody>
          <a:bodyPr/>
          <a:lstStyle/>
          <a:p>
            <a:r>
              <a:rPr lang="en-GB" sz="2800" b="0" dirty="0" smtClean="0">
                <a:solidFill>
                  <a:schemeClr val="tx2"/>
                </a:solidFill>
              </a:rPr>
              <a:t>Experimental results (3)</a:t>
            </a:r>
            <a:endParaRPr lang="en-GB" sz="2800" b="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16749" y="6094886"/>
            <a:ext cx="8113409" cy="556129"/>
          </a:xfrm>
        </p:spPr>
        <p:txBody>
          <a:bodyPr/>
          <a:lstStyle/>
          <a:p>
            <a:pPr algn="just"/>
            <a:r>
              <a:rPr lang="en-GB" dirty="0"/>
              <a:t>Figure </a:t>
            </a:r>
            <a:r>
              <a:rPr lang="en-GB" dirty="0" smtClean="0"/>
              <a:t>2:Actual </a:t>
            </a:r>
            <a:r>
              <a:rPr lang="en-GB" dirty="0"/>
              <a:t>vs proposed method CPU prediction for Alibaba data set for </a:t>
            </a:r>
            <a:r>
              <a:rPr lang="en-GB" dirty="0" smtClean="0"/>
              <a:t>4 selected </a:t>
            </a:r>
            <a:r>
              <a:rPr lang="en-GB" dirty="0"/>
              <a:t>machines. M1 =Heavy workload, </a:t>
            </a:r>
            <a:r>
              <a:rPr lang="en-GB" dirty="0" smtClean="0"/>
              <a:t>M2 </a:t>
            </a:r>
            <a:r>
              <a:rPr lang="en-GB" dirty="0"/>
              <a:t>= Low </a:t>
            </a:r>
            <a:r>
              <a:rPr lang="en-GB" dirty="0" smtClean="0"/>
              <a:t>workload,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M3 = High variation, M4 = Low variation. The </a:t>
            </a:r>
            <a:r>
              <a:rPr lang="en-GB" dirty="0" smtClean="0"/>
              <a:t>window size </a:t>
            </a:r>
            <a:r>
              <a:rPr lang="en-GB" dirty="0"/>
              <a:t>used to train the prediction model is 60 </a:t>
            </a:r>
            <a:r>
              <a:rPr lang="en-GB" dirty="0" smtClean="0"/>
              <a:t>minutes</a:t>
            </a:r>
            <a:r>
              <a:rPr lang="en-GB" dirty="0"/>
              <a:t>. Source:[4], Figure 10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0850" y="1440873"/>
            <a:ext cx="8113408" cy="4759902"/>
          </a:xfrm>
        </p:spPr>
        <p:txBody>
          <a:bodyPr/>
          <a:lstStyle/>
          <a:p>
            <a:pPr marL="0" indent="0">
              <a:buNone/>
            </a:pP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Resource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stimation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&amp; Window 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Size </a:t>
            </a:r>
            <a:r>
              <a:rPr lang="en-GB" sz="2300" b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</a:t>
            </a:r>
            <a:r>
              <a:rPr lang="en-GB" sz="2300" b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ensitivity</a:t>
            </a:r>
            <a:endParaRPr lang="en-US" sz="23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3" y="1925726"/>
            <a:ext cx="8528045" cy="41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32" y="1185787"/>
            <a:ext cx="8243887" cy="457200"/>
          </a:xfrm>
        </p:spPr>
        <p:txBody>
          <a:bodyPr/>
          <a:lstStyle/>
          <a:p>
            <a:r>
              <a:rPr lang="en-GB" sz="2800" b="0" dirty="0" smtClean="0">
                <a:solidFill>
                  <a:schemeClr val="tx2"/>
                </a:solidFill>
              </a:rPr>
              <a:t>References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32" y="1759122"/>
            <a:ext cx="7684727" cy="4482810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[1] </a:t>
            </a:r>
            <a:r>
              <a:rPr lang="en-US" b="0" i="1" dirty="0" smtClean="0"/>
              <a:t>Alibaba </a:t>
            </a:r>
            <a:r>
              <a:rPr lang="en-US" b="0" i="1" dirty="0"/>
              <a:t>Cluster Log</a:t>
            </a:r>
            <a:r>
              <a:rPr lang="en-US" b="0" dirty="0"/>
              <a:t>. Available </a:t>
            </a:r>
            <a:r>
              <a:rPr lang="en-US" b="0" dirty="0" err="1"/>
              <a:t>url</a:t>
            </a:r>
            <a:r>
              <a:rPr lang="en-US" b="0" dirty="0"/>
              <a:t> </a:t>
            </a:r>
            <a:r>
              <a:rPr lang="en-US" b="0" dirty="0" smtClean="0"/>
              <a:t>=https</a:t>
            </a:r>
            <a:r>
              <a:rPr lang="en-US" b="0" dirty="0"/>
              <a:t>://github.com/alibaba/clusterdata. </a:t>
            </a:r>
            <a:r>
              <a:rPr lang="en-US" b="0" dirty="0" smtClean="0"/>
              <a:t>     Accessed:16-May-2020.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[2] </a:t>
            </a:r>
            <a:r>
              <a:rPr lang="en-US" b="0" i="1" dirty="0" err="1"/>
              <a:t>Bitbrains</a:t>
            </a:r>
            <a:r>
              <a:rPr lang="en-US" b="0" i="1" dirty="0"/>
              <a:t> Cluster Log</a:t>
            </a:r>
            <a:r>
              <a:rPr lang="en-US" b="0" dirty="0"/>
              <a:t>. Available </a:t>
            </a:r>
            <a:r>
              <a:rPr lang="en-US" b="0" dirty="0" err="1"/>
              <a:t>url</a:t>
            </a:r>
            <a:r>
              <a:rPr lang="en-US" b="0" dirty="0"/>
              <a:t> </a:t>
            </a:r>
            <a:r>
              <a:rPr lang="en-US" b="0" dirty="0" smtClean="0"/>
              <a:t>=http</a:t>
            </a:r>
            <a:r>
              <a:rPr lang="en-US" b="0" dirty="0"/>
              <a:t>://</a:t>
            </a:r>
            <a:r>
              <a:rPr lang="en-US" b="0" dirty="0" smtClean="0"/>
              <a:t>gwa.ewi.tudelft.nl/datasets/gwa-t-12-</a:t>
            </a:r>
          </a:p>
          <a:p>
            <a:pPr marL="0" indent="0">
              <a:buNone/>
            </a:pPr>
            <a:r>
              <a:rPr lang="en-US" b="0" dirty="0" err="1" smtClean="0"/>
              <a:t>bitbrains</a:t>
            </a:r>
            <a:r>
              <a:rPr lang="en-US" b="0" dirty="0"/>
              <a:t>. Accessed: 16-May-2020</a:t>
            </a:r>
            <a:r>
              <a:rPr lang="en-US" b="0" dirty="0" smtClean="0"/>
              <a:t>.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[</a:t>
            </a:r>
            <a:r>
              <a:rPr lang="en-US" b="0" dirty="0"/>
              <a:t>3] </a:t>
            </a:r>
            <a:r>
              <a:rPr lang="en-US" b="0" i="1" dirty="0"/>
              <a:t>Google Cluster Log</a:t>
            </a:r>
            <a:r>
              <a:rPr lang="en-US" b="0" dirty="0"/>
              <a:t>. Available </a:t>
            </a:r>
            <a:r>
              <a:rPr lang="en-US" b="0" dirty="0" err="1"/>
              <a:t>url</a:t>
            </a:r>
            <a:r>
              <a:rPr lang="en-US" b="0" dirty="0"/>
              <a:t> </a:t>
            </a:r>
            <a:r>
              <a:rPr lang="en-US" b="0" dirty="0" smtClean="0"/>
              <a:t>=https</a:t>
            </a:r>
            <a:r>
              <a:rPr lang="en-US" b="0" dirty="0"/>
              <a:t>://github.com/google/cluster-data. </a:t>
            </a:r>
            <a:r>
              <a:rPr lang="en-US" b="0" dirty="0" smtClean="0"/>
              <a:t>Accessed:16-May-2020.</a:t>
            </a:r>
          </a:p>
          <a:p>
            <a:pPr marL="0" indent="0" algn="just">
              <a:buNone/>
            </a:pPr>
            <a:r>
              <a:rPr lang="en-GB" b="0" dirty="0" smtClean="0"/>
              <a:t>[4]</a:t>
            </a:r>
            <a:r>
              <a:rPr lang="en-US" dirty="0"/>
              <a:t> </a:t>
            </a:r>
            <a:r>
              <a:rPr lang="en-US" b="0" dirty="0"/>
              <a:t>S. </a:t>
            </a:r>
            <a:r>
              <a:rPr lang="en-US" b="0" dirty="0" err="1"/>
              <a:t>Baig</a:t>
            </a:r>
            <a:r>
              <a:rPr lang="en-US" b="0" dirty="0"/>
              <a:t>, W. Iqbal, J. L. </a:t>
            </a:r>
            <a:r>
              <a:rPr lang="en-US" b="0" dirty="0" err="1"/>
              <a:t>Berral</a:t>
            </a:r>
            <a:r>
              <a:rPr lang="en-US" b="0" dirty="0"/>
              <a:t>, A. </a:t>
            </a:r>
            <a:r>
              <a:rPr lang="en-US" b="0" dirty="0" err="1"/>
              <a:t>Erradi</a:t>
            </a:r>
            <a:r>
              <a:rPr lang="en-US" b="0" dirty="0"/>
              <a:t>, </a:t>
            </a:r>
            <a:r>
              <a:rPr lang="en-US" b="0" dirty="0" err="1"/>
              <a:t>andD</a:t>
            </a:r>
            <a:r>
              <a:rPr lang="en-US" b="0" dirty="0"/>
              <a:t>. Carrera. “Adaptive Prediction Models </a:t>
            </a:r>
            <a:r>
              <a:rPr lang="en-US" b="0" dirty="0" smtClean="0"/>
              <a:t>for Data </a:t>
            </a:r>
            <a:r>
              <a:rPr lang="en-US" b="0" dirty="0" err="1"/>
              <a:t>CenterResources</a:t>
            </a:r>
            <a:r>
              <a:rPr lang="en-US" b="0" dirty="0"/>
              <a:t> Utilization Estimation”.</a:t>
            </a:r>
            <a:r>
              <a:rPr lang="en-US" b="0" dirty="0" err="1"/>
              <a:t>In:IEEE</a:t>
            </a:r>
            <a:r>
              <a:rPr lang="en-US" b="0" dirty="0"/>
              <a:t> Transactions on Network and </a:t>
            </a:r>
            <a:r>
              <a:rPr lang="en-US" b="0" dirty="0" smtClean="0"/>
              <a:t>Service Management16.4 </a:t>
            </a:r>
            <a:r>
              <a:rPr lang="en-US" b="0" dirty="0"/>
              <a:t>(2019), pp. </a:t>
            </a:r>
            <a:r>
              <a:rPr lang="en-US" b="0" dirty="0" smtClean="0"/>
              <a:t>1681–1693.</a:t>
            </a:r>
          </a:p>
          <a:p>
            <a:pPr marL="0" indent="0">
              <a:buNone/>
            </a:pPr>
            <a:r>
              <a:rPr lang="en-US" b="0" dirty="0"/>
              <a:t>[5] C. Liu, C. Liu, Y. Shang, S. Chen, B. </a:t>
            </a:r>
            <a:r>
              <a:rPr lang="en-US" b="0" dirty="0" smtClean="0"/>
              <a:t>Cheng, </a:t>
            </a:r>
            <a:r>
              <a:rPr lang="en-GB" b="0" dirty="0" smtClean="0"/>
              <a:t>and </a:t>
            </a:r>
            <a:r>
              <a:rPr lang="en-GB" b="0" dirty="0"/>
              <a:t>J. Chen. “An adaptive prediction </a:t>
            </a:r>
            <a:r>
              <a:rPr lang="en-GB" b="0" dirty="0" smtClean="0"/>
              <a:t>approach based </a:t>
            </a:r>
            <a:r>
              <a:rPr lang="en-GB" b="0" dirty="0"/>
              <a:t>on workload pattern discrimination </a:t>
            </a:r>
            <a:r>
              <a:rPr lang="en-GB" b="0" dirty="0" smtClean="0"/>
              <a:t>in the </a:t>
            </a:r>
            <a:r>
              <a:rPr lang="en-GB" b="0" dirty="0"/>
              <a:t>cloud”. </a:t>
            </a:r>
            <a:r>
              <a:rPr lang="en-GB" b="0" dirty="0" smtClean="0"/>
              <a:t>In: </a:t>
            </a:r>
            <a:r>
              <a:rPr lang="en-GB" b="0" i="1" dirty="0" smtClean="0"/>
              <a:t>Journal </a:t>
            </a:r>
            <a:r>
              <a:rPr lang="en-GB" b="0" i="1" dirty="0"/>
              <a:t>of Network and </a:t>
            </a:r>
            <a:r>
              <a:rPr lang="en-GB" b="0" i="1" dirty="0" smtClean="0"/>
              <a:t>Computer </a:t>
            </a:r>
            <a:r>
              <a:rPr lang="fr-FR" b="0" i="1" dirty="0" smtClean="0"/>
              <a:t>Applications </a:t>
            </a:r>
            <a:r>
              <a:rPr lang="fr-FR" b="0" dirty="0"/>
              <a:t>80 (2017), pp. 35–44.</a:t>
            </a:r>
            <a:endParaRPr lang="en-US" b="0" dirty="0" smtClean="0"/>
          </a:p>
          <a:p>
            <a:pPr marL="0" indent="0">
              <a:buNone/>
            </a:pPr>
            <a:endParaRPr lang="en-GB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944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550</TotalTime>
  <Words>637</Words>
  <Application>Microsoft Office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DejaVuSansMonoPowerline</vt:lpstr>
      <vt:lpstr>FiraMonoForPowerline-Bold</vt:lpstr>
      <vt:lpstr>Wingdings 2</vt:lpstr>
      <vt:lpstr>POWERPOINT MASTER UNIVERSITÄT PADERBORN</vt:lpstr>
      <vt:lpstr>Project Group AICoN: Artificial Intelligence for Computer Networks</vt:lpstr>
      <vt:lpstr>Outline</vt:lpstr>
      <vt:lpstr>Introduction </vt:lpstr>
      <vt:lpstr>Proposed System Methodology </vt:lpstr>
      <vt:lpstr>Proposed Model Evaluation </vt:lpstr>
      <vt:lpstr>Experimental Results (1)    </vt:lpstr>
      <vt:lpstr>Experimental Results (2)</vt:lpstr>
      <vt:lpstr>Experimental results (3)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HP</cp:lastModifiedBy>
  <cp:revision>71</cp:revision>
  <dcterms:created xsi:type="dcterms:W3CDTF">2018-04-26T11:38:10Z</dcterms:created>
  <dcterms:modified xsi:type="dcterms:W3CDTF">2020-05-31T17:22:40Z</dcterms:modified>
</cp:coreProperties>
</file>