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58" r:id="rId4"/>
    <p:sldId id="1437" r:id="rId5"/>
    <p:sldId id="259" r:id="rId6"/>
    <p:sldId id="260" r:id="rId7"/>
    <p:sldId id="27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6" autoAdjust="0"/>
    <p:restoredTop sz="95703" autoAdjust="0"/>
  </p:normalViewPr>
  <p:slideViewPr>
    <p:cSldViewPr snapToGrid="0" showGuides="1">
      <p:cViewPr varScale="1">
        <p:scale>
          <a:sx n="68" d="100"/>
          <a:sy n="68" d="100"/>
        </p:scale>
        <p:origin x="1362" y="60"/>
      </p:cViewPr>
      <p:guideLst>
        <p:guide pos="5477"/>
        <p:guide orient="horz" pos="845"/>
        <p:guide pos="284"/>
        <p:guide orient="horz" pos="1638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19.06.2020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37E8D626-A6CF-4BB4-A407-96C641E866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53793A-6E12-41E3-8A42-D0D40078E397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0AB36-51AF-4E28-BAF1-B2FE930BA0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4BF02267-2567-4290-BA6F-F8395D5AC8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70DBF75F-17D8-4CD0-A4B4-D8E599A21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A15EE1-EE09-4443-9521-3D9597FF6E58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BFDF5-35E1-4E81-982B-27B52A0656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234B28FA-DD73-46A7-AE04-1817BA740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70DBF75F-17D8-4CD0-A4B4-D8E599A21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A15EE1-EE09-4443-9521-3D9597FF6E58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BFDF5-35E1-4E81-982B-27B52A0656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234B28FA-DD73-46A7-AE04-1817BA740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F65FD34A-8F1C-4A53-8B96-708B5F9C88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E6CFB1-5996-4ADB-B373-18C59FB6763D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97F45-06CB-448E-8F24-51383056E0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99D34C3D-8E34-40C5-8EFC-E4760C161F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7C87454D-6003-4303-889B-86ED97580A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881044-929C-40C5-A76E-00CC5DC4551E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EB343-06F7-4BE5-BB45-3A78B5D96D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CED7B92D-788F-4115-8E1A-9BC4048B45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4BCAD-6C76-4C36-A96B-4F8EE1A4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9502A-0BD6-4A76-A892-8ECB7620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/>
              <a:t>Name Referent*in und oder Titel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7D57D-53A4-4C68-9FC3-2E15E067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71E3F-5A01-4E26-A5AC-3CAA7A2E955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auf einer Zeile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3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579687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  <p:sldLayoutId id="2147483670" r:id="rId11"/>
  </p:sldLayoutIdLst>
  <p:hf hdr="0" ft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tertitel 10">
            <a:extLst>
              <a:ext uri="{FF2B5EF4-FFF2-40B4-BE49-F238E27FC236}">
                <a16:creationId xmlns:a16="http://schemas.microsoft.com/office/drawing/2014/main" id="{BD2CC3AF-FF74-4466-906F-4D3E03712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804" y="5235951"/>
            <a:ext cx="5040000" cy="3240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E98F31-494E-4FB3-893E-043A6F1A6A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23" name="Vertikaler Textplatzhalter 22">
            <a:extLst>
              <a:ext uri="{FF2B5EF4-FFF2-40B4-BE49-F238E27FC236}">
                <a16:creationId xmlns:a16="http://schemas.microsoft.com/office/drawing/2014/main" id="{7D72D97A-3C53-448D-92E3-A3B6BF104EBD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-13467" y="1397632"/>
            <a:ext cx="9157467" cy="553998"/>
          </a:xfrm>
          <a:solidFill>
            <a:schemeClr val="accent6"/>
          </a:solidFill>
        </p:spPr>
        <p:txBody>
          <a:bodyPr/>
          <a:lstStyle/>
          <a:p>
            <a:r>
              <a:rPr lang="en-US" sz="3600" dirty="0"/>
              <a:t>Task 2 - Routing Environment Solution</a:t>
            </a:r>
            <a:endParaRPr lang="de-DE" sz="3600" dirty="0"/>
          </a:p>
        </p:txBody>
      </p:sp>
      <p:pic>
        <p:nvPicPr>
          <p:cNvPr id="12" name="Bildplatzhalter 27">
            <a:extLst>
              <a:ext uri="{FF2B5EF4-FFF2-40B4-BE49-F238E27FC236}">
                <a16:creationId xmlns:a16="http://schemas.microsoft.com/office/drawing/2014/main" id="{12CAD78D-3CD9-4B0F-8044-96A7B244B23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406" r="406"/>
          <a:stretch>
            <a:fillRect/>
          </a:stretch>
        </p:blipFill>
        <p:spPr>
          <a:xfrm>
            <a:off x="4639442" y="2789237"/>
            <a:ext cx="4518025" cy="4068763"/>
          </a:xfrm>
        </p:spPr>
      </p:pic>
      <p:sp>
        <p:nvSpPr>
          <p:cNvPr id="14" name="Untertitel 10">
            <a:extLst>
              <a:ext uri="{FF2B5EF4-FFF2-40B4-BE49-F238E27FC236}">
                <a16:creationId xmlns:a16="http://schemas.microsoft.com/office/drawing/2014/main" id="{63C9E0D8-94A0-47DF-BEFC-3D42DFD1686C}"/>
              </a:ext>
            </a:extLst>
          </p:cNvPr>
          <p:cNvSpPr txBox="1">
            <a:spLocks/>
          </p:cNvSpPr>
          <p:nvPr/>
        </p:nvSpPr>
        <p:spPr>
          <a:xfrm>
            <a:off x="3627804" y="4875855"/>
            <a:ext cx="5040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None/>
              <a:tabLst/>
              <a:defRPr lang="de-DE"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</p:txBody>
      </p:sp>
      <p:sp>
        <p:nvSpPr>
          <p:cNvPr id="15" name="Untertitel 10">
            <a:extLst>
              <a:ext uri="{FF2B5EF4-FFF2-40B4-BE49-F238E27FC236}">
                <a16:creationId xmlns:a16="http://schemas.microsoft.com/office/drawing/2014/main" id="{87C3E58C-4D8E-4DF5-978A-2C08612097B6}"/>
              </a:ext>
            </a:extLst>
          </p:cNvPr>
          <p:cNvSpPr txBox="1">
            <a:spLocks/>
          </p:cNvSpPr>
          <p:nvPr/>
        </p:nvSpPr>
        <p:spPr>
          <a:xfrm>
            <a:off x="3627804" y="5556950"/>
            <a:ext cx="5040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None/>
              <a:tabLst/>
              <a:defRPr lang="de-DE"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e-DE" dirty="0"/>
              <a:t>	        </a:t>
            </a:r>
          </a:p>
          <a:p>
            <a:endParaRPr lang="de-DE" dirty="0"/>
          </a:p>
        </p:txBody>
      </p:sp>
      <p:sp>
        <p:nvSpPr>
          <p:cNvPr id="16" name="Untertitel 10">
            <a:extLst>
              <a:ext uri="{FF2B5EF4-FFF2-40B4-BE49-F238E27FC236}">
                <a16:creationId xmlns:a16="http://schemas.microsoft.com/office/drawing/2014/main" id="{5637701B-1D88-482C-A37E-E18A98618A02}"/>
              </a:ext>
            </a:extLst>
          </p:cNvPr>
          <p:cNvSpPr txBox="1">
            <a:spLocks/>
          </p:cNvSpPr>
          <p:nvPr/>
        </p:nvSpPr>
        <p:spPr>
          <a:xfrm>
            <a:off x="3627804" y="5885206"/>
            <a:ext cx="5040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None/>
              <a:tabLst/>
              <a:defRPr lang="de-DE"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</a:t>
            </a:r>
            <a:endParaRPr lang="en-US" dirty="0"/>
          </a:p>
          <a:p>
            <a:endParaRPr lang="de-DE" dirty="0"/>
          </a:p>
        </p:txBody>
      </p:sp>
      <p:sp>
        <p:nvSpPr>
          <p:cNvPr id="17" name="Untertitel 10">
            <a:extLst>
              <a:ext uri="{FF2B5EF4-FFF2-40B4-BE49-F238E27FC236}">
                <a16:creationId xmlns:a16="http://schemas.microsoft.com/office/drawing/2014/main" id="{DCD2A54C-A820-49A6-9F63-E5A69283952D}"/>
              </a:ext>
            </a:extLst>
          </p:cNvPr>
          <p:cNvSpPr txBox="1">
            <a:spLocks/>
          </p:cNvSpPr>
          <p:nvPr/>
        </p:nvSpPr>
        <p:spPr>
          <a:xfrm>
            <a:off x="3627804" y="6199605"/>
            <a:ext cx="5040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None/>
              <a:tabLst/>
              <a:defRPr lang="de-DE"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CDB08-FE03-4CA9-8AD7-F174DE8F16A3}"/>
              </a:ext>
            </a:extLst>
          </p:cNvPr>
          <p:cNvSpPr txBox="1"/>
          <p:nvPr/>
        </p:nvSpPr>
        <p:spPr>
          <a:xfrm>
            <a:off x="306955" y="4569878"/>
            <a:ext cx="22283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u="sng" dirty="0">
                <a:solidFill>
                  <a:schemeClr val="tx2"/>
                </a:solidFill>
              </a:rPr>
              <a:t>Group members:</a:t>
            </a:r>
          </a:p>
          <a:p>
            <a:pPr lvl="0"/>
            <a:endParaRPr lang="en-IN" dirty="0">
              <a:solidFill>
                <a:schemeClr val="tx2"/>
              </a:solidFill>
            </a:endParaRPr>
          </a:p>
          <a:p>
            <a:pPr lvl="0"/>
            <a:r>
              <a:rPr lang="en-IN" dirty="0">
                <a:solidFill>
                  <a:schemeClr val="tx2"/>
                </a:solidFill>
              </a:rPr>
              <a:t>Aluri Jagan Mohini</a:t>
            </a:r>
          </a:p>
          <a:p>
            <a:pPr lvl="0"/>
            <a:r>
              <a:rPr lang="en-IN" dirty="0">
                <a:solidFill>
                  <a:schemeClr val="tx2"/>
                </a:solidFill>
              </a:rPr>
              <a:t>Chethan M L</a:t>
            </a:r>
          </a:p>
          <a:p>
            <a:pPr lvl="0"/>
            <a:r>
              <a:rPr lang="en-IN" dirty="0">
                <a:solidFill>
                  <a:schemeClr val="tx2"/>
                </a:solidFill>
              </a:rPr>
              <a:t>Priyanka Giri</a:t>
            </a:r>
          </a:p>
          <a:p>
            <a:pPr lvl="0"/>
            <a:r>
              <a:rPr lang="en-IN" dirty="0">
                <a:solidFill>
                  <a:schemeClr val="tx2"/>
                </a:solidFill>
              </a:rPr>
              <a:t>Tejas Ravindra Dhawale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7D6F2-F9BB-4AC1-A52D-A5B20F5094C7}"/>
              </a:ext>
            </a:extLst>
          </p:cNvPr>
          <p:cNvSpPr txBox="1"/>
          <p:nvPr/>
        </p:nvSpPr>
        <p:spPr>
          <a:xfrm>
            <a:off x="226110" y="3130832"/>
            <a:ext cx="451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Project Group : Artificial Intelligence    for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55526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EB67EC33-FA33-4A14-A419-5B729457F1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b="1" dirty="0">
                <a:latin typeface="Abyssinica SIL" pitchFamily="18"/>
              </a:rPr>
              <a:t>Environment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813AB905-9F30-4D6A-A478-BD079C5A41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260" y="2199734"/>
            <a:ext cx="8243888" cy="362108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b="1" dirty="0"/>
              <a:t>Approach 1: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Using same source and destination for all the episodes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Graph with 8 nodes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Implemented using library “networkx”</a:t>
            </a:r>
          </a:p>
          <a:p>
            <a:pPr marL="0" lvl="2" indent="0">
              <a:buSzPct val="45000"/>
              <a:buNone/>
            </a:pPr>
            <a:endParaRPr lang="en-IN" b="1" dirty="0"/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Approach 2: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Randomly selecting the source and the destination for each episode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Random Graph with 8 nodes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Implemented using library “networkx”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4E8E4-1C9C-46C1-AB90-4E92BFE3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71E3F-5A01-4E26-A5AC-3CAA7A2E955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1B1C0B5F-1BE3-481A-A50D-A3C2171686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b="1" dirty="0">
                <a:latin typeface="Abyssinica SIL" pitchFamily="18"/>
              </a:rPr>
              <a:t>MDP for Approach 1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E6AF7810-70CB-467B-A224-3FF5A958D0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261" y="2237102"/>
            <a:ext cx="8243888" cy="362108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State: All the nodes in the network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8 states</a:t>
            </a:r>
          </a:p>
          <a:p>
            <a:pPr>
              <a:buSzPct val="45000"/>
              <a:buFont typeface="StarSymbol"/>
              <a:buChar char="●"/>
            </a:pPr>
            <a:r>
              <a:rPr lang="en-IN" dirty="0"/>
              <a:t>Action: All the nodes in the network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8 actions</a:t>
            </a:r>
          </a:p>
          <a:p>
            <a:pPr>
              <a:buSzPct val="45000"/>
              <a:buFont typeface="StarSymbol"/>
              <a:buChar char="●"/>
            </a:pPr>
            <a:r>
              <a:rPr lang="en-IN" dirty="0"/>
              <a:t>Reward: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Action valid and the next node is sink: +1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Action valid and the next node is not sink: -1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Action not valid: -5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536A-9490-435F-BA1F-6975B1FB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71E3F-5A01-4E26-A5AC-3CAA7A2E955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1B1C0B5F-1BE3-481A-A50D-A3C2171686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>
                <a:latin typeface="Abyssinica SIL" pitchFamily="18"/>
              </a:rPr>
              <a:t>MDP for Approach 2</a:t>
            </a:r>
            <a:endParaRPr lang="en-IN" b="1" u="sng" dirty="0">
              <a:latin typeface="Abyssinica SIL" pitchFamily="18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E6AF7810-70CB-467B-A224-3FF5A958D0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261" y="2241359"/>
            <a:ext cx="8243888" cy="362108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State: ( node , destination)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64 states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Action: All the nodes in the network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8 actions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Reward: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Reaching Destination: +100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Each hop: -1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Node with no path to destination: -100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34F7-D214-4807-B294-423ACB7A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71E3F-5A01-4E26-A5AC-3CAA7A2E955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B9E8C04D-C2B3-4CB2-B09A-4D5DA2F8CD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b="1" dirty="0">
                <a:latin typeface="Abyssinica SIL" pitchFamily="18"/>
              </a:rPr>
              <a:t>RL Agent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C9053E82-782F-4FB4-8540-3EA38EFF55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260" y="2241359"/>
            <a:ext cx="8243888" cy="3621087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IN" dirty="0"/>
              <a:t>Q-Learning: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Simple discrete environment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Helpful to test the new environment as internal working steps are 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144D-1DA5-42DD-B383-EF06ADB3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71E3F-5A01-4E26-A5AC-3CAA7A2E955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CD509ACA-B266-466B-8E1F-C12413327A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b="1" dirty="0">
                <a:latin typeface="Abyssinica SIL" pitchFamily="18"/>
              </a:rPr>
              <a:t>Questions/Open-Topics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1CD13F23-FEC8-4DD2-8E01-4219AF48CB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260" y="2273678"/>
            <a:ext cx="8243888" cy="362108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Difference between central agent and multiagent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Central agent: knows information of topology</a:t>
            </a:r>
          </a:p>
          <a:p>
            <a:pPr lvl="3">
              <a:buSzPct val="45000"/>
              <a:buFont typeface="Wingdings" panose="05000000000000000000" pitchFamily="2" charset="2"/>
              <a:buChar char="q"/>
            </a:pPr>
            <a:r>
              <a:rPr lang="en-IN" dirty="0"/>
              <a:t>Multi Agent:  topology is completely unknown to the nodes (agents)</a:t>
            </a:r>
          </a:p>
          <a:p>
            <a:pPr lvl="4">
              <a:buSzPct val="45000"/>
              <a:buFont typeface="Wingdings" panose="05000000000000000000" pitchFamily="2" charset="2"/>
              <a:buChar char="v"/>
            </a:pPr>
            <a:r>
              <a:rPr lang="en-IN" sz="2000" dirty="0"/>
              <a:t>What to consider reward for multi agent?</a:t>
            </a:r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B0BEA-05D4-4F8E-A41B-3D63C2B5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71E3F-5A01-4E26-A5AC-3CAA7A2E955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BFC4-9B2C-4D35-8462-B687BA18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95" y="2907000"/>
            <a:ext cx="8243887" cy="1044000"/>
          </a:xfrm>
        </p:spPr>
        <p:txBody>
          <a:bodyPr/>
          <a:lstStyle/>
          <a:p>
            <a:pPr algn="ctr"/>
            <a:r>
              <a:rPr lang="en-US" sz="8000" dirty="0"/>
              <a:t>THANK YOU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7DC07-3C85-4D27-B914-998CC06C1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73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FE31DA00F9241906DE1E6492E91B1" ma:contentTypeVersion="6" ma:contentTypeDescription="Create a new document." ma:contentTypeScope="" ma:versionID="03c63f843ddae9035586cc0195aacc63">
  <xsd:schema xmlns:xsd="http://www.w3.org/2001/XMLSchema" xmlns:xs="http://www.w3.org/2001/XMLSchema" xmlns:p="http://schemas.microsoft.com/office/2006/metadata/properties" xmlns:ns2="d3c136e9-77da-4cfa-a731-361f5e6ee52c" targetNamespace="http://schemas.microsoft.com/office/2006/metadata/properties" ma:root="true" ma:fieldsID="f43acd0a3079b36a6a96be1a44af5566" ns2:_="">
    <xsd:import namespace="d3c136e9-77da-4cfa-a731-361f5e6ee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136e9-77da-4cfa-a731-361f5e6ee5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BC7577-BAB7-472D-82C0-F432B804A1B1}"/>
</file>

<file path=customXml/itemProps2.xml><?xml version="1.0" encoding="utf-8"?>
<ds:datastoreItem xmlns:ds="http://schemas.openxmlformats.org/officeDocument/2006/customXml" ds:itemID="{07BCFA6C-9629-4030-B4E9-F3A42EE9BD14}"/>
</file>

<file path=customXml/itemProps3.xml><?xml version="1.0" encoding="utf-8"?>
<ds:datastoreItem xmlns:ds="http://schemas.openxmlformats.org/officeDocument/2006/customXml" ds:itemID="{AD8C5698-9E2D-4557-AD44-205B0C64A9CD}"/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664</TotalTime>
  <Words>248</Words>
  <Application>Microsoft Office PowerPoint</Application>
  <PresentationFormat>On-screen Show (4:3)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Abyssinica SIL</vt:lpstr>
      <vt:lpstr>Arial</vt:lpstr>
      <vt:lpstr>Arial Narrow</vt:lpstr>
      <vt:lpstr>Calibri</vt:lpstr>
      <vt:lpstr>DejaVuSansMonoPowerline</vt:lpstr>
      <vt:lpstr>FiraMonoForPowerline-Bold</vt:lpstr>
      <vt:lpstr>StarSymbol</vt:lpstr>
      <vt:lpstr>Wingdings</vt:lpstr>
      <vt:lpstr>Wingdings 2</vt:lpstr>
      <vt:lpstr>POWERPOINT MASTER UNIVERSITÄT PADERBORN</vt:lpstr>
      <vt:lpstr>PowerPoint Presentation</vt:lpstr>
      <vt:lpstr>Environment</vt:lpstr>
      <vt:lpstr>MDP for Approach 1</vt:lpstr>
      <vt:lpstr>MDP for Approach 2</vt:lpstr>
      <vt:lpstr>RL Agent</vt:lpstr>
      <vt:lpstr>Questions/Open-Topics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tejas dhawale</cp:lastModifiedBy>
  <cp:revision>73</cp:revision>
  <dcterms:created xsi:type="dcterms:W3CDTF">2018-04-26T11:38:10Z</dcterms:created>
  <dcterms:modified xsi:type="dcterms:W3CDTF">2020-06-19T10:53:44Z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0x0101001D9FE31DA00F9241906DE1E6492E91B1</vt:lpwstr>
  </property>
</Properties>
</file>