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318" r:id="rId2"/>
    <p:sldId id="321" r:id="rId3"/>
    <p:sldId id="328" r:id="rId4"/>
    <p:sldId id="323" r:id="rId5"/>
    <p:sldId id="324" r:id="rId6"/>
    <p:sldId id="325" r:id="rId7"/>
    <p:sldId id="326" r:id="rId8"/>
    <p:sldId id="329" r:id="rId9"/>
    <p:sldId id="330" r:id="rId10"/>
    <p:sldId id="331" r:id="rId11"/>
    <p:sldId id="332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Bobolz" initials="JB" lastIdx="5" clrIdx="0"/>
  <p:cmAuthor id="2" name="Fabian Eidens" initials="FE" lastIdx="1" clrIdx="1"/>
  <p:cmAuthor id="3" name="Fabian Eidens" initials="FE [2]" lastIdx="1" clrIdx="2"/>
  <p:cmAuthor id="4" name="Fabian Eidens" initials="FE [3]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B"/>
    <a:srgbClr val="0050C6"/>
    <a:srgbClr val="005493"/>
    <a:srgbClr val="0055D2"/>
    <a:srgbClr val="0088EB"/>
    <a:srgbClr val="009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15" autoAdjust="0"/>
    <p:restoredTop sz="96327"/>
  </p:normalViewPr>
  <p:slideViewPr>
    <p:cSldViewPr snapToGrid="0">
      <p:cViewPr>
        <p:scale>
          <a:sx n="75" d="100"/>
          <a:sy n="75" d="100"/>
        </p:scale>
        <p:origin x="8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8E1117-C8DB-4F67-92D6-F2BB4D5E4399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DBE5A3C-A265-4226-B6A5-F3F022E3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2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tertitel 2"/>
          <p:cNvSpPr>
            <a:spLocks noGrp="1"/>
          </p:cNvSpPr>
          <p:nvPr>
            <p:ph type="subTitle" idx="1"/>
          </p:nvPr>
        </p:nvSpPr>
        <p:spPr>
          <a:xfrm>
            <a:off x="1524000" y="3149601"/>
            <a:ext cx="9144000" cy="1809749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2000"/>
              <a:t>Click to edit Master subtitle style</a:t>
            </a:r>
            <a:endParaRPr lang="en-US" sz="2000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838200" y="633944"/>
            <a:ext cx="10515600" cy="2369605"/>
          </a:xfrm>
          <a:solidFill>
            <a:srgbClr val="00205B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de-DE" sz="540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D890623-26CD-4248-8F34-F6090A4D1D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3" y="5725881"/>
            <a:ext cx="1526636" cy="87998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F26C78A-53A4-5D48-9218-E0BC87F79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75" y="5725881"/>
            <a:ext cx="2501002" cy="8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4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838200" y="2355850"/>
            <a:ext cx="10515600" cy="1568449"/>
          </a:xfrm>
          <a:solidFill>
            <a:srgbClr val="00205B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de-DE" sz="540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5750AA-FB9C-1E43-B35F-FCB32AECEF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3" y="5725881"/>
            <a:ext cx="1526636" cy="87998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458B57F-8725-C94E-9141-5D1340DBED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75" y="5725881"/>
            <a:ext cx="2501002" cy="87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7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0AE11-5B6B-4C22-A1E3-868D5CD546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234950" y="1041400"/>
            <a:ext cx="11715750" cy="523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6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0AE11-5B6B-4C22-A1E3-868D5CD546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234950" y="1238250"/>
            <a:ext cx="5759450" cy="485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Inhaltsplatzhalter 4"/>
          <p:cNvSpPr>
            <a:spLocks noGrp="1"/>
          </p:cNvSpPr>
          <p:nvPr>
            <p:ph sz="quarter" idx="12"/>
          </p:nvPr>
        </p:nvSpPr>
        <p:spPr>
          <a:xfrm>
            <a:off x="6191250" y="1238250"/>
            <a:ext cx="5759450" cy="485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63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0AE11-5B6B-4C22-A1E3-868D5CD54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2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y 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0AE11-5B6B-4C22-A1E3-868D5CD54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1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10071100" y="246595"/>
            <a:ext cx="1892300" cy="633942"/>
          </a:xfrm>
          <a:prstGeom prst="rect">
            <a:avLst/>
          </a:prstGeom>
          <a:solidFill>
            <a:srgbClr val="00205B"/>
          </a:solidFill>
        </p:spPr>
        <p:txBody>
          <a:bodyPr anchor="ctr"/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de-DE" sz="3200" noProof="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34950" y="246595"/>
            <a:ext cx="9850438" cy="633942"/>
          </a:xfrm>
          <a:prstGeom prst="rect">
            <a:avLst/>
          </a:prstGeom>
          <a:solidFill>
            <a:srgbClr val="00205B"/>
          </a:solidFill>
        </p:spPr>
        <p:txBody>
          <a:bodyPr anchor="ctr"/>
          <a:lstStyle/>
          <a:p>
            <a:pPr marL="0" lvl="0"/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049867"/>
            <a:ext cx="10515600" cy="512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9880AE11-5B6B-4C22-A1E3-868D5CD5462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24" y="268298"/>
            <a:ext cx="1641356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72" r:id="rId2"/>
    <p:sldLayoutId id="2147483771" r:id="rId3"/>
    <p:sldLayoutId id="2147483775" r:id="rId4"/>
    <p:sldLayoutId id="2147483773" r:id="rId5"/>
    <p:sldLayoutId id="21474837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noProof="0" dirty="0">
          <a:solidFill>
            <a:schemeClr val="bg1"/>
          </a:solidFill>
          <a:latin typeface="+mn-lt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blogstevej327stuff/what-is-network-function-virtualization-nfv-a3bcd98d891f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edium.com/@blogstevej327stuff/what-is-network-function-virtualization-nfv-a3bcd98d891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803400" y="3644901"/>
            <a:ext cx="9144000" cy="1809749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Shraddha Pawar</a:t>
            </a: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 Term 2020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8200" y="519644"/>
            <a:ext cx="10515600" cy="23696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Statelet-Based Efficient and Seamless NFV State Transfer</a:t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059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53FA-277B-4183-8FB5-E8308898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F8FFA-F761-4758-A234-8FF0364B69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0AE11-5B6B-4C22-A1E3-868D5CD5462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35697-0D8D-40C7-B86E-1063125D1AC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L.Nobach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I.Rimac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V.Hilt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D.Hausheer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"Statelet-Based Efficient and Seamless NFV State Transfer"}.In IEEE Transactions on Network and Service Management, vol.14,no.4, pp.964-977, Dec 2017. [1]</a:t>
            </a:r>
          </a:p>
          <a:p>
            <a:r>
              <a:rPr lang="en-US" dirty="0">
                <a:hlinkClick r:id="rId2"/>
              </a:rPr>
              <a:t>https://medium.com/@blogstevej327stuff/what-is-network-function-virtualization-nfv-a3bcd98d891f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8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3549-BF80-4A8C-BFA9-6B00A8F8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390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NFV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Function Virtualization )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Statelet approach</a:t>
            </a: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Slim Migration System(SliM)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Reference: https://medium.com/@blogstevej327stuff/what-is-network-function-virtualization-nfv-a3bcd98d891f</a:t>
            </a:r>
            <a:endParaRPr lang="de-DE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0AE11-5B6B-4C22-A1E3-868D5CD5462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35644-DB2E-4B6F-BC5B-99F5D403D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088" y="2387205"/>
            <a:ext cx="6337300" cy="35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6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FE1F-1282-4C37-BDC0-CC20A876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F04F96-4A7E-49B2-8B46-057673A8F3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0AE11-5B6B-4C22-A1E3-868D5CD5462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F5461-3809-46F3-837F-A10FABFFEAB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Duplication-based mechanism: packet buffering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Failure : unexpected delay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7B525-F2F3-4AB2-B3AD-D88DB4E7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075" y="3429000"/>
            <a:ext cx="7019925" cy="16478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E61666-5271-478A-AE10-31E91DCC9E6A}"/>
              </a:ext>
            </a:extLst>
          </p:cNvPr>
          <p:cNvSpPr/>
          <p:nvPr/>
        </p:nvSpPr>
        <p:spPr>
          <a:xfrm>
            <a:off x="3760028" y="5631934"/>
            <a:ext cx="2996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Duplication-based transfer</a:t>
            </a:r>
            <a:r>
              <a:rPr lang="en-US" dirty="0">
                <a:latin typeface="Verdana" panose="020B0604030504040204" pitchFamily="34" charset="0"/>
              </a:rPr>
              <a:t>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1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684E-66DA-42ED-A97B-EDDD508C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571B33-D5B2-4A31-B74B-0044E60863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0AE11-5B6B-4C22-A1E3-868D5CD5462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69DFC-5448-4CB5-A32C-B994944A26E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Statelet Interface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to use statelet approach: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address translation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Signature-based intrusion detection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concentrator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1FCB4-BD74-4DB8-B40B-E59102CBB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75" y="3870325"/>
            <a:ext cx="6800850" cy="1504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C42C3D-B8A0-4660-8F94-7D84DE299FFC}"/>
              </a:ext>
            </a:extLst>
          </p:cNvPr>
          <p:cNvSpPr/>
          <p:nvPr/>
        </p:nvSpPr>
        <p:spPr>
          <a:xfrm>
            <a:off x="3686304" y="5639871"/>
            <a:ext cx="2651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Verdana" panose="020B0604030504040204" pitchFamily="34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Statelet-based transfer [1]</a:t>
            </a:r>
          </a:p>
        </p:txBody>
      </p:sp>
    </p:spTree>
    <p:extLst>
      <p:ext uri="{BB962C8B-B14F-4D97-AF65-F5344CB8AC3E}">
        <p14:creationId xmlns:p14="http://schemas.microsoft.com/office/powerpoint/2010/main" val="375223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FD00-B968-4F83-8194-5C264180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7DED8F-4299-4A37-9337-C6E766C897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0AE11-5B6B-4C22-A1E3-868D5CD5462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3E38D-C664-4616-9C34-38ECC5ECF04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 System: Complete and Partial Migration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Migration: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Drawback: Bandwidth Capacity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4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A20C-23DF-42E5-82CF-BA55D0B2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A8CE5-EDB5-4213-A31C-19253E4CB3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0AE11-5B6B-4C22-A1E3-868D5CD5462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E24C8-25EC-4554-AD25-4FF01773BEB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Statelet Factor [σ] : ratio of the average statelet traffic volume and average volume of the packets.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Migration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9E8D5-7475-4BC5-822A-7B28DD9CD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506695"/>
            <a:ext cx="5797550" cy="353850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934C1B-E5F6-426D-94F3-1F8D34E8B1E8}"/>
              </a:ext>
            </a:extLst>
          </p:cNvPr>
          <p:cNvSpPr/>
          <p:nvPr/>
        </p:nvSpPr>
        <p:spPr>
          <a:xfrm>
            <a:off x="6616700" y="46679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Dataplane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capacity” in each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Mbits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)[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279938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4246-F0F0-4D23-98C6-870E55A1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7A5575-5258-4AA4-8A6F-C094239FB6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0AE11-5B6B-4C22-A1E3-868D5CD5462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005A77-1053-4B2C-9618-8455FC95B96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01662" y="1229255"/>
            <a:ext cx="5113337" cy="2528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447B9A-F91A-441F-8198-FACD28CFA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8" y="4010025"/>
            <a:ext cx="5207792" cy="23463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C9398F-7CE4-4C02-9A33-C0FD838CFBC8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Verdana" panose="020B0604030504040204" pitchFamily="34" charset="0"/>
              </a:rPr>
              <a:t>, NAT NF.s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DB51C-B44A-4CA7-9AB5-94DDD7D2719D}"/>
              </a:ext>
            </a:extLst>
          </p:cNvPr>
          <p:cNvSpPr/>
          <p:nvPr/>
        </p:nvSpPr>
        <p:spPr>
          <a:xfrm>
            <a:off x="5943600" y="1581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Verdana" panose="020B0604030504040204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“Seconds of packet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loss”for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1400 byte ,NAT NF. [1]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19B6B-D407-4DB7-B99E-3FD050D7929F}"/>
              </a:ext>
            </a:extLst>
          </p:cNvPr>
          <p:cNvSpPr/>
          <p:nvPr/>
        </p:nvSpPr>
        <p:spPr>
          <a:xfrm>
            <a:off x="5905500" y="42694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“Migration duration” for 1400-byte and 512-byte packet, NAT NF.[1]</a:t>
            </a:r>
          </a:p>
        </p:txBody>
      </p:sp>
    </p:spTree>
    <p:extLst>
      <p:ext uri="{BB962C8B-B14F-4D97-AF65-F5344CB8AC3E}">
        <p14:creationId xmlns:p14="http://schemas.microsoft.com/office/powerpoint/2010/main" val="337130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F933-DD22-4C47-85CB-ED6F46E8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CD5CEA-92AA-4C23-BC17-0C6E5C00D2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0AE11-5B6B-4C22-A1E3-868D5CD5462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5DCC7-B853-4DBC-8C90-CB9620B8972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 is bandwidth efficient.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performance rate and reduces packet loss.</a:t>
            </a:r>
          </a:p>
        </p:txBody>
      </p:sp>
    </p:spTree>
    <p:extLst>
      <p:ext uri="{BB962C8B-B14F-4D97-AF65-F5344CB8AC3E}">
        <p14:creationId xmlns:p14="http://schemas.microsoft.com/office/powerpoint/2010/main" val="327352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14D0-4362-4B57-B729-6C3F2B96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7D111B-FFA7-4549-9158-A670D9656A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0AE11-5B6B-4C22-A1E3-868D5CD5462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4D8AA-9447-4A1E-BE28-D643A8A5EF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partial state migration.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its feasibility in different types of ways.</a:t>
            </a:r>
          </a:p>
        </p:txBody>
      </p:sp>
    </p:spTree>
    <p:extLst>
      <p:ext uri="{BB962C8B-B14F-4D97-AF65-F5344CB8AC3E}">
        <p14:creationId xmlns:p14="http://schemas.microsoft.com/office/powerpoint/2010/main" val="323699200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" id="{EFC7A4DE-3668-9747-9E29-B8A9F7996C3A}" vid="{802FE21B-F2EE-4D47-81CE-13D9B6E1165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agbloemerTemplate</Template>
  <TotalTime>1488</TotalTime>
  <Words>278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Verdana</vt:lpstr>
      <vt:lpstr>Wingdings</vt:lpstr>
      <vt:lpstr>2_Office</vt:lpstr>
      <vt:lpstr>Statelet-Based Efficient and Seamless NFV State Transfer </vt:lpstr>
      <vt:lpstr>Introduction</vt:lpstr>
      <vt:lpstr>Problem</vt:lpstr>
      <vt:lpstr>Approach</vt:lpstr>
      <vt:lpstr>Implementation</vt:lpstr>
      <vt:lpstr>Solution</vt:lpstr>
      <vt:lpstr>Results</vt:lpstr>
      <vt:lpstr>Conclusion</vt:lpstr>
      <vt:lpstr>Future Work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Shraddha Pawar</dc:creator>
  <cp:lastModifiedBy>Shraddha Pawar</cp:lastModifiedBy>
  <cp:revision>35</cp:revision>
  <cp:lastPrinted>2016-02-17T12:43:30Z</cp:lastPrinted>
  <dcterms:created xsi:type="dcterms:W3CDTF">2020-05-30T15:14:19Z</dcterms:created>
  <dcterms:modified xsi:type="dcterms:W3CDTF">2020-05-31T16:03:10Z</dcterms:modified>
</cp:coreProperties>
</file>