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5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3"/>
  </p:notesMasterIdLst>
  <p:sldIdLst>
    <p:sldId id="327" r:id="rId2"/>
    <p:sldId id="372" r:id="rId3"/>
    <p:sldId id="343" r:id="rId4"/>
    <p:sldId id="358" r:id="rId5"/>
    <p:sldId id="355" r:id="rId6"/>
    <p:sldId id="356" r:id="rId7"/>
    <p:sldId id="360" r:id="rId8"/>
    <p:sldId id="349" r:id="rId9"/>
    <p:sldId id="363" r:id="rId10"/>
    <p:sldId id="365" r:id="rId11"/>
    <p:sldId id="351" r:id="rId12"/>
    <p:sldId id="367" r:id="rId13"/>
    <p:sldId id="366" r:id="rId14"/>
    <p:sldId id="371" r:id="rId15"/>
    <p:sldId id="357" r:id="rId16"/>
    <p:sldId id="369" r:id="rId17"/>
    <p:sldId id="370" r:id="rId18"/>
    <p:sldId id="368" r:id="rId19"/>
    <p:sldId id="359" r:id="rId20"/>
    <p:sldId id="364" r:id="rId21"/>
    <p:sldId id="337" r:id="rId22"/>
  </p:sldIdLst>
  <p:sldSz cx="9144000" cy="6858000" type="screen4x3"/>
  <p:notesSz cx="10234613" cy="7099300"/>
  <p:custDataLst>
    <p:tags r:id="rId24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EC3B58-9C34-4A3B-9904-0B2F996F880B}">
          <p14:sldIdLst>
            <p14:sldId id="327"/>
            <p14:sldId id="372"/>
            <p14:sldId id="343"/>
            <p14:sldId id="358"/>
            <p14:sldId id="355"/>
            <p14:sldId id="356"/>
            <p14:sldId id="360"/>
            <p14:sldId id="349"/>
            <p14:sldId id="363"/>
            <p14:sldId id="365"/>
            <p14:sldId id="351"/>
            <p14:sldId id="367"/>
            <p14:sldId id="366"/>
            <p14:sldId id="371"/>
            <p14:sldId id="357"/>
            <p14:sldId id="369"/>
            <p14:sldId id="370"/>
            <p14:sldId id="368"/>
            <p14:sldId id="359"/>
            <p14:sldId id="36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4D4D4D"/>
    <a:srgbClr val="000000"/>
    <a:srgbClr val="FFFF99"/>
    <a:srgbClr val="FA5D06"/>
    <a:srgbClr val="F08010"/>
    <a:srgbClr val="90A8F4"/>
    <a:srgbClr val="339933"/>
    <a:srgbClr val="CCFF99"/>
    <a:srgbClr val="5C8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1418" autoAdjust="0"/>
  </p:normalViewPr>
  <p:slideViewPr>
    <p:cSldViewPr>
      <p:cViewPr varScale="1">
        <p:scale>
          <a:sx n="70" d="100"/>
          <a:sy n="70" d="100"/>
        </p:scale>
        <p:origin x="1685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9.8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7.55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8.3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4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76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3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6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81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1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4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4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8.51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50.98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9.8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8.51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3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48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2.04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0.32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3.05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5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3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88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7.55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8.3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4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76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3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6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81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1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4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48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4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50.98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9.8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8.51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3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48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2.04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0.32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3.05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2.04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5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88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7.55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8.3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4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76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3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6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81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1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0.32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4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4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50.98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9.8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18.51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3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1.48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2.04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0.32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3.05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3.05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5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88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7.55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8.3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4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1.76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3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6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2.81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5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1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3.4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4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36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50.98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3:43.6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3:48.3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0 433,'1'-14,"1"0,0 0,5-18,4-25,-4-204,-7 220,0 411,0-339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3:51.6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182 335,'0'-239,"-5"210,0 23,-3 18,5-2,0 1,1 1,0-1,1 0,1 0,1 23,-1-22,1-1,-2 1,1 0,-2-1,1 1,-5 13,5-22,0-1,0 0,0 1,0-1,0 0,-1 0,1 0,0 0,-1 0,0 0,0-1,1 1,-1 0,0-1,0 1,0-1,-1 0,1 0,0 0,0 0,-1 0,1 0,0-1,-1 1,1-1,-1 1,1-1,-1 0,1 0,-1 0,1 0,0-1,-1 1,1-1,-4 0,2-1,0 1,0 0,0-1,1 0,-1 0,0 0,1 0,-1-1,1 1,0-1,0 0,0 0,0 0,1 0,-1-1,1 1,-1-1,1 0,1 1,-3-6,2 2,1 0,0-1,1 1,0 0,0 0,0-1,1 1,0 0,0 0,1 0,0 0,5-12,-5 14,-1 1,1 0,1-1,-1 1,0 0,1 1,0-1,0 0,0 1,0 0,1-1,-1 1,1 1,0-1,0 0,0 1,0 0,0 0,1 0,6-2,-10 4,0 0,0 1,0-1,0 0,-1-1,1 1,0 0,0 0,0 0,0 0,0-1,-1 1,1 0,0-1,0 1,0-1,-1 1,1-1,0 1,-1-1,1 0,0 1,-1-1,1 0,-1 1,1-1,-1 0,1 0,-1 1,1-3,-2 2,1-1,-1 0,0 0,0 1,0-1,0 0,0 1,0-1,0 1,-3-3,2 2,0 1,1-1,-1 0,1 0,-1 0,1 1,0-1,0 0,0-1,0 1,0 0,1 0,-2-4,2 6,0 0,0 0,0-1,0 1,0 0,1 0,-1 0,0-1,0 1,0 0,0 0,0 0,0 0,0-1,1 1,-1 0,0 0,0 0,0 0,0 0,1 0,-1-1,0 1,0 0,0 0,1 0,-1 0,0 0,0 0,0 0,1 0,-1 0,0 0,0 0,0 0,1 0,-1 0,0 0,0 0,0 0,1 0,-1 0,0 0,0 1,0-1,1 0,10 5,9 11,0 1,-2 0,0 2,0 0,20 31,11 17,47 87,29 79,-114-210,36 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3:54.4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0 108,'0'-5,"0"-7,5-1,2-4,0-4,3 2,5 4,1 9,-3 12,-4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4:01.2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10:49:26.88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7:04:10.7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4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3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de-DE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customXml" Target="../ink/ink73.xml"/><Relationship Id="rId26" Type="http://schemas.openxmlformats.org/officeDocument/2006/relationships/customXml" Target="../ink/ink79.xml"/><Relationship Id="rId3" Type="http://schemas.openxmlformats.org/officeDocument/2006/relationships/image" Target="../media/image10.png"/><Relationship Id="rId21" Type="http://schemas.openxmlformats.org/officeDocument/2006/relationships/customXml" Target="../ink/ink75.xml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17" Type="http://schemas.openxmlformats.org/officeDocument/2006/relationships/customXml" Target="../ink/ink72.xml"/><Relationship Id="rId25" Type="http://schemas.openxmlformats.org/officeDocument/2006/relationships/customXml" Target="../ink/ink78.xml"/><Relationship Id="rId33" Type="http://schemas.openxmlformats.org/officeDocument/2006/relationships/image" Target="../media/image31.png"/><Relationship Id="rId2" Type="http://schemas.openxmlformats.org/officeDocument/2006/relationships/customXml" Target="../ink/ink64.xml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customXml" Target="../ink/ink69.xml"/><Relationship Id="rId24" Type="http://schemas.openxmlformats.org/officeDocument/2006/relationships/customXml" Target="../ink/ink77.xml"/><Relationship Id="rId32" Type="http://schemas.openxmlformats.org/officeDocument/2006/relationships/customXml" Target="../ink/ink84.xml"/><Relationship Id="rId5" Type="http://schemas.openxmlformats.org/officeDocument/2006/relationships/image" Target="../media/image22.png"/><Relationship Id="rId15" Type="http://schemas.openxmlformats.org/officeDocument/2006/relationships/customXml" Target="../ink/ink71.xml"/><Relationship Id="rId23" Type="http://schemas.openxmlformats.org/officeDocument/2006/relationships/customXml" Target="../ink/ink76.xml"/><Relationship Id="rId28" Type="http://schemas.openxmlformats.org/officeDocument/2006/relationships/customXml" Target="../ink/ink81.xml"/><Relationship Id="rId10" Type="http://schemas.openxmlformats.org/officeDocument/2006/relationships/image" Target="../media/image24.png"/><Relationship Id="rId19" Type="http://schemas.openxmlformats.org/officeDocument/2006/relationships/customXml" Target="../ink/ink74.xml"/><Relationship Id="rId31" Type="http://schemas.openxmlformats.org/officeDocument/2006/relationships/customXml" Target="../ink/ink83.xml"/><Relationship Id="rId4" Type="http://schemas.openxmlformats.org/officeDocument/2006/relationships/customXml" Target="../ink/ink65.xml"/><Relationship Id="rId9" Type="http://schemas.openxmlformats.org/officeDocument/2006/relationships/customXml" Target="../ink/ink68.xml"/><Relationship Id="rId14" Type="http://schemas.openxmlformats.org/officeDocument/2006/relationships/image" Target="../media/image26.png"/><Relationship Id="rId22" Type="http://schemas.openxmlformats.org/officeDocument/2006/relationships/image" Target="../media/image29.png"/><Relationship Id="rId27" Type="http://schemas.openxmlformats.org/officeDocument/2006/relationships/customXml" Target="../ink/ink80.xml"/><Relationship Id="rId30" Type="http://schemas.openxmlformats.org/officeDocument/2006/relationships/image" Target="../media/image30.png"/><Relationship Id="rId8" Type="http://schemas.openxmlformats.org/officeDocument/2006/relationships/customXml" Target="../ink/ink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300.png"/><Relationship Id="rId7" Type="http://schemas.openxmlformats.org/officeDocument/2006/relationships/image" Target="../media/image5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customXml" Target="../ink/ink90.xml"/><Relationship Id="rId5" Type="http://schemas.openxmlformats.org/officeDocument/2006/relationships/image" Target="../media/image40.png"/><Relationship Id="rId10" Type="http://schemas.openxmlformats.org/officeDocument/2006/relationships/customXml" Target="../ink/ink89.xml"/><Relationship Id="rId4" Type="http://schemas.openxmlformats.org/officeDocument/2006/relationships/customXml" Target="../ink/ink86.xm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image" Target="../media/image17.png"/><Relationship Id="rId34" Type="http://schemas.openxmlformats.org/officeDocument/2006/relationships/image" Target="../media/image2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customXml" Target="../ink/ink14.xml"/><Relationship Id="rId33" Type="http://schemas.openxmlformats.org/officeDocument/2006/relationships/customXml" Target="../ink/ink21.xml"/><Relationship Id="rId2" Type="http://schemas.openxmlformats.org/officeDocument/2006/relationships/image" Target="../media/image9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24" Type="http://schemas.openxmlformats.org/officeDocument/2006/relationships/customXml" Target="../ink/ink13.xml"/><Relationship Id="rId32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image" Target="../media/image15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Relationship Id="rId35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30.xml"/><Relationship Id="rId26" Type="http://schemas.openxmlformats.org/officeDocument/2006/relationships/customXml" Target="../ink/ink36.xml"/><Relationship Id="rId21" Type="http://schemas.openxmlformats.org/officeDocument/2006/relationships/image" Target="../media/image170.png"/><Relationship Id="rId34" Type="http://schemas.openxmlformats.org/officeDocument/2006/relationships/image" Target="../media/image200.png"/><Relationship Id="rId7" Type="http://schemas.openxmlformats.org/officeDocument/2006/relationships/customXml" Target="../ink/ink24.xml"/><Relationship Id="rId12" Type="http://schemas.openxmlformats.org/officeDocument/2006/relationships/customXml" Target="../ink/ink27.xml"/><Relationship Id="rId17" Type="http://schemas.openxmlformats.org/officeDocument/2006/relationships/image" Target="../media/image160.png"/><Relationship Id="rId25" Type="http://schemas.openxmlformats.org/officeDocument/2006/relationships/customXml" Target="../ink/ink35.xml"/><Relationship Id="rId33" Type="http://schemas.openxmlformats.org/officeDocument/2006/relationships/customXml" Target="../ink/ink42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2.xml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30.png"/><Relationship Id="rId24" Type="http://schemas.openxmlformats.org/officeDocument/2006/relationships/customXml" Target="../ink/ink34.xml"/><Relationship Id="rId32" Type="http://schemas.openxmlformats.org/officeDocument/2006/relationships/customXml" Target="../ink/ink41.xml"/><Relationship Id="rId5" Type="http://schemas.openxmlformats.org/officeDocument/2006/relationships/customXml" Target="../ink/ink23.xml"/><Relationship Id="rId15" Type="http://schemas.openxmlformats.org/officeDocument/2006/relationships/image" Target="../media/image150.png"/><Relationship Id="rId23" Type="http://schemas.openxmlformats.org/officeDocument/2006/relationships/image" Target="../media/image180.png"/><Relationship Id="rId28" Type="http://schemas.openxmlformats.org/officeDocument/2006/relationships/customXml" Target="../ink/ink38.xml"/><Relationship Id="rId10" Type="http://schemas.openxmlformats.org/officeDocument/2006/relationships/customXml" Target="../ink/ink26.xml"/><Relationship Id="rId19" Type="http://schemas.openxmlformats.org/officeDocument/2006/relationships/customXml" Target="../ink/ink31.xml"/><Relationship Id="rId31" Type="http://schemas.openxmlformats.org/officeDocument/2006/relationships/image" Target="../media/image190.png"/><Relationship Id="rId4" Type="http://schemas.openxmlformats.org/officeDocument/2006/relationships/image" Target="../media/image100.png"/><Relationship Id="rId9" Type="http://schemas.openxmlformats.org/officeDocument/2006/relationships/customXml" Target="../ink/ink25.xml"/><Relationship Id="rId14" Type="http://schemas.openxmlformats.org/officeDocument/2006/relationships/customXml" Target="../ink/ink28.xml"/><Relationship Id="rId22" Type="http://schemas.openxmlformats.org/officeDocument/2006/relationships/customXml" Target="../ink/ink33.xml"/><Relationship Id="rId27" Type="http://schemas.openxmlformats.org/officeDocument/2006/relationships/customXml" Target="../ink/ink37.xml"/><Relationship Id="rId30" Type="http://schemas.openxmlformats.org/officeDocument/2006/relationships/customXml" Target="../ink/ink40.xml"/><Relationship Id="rId8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customXml" Target="../ink/ink52.xml"/><Relationship Id="rId26" Type="http://schemas.openxmlformats.org/officeDocument/2006/relationships/customXml" Target="../ink/ink58.xml"/><Relationship Id="rId3" Type="http://schemas.openxmlformats.org/officeDocument/2006/relationships/image" Target="../media/image10.png"/><Relationship Id="rId21" Type="http://schemas.openxmlformats.org/officeDocument/2006/relationships/customXml" Target="../ink/ink54.xml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17" Type="http://schemas.openxmlformats.org/officeDocument/2006/relationships/customXml" Target="../ink/ink51.xml"/><Relationship Id="rId25" Type="http://schemas.openxmlformats.org/officeDocument/2006/relationships/customXml" Target="../ink/ink57.xml"/><Relationship Id="rId33" Type="http://schemas.openxmlformats.org/officeDocument/2006/relationships/image" Target="../media/image31.png"/><Relationship Id="rId2" Type="http://schemas.openxmlformats.org/officeDocument/2006/relationships/customXml" Target="../ink/ink43.xml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29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customXml" Target="../ink/ink48.xml"/><Relationship Id="rId24" Type="http://schemas.openxmlformats.org/officeDocument/2006/relationships/customXml" Target="../ink/ink56.xml"/><Relationship Id="rId32" Type="http://schemas.openxmlformats.org/officeDocument/2006/relationships/customXml" Target="../ink/ink63.xml"/><Relationship Id="rId5" Type="http://schemas.openxmlformats.org/officeDocument/2006/relationships/image" Target="../media/image22.png"/><Relationship Id="rId15" Type="http://schemas.openxmlformats.org/officeDocument/2006/relationships/customXml" Target="../ink/ink50.xml"/><Relationship Id="rId23" Type="http://schemas.openxmlformats.org/officeDocument/2006/relationships/customXml" Target="../ink/ink55.xml"/><Relationship Id="rId28" Type="http://schemas.openxmlformats.org/officeDocument/2006/relationships/customXml" Target="../ink/ink60.xml"/><Relationship Id="rId10" Type="http://schemas.openxmlformats.org/officeDocument/2006/relationships/image" Target="../media/image24.png"/><Relationship Id="rId19" Type="http://schemas.openxmlformats.org/officeDocument/2006/relationships/customXml" Target="../ink/ink53.xml"/><Relationship Id="rId31" Type="http://schemas.openxmlformats.org/officeDocument/2006/relationships/customXml" Target="../ink/ink62.xml"/><Relationship Id="rId4" Type="http://schemas.openxmlformats.org/officeDocument/2006/relationships/customXml" Target="../ink/ink44.xml"/><Relationship Id="rId9" Type="http://schemas.openxmlformats.org/officeDocument/2006/relationships/customXml" Target="../ink/ink47.xml"/><Relationship Id="rId14" Type="http://schemas.openxmlformats.org/officeDocument/2006/relationships/image" Target="../media/image26.png"/><Relationship Id="rId22" Type="http://schemas.openxmlformats.org/officeDocument/2006/relationships/image" Target="../media/image29.png"/><Relationship Id="rId27" Type="http://schemas.openxmlformats.org/officeDocument/2006/relationships/customXml" Target="../ink/ink59.xml"/><Relationship Id="rId30" Type="http://schemas.openxmlformats.org/officeDocument/2006/relationships/image" Target="../media/image30.png"/><Relationship Id="rId8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588852"/>
            <a:ext cx="8367464" cy="1202407"/>
          </a:xfrm>
        </p:spPr>
        <p:txBody>
          <a:bodyPr/>
          <a:lstStyle/>
          <a:p>
            <a:pPr algn="ctr"/>
            <a:r>
              <a:rPr lang="en-US" b="1" dirty="0"/>
              <a:t>Wireless Team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9894" y="3068960"/>
            <a:ext cx="8504212" cy="223224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Advisor: Haitham Afifi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Chethan Lokesh Mariyaklla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Pavitra Basappa Gudimani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Priyanka Giri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88584" y="6350639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4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0BFB-E12F-46C7-8C9F-754681C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B41B-2C04-46EA-B9D0-CC18FE84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Destination Sequenced Distance Vector (DSDV) with TDMA</a:t>
            </a:r>
          </a:p>
        </p:txBody>
      </p:sp>
    </p:spTree>
    <p:extLst>
      <p:ext uri="{BB962C8B-B14F-4D97-AF65-F5344CB8AC3E}">
        <p14:creationId xmlns:p14="http://schemas.microsoft.com/office/powerpoint/2010/main" val="3992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Smaller network with dynamic defect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Reward convergence graph    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05962-EDB1-4E23-AEFE-4FD503F9BEF1}"/>
              </a:ext>
            </a:extLst>
          </p:cNvPr>
          <p:cNvSpPr txBox="1"/>
          <p:nvPr/>
        </p:nvSpPr>
        <p:spPr>
          <a:xfrm>
            <a:off x="4103948" y="5504133"/>
            <a:ext cx="93610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4D4D"/>
                </a:solidFill>
              </a:rPr>
              <a:t>Timesteps</a:t>
            </a:r>
            <a:endParaRPr lang="en-IN" sz="1100" dirty="0">
              <a:solidFill>
                <a:srgbClr val="4D4D4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385D4-A473-4758-A197-5C3E1A42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9" y="2447041"/>
            <a:ext cx="7937221" cy="30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Smaller network with dynamic defect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Packet loss graph (Total 25 packets)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05962-EDB1-4E23-AEFE-4FD503F9BEF1}"/>
              </a:ext>
            </a:extLst>
          </p:cNvPr>
          <p:cNvSpPr txBox="1"/>
          <p:nvPr/>
        </p:nvSpPr>
        <p:spPr>
          <a:xfrm>
            <a:off x="4103948" y="5504133"/>
            <a:ext cx="93610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4D4D"/>
                </a:solidFill>
              </a:rPr>
              <a:t>Timesteps</a:t>
            </a:r>
            <a:endParaRPr lang="en-IN" sz="1100" dirty="0">
              <a:solidFill>
                <a:srgbClr val="4D4D4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DCBD0-B0D8-4932-BA1B-764F70AC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5" y="2517848"/>
            <a:ext cx="7316489" cy="28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PPO2 Vs A2C</a:t>
            </a:r>
          </a:p>
          <a:p>
            <a:pPr marL="47625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88995-B4D8-4159-90E1-21CF1D06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31" y="1819274"/>
            <a:ext cx="5153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6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Baseline Vs PPO2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7625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BAF8-2C95-46DE-9142-8FACC276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5372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1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Work in Progress – Decentralized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200" dirty="0"/>
          </a:p>
          <a:p>
            <a:r>
              <a:rPr lang="en-IN" dirty="0"/>
              <a:t>Decentralized wireless network</a:t>
            </a:r>
          </a:p>
          <a:p>
            <a:pPr lvl="1"/>
            <a:r>
              <a:rPr lang="en-IN" dirty="0"/>
              <a:t>Each node acts as a agent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3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B072-CD58-4A89-BED8-8BD39BF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Decentralized - State, Action and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494-47BF-4864-8AFA-6F941F1C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State</a:t>
            </a:r>
          </a:p>
          <a:p>
            <a:pPr lvl="1"/>
            <a:r>
              <a:rPr lang="en-US" dirty="0"/>
              <a:t>Destination of a packet at each node </a:t>
            </a:r>
          </a:p>
          <a:p>
            <a:pPr lvl="1"/>
            <a:r>
              <a:rPr lang="en-US" dirty="0"/>
              <a:t>Queue status</a:t>
            </a:r>
          </a:p>
          <a:p>
            <a:pPr lvl="1"/>
            <a:r>
              <a:rPr lang="en-IN" dirty="0"/>
              <a:t>Defect node </a:t>
            </a:r>
          </a:p>
          <a:p>
            <a:pPr lvl="1"/>
            <a:r>
              <a:rPr lang="en-IN" dirty="0"/>
              <a:t>State space for each 6 nodes</a:t>
            </a:r>
          </a:p>
          <a:p>
            <a:pPr lvl="2"/>
            <a:r>
              <a:rPr lang="en-IN" dirty="0" err="1"/>
              <a:t>MultiDiscrete</a:t>
            </a:r>
            <a:r>
              <a:rPr lang="en-IN" dirty="0"/>
              <a:t> ( [7, 7, 7, 7, 7, 7, 30, 30, 30, 30, 30, 30, 6] )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dirty="0"/>
              <a:t>Action</a:t>
            </a:r>
          </a:p>
          <a:p>
            <a:pPr lvl="1"/>
            <a:r>
              <a:rPr lang="en-US" dirty="0"/>
              <a:t>Next hop of each node within range and transmit/wait (T/W) status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Action space for each node</a:t>
            </a:r>
          </a:p>
          <a:p>
            <a:pPr lvl="2"/>
            <a:r>
              <a:rPr lang="en-IN" dirty="0"/>
              <a:t>{0:[4],1:[4], 2:[6], 3:[6], 4:[4], 5:[5]}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5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Decentralized - State, Action and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3437"/>
            <a:ext cx="8488362" cy="5191125"/>
          </a:xfrm>
        </p:spPr>
        <p:txBody>
          <a:bodyPr/>
          <a:lstStyle/>
          <a:p>
            <a:r>
              <a:rPr lang="en-IN" dirty="0"/>
              <a:t>Rewards</a:t>
            </a:r>
          </a:p>
          <a:p>
            <a:pPr lvl="1"/>
            <a:r>
              <a:rPr lang="en-IN" dirty="0"/>
              <a:t>Transmission of packet</a:t>
            </a:r>
          </a:p>
          <a:p>
            <a:pPr lvl="2"/>
            <a:r>
              <a:rPr lang="en-IN" dirty="0"/>
              <a:t>Collision (-1)</a:t>
            </a:r>
          </a:p>
          <a:p>
            <a:pPr lvl="2"/>
            <a:r>
              <a:rPr lang="en-IN" dirty="0"/>
              <a:t>Transmit to defect node (-1)</a:t>
            </a:r>
          </a:p>
          <a:p>
            <a:pPr lvl="2"/>
            <a:r>
              <a:rPr lang="en-IN" dirty="0"/>
              <a:t>Packet reaching destination (+1)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Routing</a:t>
            </a:r>
          </a:p>
          <a:p>
            <a:pPr lvl="2"/>
            <a:r>
              <a:rPr lang="en-IN" dirty="0"/>
              <a:t>- (Hop_count * 0.01)</a:t>
            </a:r>
          </a:p>
          <a:p>
            <a:pPr marL="476250" lvl="1" indent="0">
              <a:buNone/>
            </a:pPr>
            <a:endParaRPr lang="en-IN" dirty="0"/>
          </a:p>
          <a:p>
            <a:pPr marL="9525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14:cNvPr>
              <p14:cNvContentPartPr/>
              <p14:nvPr/>
            </p14:nvContentPartPr>
            <p14:xfrm>
              <a:off x="6411429" y="40818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2429" y="4027817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14:cNvPr>
              <p14:cNvContentPartPr/>
              <p14:nvPr/>
            </p14:nvContentPartPr>
            <p14:xfrm>
              <a:off x="6171669" y="449545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2669" y="444145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CE3A8-19BD-4DCD-B790-F7553BFBE71F}"/>
              </a:ext>
            </a:extLst>
          </p:cNvPr>
          <p:cNvGrpSpPr/>
          <p:nvPr/>
        </p:nvGrpSpPr>
        <p:grpSpPr>
          <a:xfrm>
            <a:off x="4680189" y="4212497"/>
            <a:ext cx="360" cy="360"/>
            <a:chOff x="4680189" y="42124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14:cNvPr>
              <p14:cNvContentPartPr/>
              <p14:nvPr/>
            </p14:nvContentPartPr>
            <p14:xfrm>
              <a:off x="5497029" y="416893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8029" y="41149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C71322-0AE8-4E9E-A42D-4E34FE4A7BA9}"/>
              </a:ext>
            </a:extLst>
          </p:cNvPr>
          <p:cNvGrpSpPr/>
          <p:nvPr/>
        </p:nvGrpSpPr>
        <p:grpSpPr>
          <a:xfrm>
            <a:off x="6074109" y="4201337"/>
            <a:ext cx="130680" cy="120240"/>
            <a:chOff x="6074109" y="4201337"/>
            <a:chExt cx="130680" cy="12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14:cNvPr>
                <p14:cNvContentPartPr/>
                <p14:nvPr/>
              </p14:nvContentPartPr>
              <p14:xfrm>
                <a:off x="6204429" y="432121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95429" y="426721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14:cNvPr>
                <p14:cNvContentPartPr/>
                <p14:nvPr/>
              </p14:nvContentPartPr>
              <p14:xfrm>
                <a:off x="6074109" y="4201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5109" y="41473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D1737-63CC-4EFE-9786-698E332D5B82}"/>
              </a:ext>
            </a:extLst>
          </p:cNvPr>
          <p:cNvGrpSpPr/>
          <p:nvPr/>
        </p:nvGrpSpPr>
        <p:grpSpPr>
          <a:xfrm>
            <a:off x="6650829" y="4854377"/>
            <a:ext cx="360" cy="360"/>
            <a:chOff x="6650829" y="48543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14:cNvPr>
              <p14:cNvContentPartPr/>
              <p14:nvPr/>
            </p14:nvContentPartPr>
            <p14:xfrm>
              <a:off x="7304229" y="422329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95229" y="416929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CA5068F-9D32-4122-8146-1B84FABF7D8A}"/>
              </a:ext>
            </a:extLst>
          </p:cNvPr>
          <p:cNvGrpSpPr/>
          <p:nvPr/>
        </p:nvGrpSpPr>
        <p:grpSpPr>
          <a:xfrm>
            <a:off x="7020909" y="4636937"/>
            <a:ext cx="360" cy="360"/>
            <a:chOff x="7020909" y="463693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7514D4-7444-4B3A-8434-E91FB2E4B3A0}"/>
              </a:ext>
            </a:extLst>
          </p:cNvPr>
          <p:cNvGrpSpPr/>
          <p:nvPr/>
        </p:nvGrpSpPr>
        <p:grpSpPr>
          <a:xfrm>
            <a:off x="7401651" y="4702097"/>
            <a:ext cx="360" cy="360"/>
            <a:chOff x="7401651" y="47020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14:cNvPr>
              <p14:cNvContentPartPr/>
              <p14:nvPr/>
            </p14:nvContentPartPr>
            <p14:xfrm>
              <a:off x="2253291" y="279733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4291" y="274333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79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Decentralized Network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Smaller network without fault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      Reward convergence graph    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05962-EDB1-4E23-AEFE-4FD503F9BEF1}"/>
              </a:ext>
            </a:extLst>
          </p:cNvPr>
          <p:cNvSpPr txBox="1"/>
          <p:nvPr/>
        </p:nvSpPr>
        <p:spPr>
          <a:xfrm>
            <a:off x="4103948" y="5504133"/>
            <a:ext cx="93610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4D4D"/>
                </a:solidFill>
              </a:rPr>
              <a:t>Timesteps</a:t>
            </a:r>
            <a:endParaRPr lang="en-IN" sz="1100" dirty="0">
              <a:solidFill>
                <a:srgbClr val="4D4D4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F1E69-FA6E-45F0-8D09-A5A47F4E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633"/>
            <a:ext cx="7812360" cy="30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Tuning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b="1" dirty="0"/>
          </a:p>
          <a:p>
            <a:r>
              <a:rPr lang="en-IN" b="1" dirty="0"/>
              <a:t>Problem Statement</a:t>
            </a:r>
          </a:p>
          <a:p>
            <a:pPr marL="0" indent="0">
              <a:buNone/>
            </a:pPr>
            <a:endParaRPr lang="en-IN" sz="1200" b="1" dirty="0"/>
          </a:p>
          <a:p>
            <a:pPr lvl="1"/>
            <a:r>
              <a:rPr lang="en-IN" dirty="0"/>
              <a:t>Wireless transmission in a network with multiple collision domains and defect nodes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Solution</a:t>
            </a:r>
          </a:p>
          <a:p>
            <a:pPr marL="0" indent="0">
              <a:buNone/>
            </a:pPr>
            <a:endParaRPr lang="en-IN" sz="1200" b="1" dirty="0"/>
          </a:p>
          <a:p>
            <a:pPr lvl="1"/>
            <a:r>
              <a:rPr lang="en-IN" dirty="0"/>
              <a:t>DRL agent is used to route packets from source to destination by avoiding collisions and defect nodes in wireless networks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55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US" sz="2000" dirty="0"/>
              <a:t>[1]. X. Guo, H. Lin, Z. Li and M. Peng, </a:t>
            </a:r>
            <a:r>
              <a:rPr lang="en-US" sz="2000" i="1" dirty="0"/>
              <a:t>"Deep reinforcement learning based qos-aware secure routing for sdn-iot", </a:t>
            </a:r>
            <a:r>
              <a:rPr lang="en-US" sz="2000" dirty="0"/>
              <a:t>IEEE Internet of Things Journal, 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[2]. Yiding Yu, Taotao Wang, Soung Chang Liew, </a:t>
            </a:r>
            <a:r>
              <a:rPr lang="en-IN" sz="2000" i="1" dirty="0"/>
              <a:t>"Deep-Reinforcement Learning Multiple Access for Heterogeneous Wireless Networks", </a:t>
            </a:r>
            <a:r>
              <a:rPr lang="en-IN" sz="2000" dirty="0"/>
              <a:t>Selected Areas in Communications IEEE Journal on, 2019.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35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14DB-72E0-C24B-BD4A-973F2F94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49" y="897297"/>
            <a:ext cx="8531225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THANK YOU!</a:t>
            </a:r>
          </a:p>
          <a:p>
            <a:pPr marL="0" indent="0" algn="ctr">
              <a:buNone/>
            </a:pP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B37962-EFAE-4E8F-8BE3-48384001D594}"/>
                  </a:ext>
                </a:extLst>
              </p14:cNvPr>
              <p14:cNvContentPartPr/>
              <p14:nvPr/>
            </p14:nvContentPartPr>
            <p14:xfrm>
              <a:off x="5475291" y="395149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B37962-EFAE-4E8F-8BE3-48384001D5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291" y="39424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5D23B-2391-4121-BF11-F0B1A859D044}"/>
                  </a:ext>
                </a:extLst>
              </p14:cNvPr>
              <p14:cNvContentPartPr/>
              <p14:nvPr/>
            </p14:nvContentPartPr>
            <p14:xfrm>
              <a:off x="5486091" y="3914777"/>
              <a:ext cx="11160" cy="15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5D23B-2391-4121-BF11-F0B1A859D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7091" y="3905777"/>
                <a:ext cx="2880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44E48C7-B878-4E72-ACAC-F27D074BDE26}"/>
              </a:ext>
            </a:extLst>
          </p:cNvPr>
          <p:cNvGrpSpPr/>
          <p:nvPr/>
        </p:nvGrpSpPr>
        <p:grpSpPr>
          <a:xfrm>
            <a:off x="5431371" y="3950057"/>
            <a:ext cx="201600" cy="257040"/>
            <a:chOff x="5431371" y="3950057"/>
            <a:chExt cx="2016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1A0A95-A4F5-41C9-B419-59E671F5585F}"/>
                    </a:ext>
                  </a:extLst>
                </p14:cNvPr>
                <p14:cNvContentPartPr/>
                <p14:nvPr/>
              </p14:nvContentPartPr>
              <p14:xfrm>
                <a:off x="5431371" y="3950057"/>
                <a:ext cx="201600" cy="25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1A0A95-A4F5-41C9-B419-59E671F558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2731" y="3941417"/>
                  <a:ext cx="219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ABB94D-1F3A-45C4-82C5-3C74D1E21826}"/>
                    </a:ext>
                  </a:extLst>
                </p14:cNvPr>
                <p14:cNvContentPartPr/>
                <p14:nvPr/>
              </p14:nvContentPartPr>
              <p14:xfrm>
                <a:off x="5453691" y="3955817"/>
                <a:ext cx="29880" cy="3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ABB94D-1F3A-45C4-82C5-3C74D1E218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44691" y="3946817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942633-FBFA-431D-9530-8F903E5BBB62}"/>
                  </a:ext>
                </a:extLst>
              </p14:cNvPr>
              <p14:cNvContentPartPr/>
              <p14:nvPr/>
            </p14:nvContentPartPr>
            <p14:xfrm>
              <a:off x="-2036109" y="347197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942633-FBFA-431D-9530-8F903E5BB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44749" y="3463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12248B-C496-48C2-8322-B83CEEA5AF54}"/>
                  </a:ext>
                </a:extLst>
              </p14:cNvPr>
              <p14:cNvContentPartPr/>
              <p14:nvPr/>
            </p14:nvContentPartPr>
            <p14:xfrm>
              <a:off x="1219011" y="145813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12248B-C496-48C2-8322-B83CEEA5A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11" y="14491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92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077-A47A-4886-983E-24FD8A5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Wireless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10952-A65A-4298-B0C1-88CFE0FD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26" y="2202430"/>
            <a:ext cx="720080" cy="47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66473-9D8C-4687-97AA-9101065A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820346"/>
            <a:ext cx="720080" cy="474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36A1B2-4F1E-423F-9BBB-8422F709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26" y="3682547"/>
            <a:ext cx="720080" cy="474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21670-4F98-4858-A439-69F68891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11" y="3122577"/>
            <a:ext cx="720080" cy="4749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55870-D49C-43EE-A2CB-21945297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0" y="2202430"/>
            <a:ext cx="720080" cy="474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46359-28E7-491D-821E-28A1E366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43906"/>
            <a:ext cx="720080" cy="4749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59C393-9405-4C33-9877-41991379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11" y="2439903"/>
            <a:ext cx="720080" cy="47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BF6C86-80C0-4190-98BF-5FBA46E6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54054"/>
            <a:ext cx="720080" cy="4749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BDC64EE-39CC-46D3-BF9D-3628EE647187}"/>
              </a:ext>
            </a:extLst>
          </p:cNvPr>
          <p:cNvSpPr/>
          <p:nvPr/>
        </p:nvSpPr>
        <p:spPr bwMode="auto">
          <a:xfrm>
            <a:off x="1248865" y="1343823"/>
            <a:ext cx="3302074" cy="3207248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485664-299B-4160-B0B4-4901A01B67FB}"/>
              </a:ext>
            </a:extLst>
          </p:cNvPr>
          <p:cNvSpPr/>
          <p:nvPr/>
        </p:nvSpPr>
        <p:spPr bwMode="auto">
          <a:xfrm>
            <a:off x="3524069" y="1302895"/>
            <a:ext cx="3302074" cy="3223908"/>
          </a:xfrm>
          <a:prstGeom prst="ellipse">
            <a:avLst/>
          </a:prstGeom>
          <a:solidFill>
            <a:srgbClr val="00CC66">
              <a:alpha val="2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C44F55-D566-4D02-9438-F5545B2D2167}"/>
              </a:ext>
            </a:extLst>
          </p:cNvPr>
          <p:cNvSpPr txBox="1"/>
          <p:nvPr/>
        </p:nvSpPr>
        <p:spPr>
          <a:xfrm>
            <a:off x="2518580" y="946454"/>
            <a:ext cx="1018175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1</a:t>
            </a:r>
            <a:endParaRPr lang="en-IN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39661-CD7A-4C87-907F-FEE8D99411F0}"/>
              </a:ext>
            </a:extLst>
          </p:cNvPr>
          <p:cNvSpPr txBox="1"/>
          <p:nvPr/>
        </p:nvSpPr>
        <p:spPr>
          <a:xfrm>
            <a:off x="4580866" y="926191"/>
            <a:ext cx="1018175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2</a:t>
            </a:r>
            <a:endParaRPr lang="en-IN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DAAA196-85E7-422B-A47E-B6D2808EC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37" y="5072220"/>
            <a:ext cx="525181" cy="47712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17A9AC1-E0EB-4694-93EB-7FBE4621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98" y="4980245"/>
            <a:ext cx="525181" cy="47712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1EE6316-ADCA-43D0-982A-7484BB80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770" y="5305540"/>
            <a:ext cx="701196" cy="6696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A5893F0-29B1-4B6E-9E6F-E5A7E94CC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038" y="5318947"/>
            <a:ext cx="701196" cy="66968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9F4564F-6E4C-4D80-BA0E-CC916DDE5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219" y="5239280"/>
            <a:ext cx="513743" cy="4937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D7E97A7-6E61-4023-9978-C6B413DE8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547" y="5218808"/>
            <a:ext cx="513743" cy="49378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104876B-90AF-48FE-8340-ED2843DC2D73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9448" y="4102497"/>
            <a:ext cx="100344" cy="782169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FC391EC-2ACD-4526-9E3F-969E5EB732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75076" y="3994625"/>
            <a:ext cx="493068" cy="890041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4D86DCF4-DC33-4CCA-98B7-8C0A5198535E}"/>
              </a:ext>
            </a:extLst>
          </p:cNvPr>
          <p:cNvSpPr/>
          <p:nvPr/>
        </p:nvSpPr>
        <p:spPr bwMode="auto">
          <a:xfrm>
            <a:off x="466765" y="4889277"/>
            <a:ext cx="3826898" cy="1177643"/>
          </a:xfrm>
          <a:prstGeom prst="ellipse">
            <a:avLst/>
          </a:prstGeom>
          <a:solidFill>
            <a:srgbClr val="7030A0">
              <a:alpha val="1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C8B5D8A-17BD-4035-995B-F967540DA9DE}"/>
              </a:ext>
            </a:extLst>
          </p:cNvPr>
          <p:cNvSpPr/>
          <p:nvPr/>
        </p:nvSpPr>
        <p:spPr bwMode="auto">
          <a:xfrm>
            <a:off x="4424802" y="4884666"/>
            <a:ext cx="3826898" cy="1177643"/>
          </a:xfrm>
          <a:prstGeom prst="ellipse">
            <a:avLst/>
          </a:prstGeom>
          <a:solidFill>
            <a:srgbClr val="7030A0">
              <a:alpha val="1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Wireless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Interference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EB22-DEB0-48EF-AAD3-826D68BC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680" y="1652569"/>
            <a:ext cx="6297834" cy="4219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1821A-E1B3-47EF-A1A6-E37B5575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1" y="3220678"/>
            <a:ext cx="288032" cy="20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4C0F3-ACDD-4DA4-9814-170066CF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786107"/>
            <a:ext cx="288032" cy="20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29C0A-61D6-4928-8DAC-FFCCBDA5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79" y="3142121"/>
            <a:ext cx="288032" cy="20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41BDC-8B9C-4538-A12F-FE582ABD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11" y="3322935"/>
            <a:ext cx="288032" cy="204513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39DFB001-643C-4776-AFD8-9AD6FECF5443}"/>
              </a:ext>
            </a:extLst>
          </p:cNvPr>
          <p:cNvSpPr/>
          <p:nvPr/>
        </p:nvSpPr>
        <p:spPr bwMode="auto">
          <a:xfrm>
            <a:off x="3779912" y="2622619"/>
            <a:ext cx="638871" cy="724015"/>
          </a:xfrm>
          <a:prstGeom prst="irregularSeal1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0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A764-CEA9-42FA-9709-397007C9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Wireless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5DC5-DA0C-4C1C-A05E-2C5BF902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Hidden terminal problem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C612-DD94-4B23-BB9F-A4BF954E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195" y="1608162"/>
            <a:ext cx="6471609" cy="433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085ED-C8E0-4C37-A36D-B955D816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244821"/>
            <a:ext cx="288032" cy="20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4439F-6C5E-4AB0-B522-032F5664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93" y="3244821"/>
            <a:ext cx="288032" cy="204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D01255-4F9E-497E-9894-7DCC0C91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34" y="3063205"/>
            <a:ext cx="304243" cy="216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97C48-08AA-450A-ACD4-106BFA13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184" y="3142563"/>
            <a:ext cx="288033" cy="204514"/>
          </a:xfrm>
          <a:prstGeom prst="rect">
            <a:avLst/>
          </a:prstGeom>
        </p:spPr>
      </p:pic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070AA870-C0FB-45B6-8427-C03D408C5C4E}"/>
              </a:ext>
            </a:extLst>
          </p:cNvPr>
          <p:cNvSpPr/>
          <p:nvPr/>
        </p:nvSpPr>
        <p:spPr bwMode="auto">
          <a:xfrm>
            <a:off x="4029173" y="2228499"/>
            <a:ext cx="638871" cy="724015"/>
          </a:xfrm>
          <a:prstGeom prst="irregularSeal1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4E3F72-8117-423D-A8E6-449E4AB04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24" y="2805174"/>
            <a:ext cx="288033" cy="2045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266B59-32EB-42B6-B51D-4CDAC1B9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28" y="2805174"/>
            <a:ext cx="288033" cy="2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Wireless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Defect node in routing path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AE1E1-4DC0-4737-9B0C-859B6772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9300" y="1556792"/>
            <a:ext cx="6329375" cy="42401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52174-A14D-4D95-A644-479B24BA177C}"/>
              </a:ext>
            </a:extLst>
          </p:cNvPr>
          <p:cNvCxnSpPr>
            <a:cxnSpLocks/>
          </p:cNvCxnSpPr>
          <p:nvPr/>
        </p:nvCxnSpPr>
        <p:spPr bwMode="auto">
          <a:xfrm>
            <a:off x="3995937" y="3407229"/>
            <a:ext cx="468051" cy="22666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0CEC6-8747-4301-A015-C5CA213CD3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5937" y="3407229"/>
            <a:ext cx="468051" cy="22666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4FE1-9999-4F94-97C4-C1701A87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91183"/>
            <a:ext cx="288032" cy="2045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E9B3D-D596-4C8A-B980-8EC47777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93" y="3418305"/>
            <a:ext cx="288032" cy="2045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A87882-6E67-4369-ABD2-A63621B7B0CA}"/>
              </a:ext>
            </a:extLst>
          </p:cNvPr>
          <p:cNvSpPr txBox="1"/>
          <p:nvPr/>
        </p:nvSpPr>
        <p:spPr>
          <a:xfrm>
            <a:off x="6395102" y="3219840"/>
            <a:ext cx="1964995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Destination: Node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97C6F-20CB-4FD5-95C6-11ECA6D61C54}"/>
              </a:ext>
            </a:extLst>
          </p:cNvPr>
          <p:cNvSpPr txBox="1"/>
          <p:nvPr/>
        </p:nvSpPr>
        <p:spPr>
          <a:xfrm>
            <a:off x="515152" y="3217253"/>
            <a:ext cx="1555848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Node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C535B-EF8A-4DAF-A864-28890D5AC3A2}"/>
              </a:ext>
            </a:extLst>
          </p:cNvPr>
          <p:cNvSpPr txBox="1"/>
          <p:nvPr/>
        </p:nvSpPr>
        <p:spPr>
          <a:xfrm>
            <a:off x="3634246" y="4437892"/>
            <a:ext cx="20882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Node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A10C3A-2E26-4013-AE2C-9D2A418935EA}"/>
              </a:ext>
            </a:extLst>
          </p:cNvPr>
          <p:cNvCxnSpPr/>
          <p:nvPr/>
        </p:nvCxnSpPr>
        <p:spPr bwMode="auto">
          <a:xfrm flipV="1">
            <a:off x="4229962" y="3676868"/>
            <a:ext cx="0" cy="751382"/>
          </a:xfrm>
          <a:prstGeom prst="straightConnector1">
            <a:avLst/>
          </a:prstGeom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D3B5B8-7811-45BA-8436-553AF5737D24}"/>
              </a:ext>
            </a:extLst>
          </p:cNvPr>
          <p:cNvSpPr txBox="1"/>
          <p:nvPr/>
        </p:nvSpPr>
        <p:spPr>
          <a:xfrm>
            <a:off x="4173785" y="3164831"/>
            <a:ext cx="174438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Dropped</a:t>
            </a:r>
          </a:p>
        </p:txBody>
      </p:sp>
    </p:spTree>
    <p:extLst>
      <p:ext uri="{BB962C8B-B14F-4D97-AF65-F5344CB8AC3E}">
        <p14:creationId xmlns:p14="http://schemas.microsoft.com/office/powerpoint/2010/main" val="18006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IN" dirty="0"/>
              <a:t>Smaller network</a:t>
            </a:r>
          </a:p>
          <a:p>
            <a:pPr lvl="1"/>
            <a:r>
              <a:rPr lang="en-IN" dirty="0"/>
              <a:t>2 collision domains</a:t>
            </a:r>
          </a:p>
          <a:p>
            <a:pPr lvl="1"/>
            <a:r>
              <a:rPr lang="en-IN" dirty="0"/>
              <a:t>6 nodes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76250" lvl="1" indent="0">
              <a:buNone/>
            </a:pPr>
            <a:endParaRPr lang="en-IN" sz="1400" dirty="0"/>
          </a:p>
          <a:p>
            <a:pPr marL="476250" lvl="1" indent="0">
              <a:buNone/>
            </a:pPr>
            <a:endParaRPr lang="en-IN" dirty="0"/>
          </a:p>
          <a:p>
            <a:r>
              <a:rPr lang="en-IN" dirty="0"/>
              <a:t>Larger network</a:t>
            </a:r>
          </a:p>
          <a:p>
            <a:pPr lvl="1"/>
            <a:r>
              <a:rPr lang="en-IN" dirty="0"/>
              <a:t>6 collision domains</a:t>
            </a:r>
          </a:p>
          <a:p>
            <a:pPr lvl="1"/>
            <a:r>
              <a:rPr lang="en-IN" dirty="0"/>
              <a:t>11 nodes</a:t>
            </a:r>
          </a:p>
          <a:p>
            <a:pPr marL="476250" lvl="1" indent="0">
              <a:buNone/>
            </a:pPr>
            <a:endParaRPr lang="en-IN" dirty="0"/>
          </a:p>
          <a:p>
            <a:pPr marL="4762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0AAE-3401-45BF-A501-E4513B40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124744"/>
            <a:ext cx="3235486" cy="2110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14:cNvPr>
              <p14:cNvContentPartPr/>
              <p14:nvPr/>
            </p14:nvContentPartPr>
            <p14:xfrm>
              <a:off x="6411429" y="40818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2429" y="4027817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14:cNvPr>
              <p14:cNvContentPartPr/>
              <p14:nvPr/>
            </p14:nvContentPartPr>
            <p14:xfrm>
              <a:off x="6171669" y="449545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2669" y="444145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CE3A8-19BD-4DCD-B790-F7553BFBE71F}"/>
              </a:ext>
            </a:extLst>
          </p:cNvPr>
          <p:cNvGrpSpPr/>
          <p:nvPr/>
        </p:nvGrpSpPr>
        <p:grpSpPr>
          <a:xfrm>
            <a:off x="4680189" y="4212497"/>
            <a:ext cx="360" cy="360"/>
            <a:chOff x="4680189" y="42124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14:cNvPr>
              <p14:cNvContentPartPr/>
              <p14:nvPr/>
            </p14:nvContentPartPr>
            <p14:xfrm>
              <a:off x="5497029" y="416893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8029" y="41149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C71322-0AE8-4E9E-A42D-4E34FE4A7BA9}"/>
              </a:ext>
            </a:extLst>
          </p:cNvPr>
          <p:cNvGrpSpPr/>
          <p:nvPr/>
        </p:nvGrpSpPr>
        <p:grpSpPr>
          <a:xfrm>
            <a:off x="6074109" y="4201337"/>
            <a:ext cx="130680" cy="120240"/>
            <a:chOff x="6074109" y="4201337"/>
            <a:chExt cx="130680" cy="12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14:cNvPr>
                <p14:cNvContentPartPr/>
                <p14:nvPr/>
              </p14:nvContentPartPr>
              <p14:xfrm>
                <a:off x="6204429" y="432121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95429" y="426721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14:cNvPr>
                <p14:cNvContentPartPr/>
                <p14:nvPr/>
              </p14:nvContentPartPr>
              <p14:xfrm>
                <a:off x="6074109" y="4201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5109" y="41473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D1737-63CC-4EFE-9786-698E332D5B82}"/>
              </a:ext>
            </a:extLst>
          </p:cNvPr>
          <p:cNvGrpSpPr/>
          <p:nvPr/>
        </p:nvGrpSpPr>
        <p:grpSpPr>
          <a:xfrm>
            <a:off x="6650829" y="4854377"/>
            <a:ext cx="360" cy="360"/>
            <a:chOff x="6650829" y="48543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14:cNvPr>
              <p14:cNvContentPartPr/>
              <p14:nvPr/>
            </p14:nvContentPartPr>
            <p14:xfrm>
              <a:off x="7304229" y="422329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95229" y="416929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CA5068F-9D32-4122-8146-1B84FABF7D8A}"/>
              </a:ext>
            </a:extLst>
          </p:cNvPr>
          <p:cNvGrpSpPr/>
          <p:nvPr/>
        </p:nvGrpSpPr>
        <p:grpSpPr>
          <a:xfrm>
            <a:off x="7020909" y="4636937"/>
            <a:ext cx="360" cy="360"/>
            <a:chOff x="7020909" y="463693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7514D4-7444-4B3A-8434-E91FB2E4B3A0}"/>
              </a:ext>
            </a:extLst>
          </p:cNvPr>
          <p:cNvGrpSpPr/>
          <p:nvPr/>
        </p:nvGrpSpPr>
        <p:grpSpPr>
          <a:xfrm>
            <a:off x="7401651" y="4702097"/>
            <a:ext cx="360" cy="360"/>
            <a:chOff x="7401651" y="47020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14:cNvPr>
              <p14:cNvContentPartPr/>
              <p14:nvPr/>
            </p14:nvContentPartPr>
            <p14:xfrm>
              <a:off x="2253291" y="279733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44291" y="2743337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3FF9C3AF-2DE9-4AAC-9EBA-D9FCB3F83F4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006598" y="3509962"/>
            <a:ext cx="3905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Centralized - State, Action and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3437"/>
            <a:ext cx="8488362" cy="5191125"/>
          </a:xfrm>
        </p:spPr>
        <p:txBody>
          <a:bodyPr/>
          <a:lstStyle/>
          <a:p>
            <a:r>
              <a:rPr lang="en-IN" dirty="0"/>
              <a:t>State</a:t>
            </a:r>
          </a:p>
          <a:p>
            <a:pPr lvl="1"/>
            <a:r>
              <a:rPr lang="en-US" dirty="0"/>
              <a:t>Destination of a packet at each node</a:t>
            </a:r>
          </a:p>
          <a:p>
            <a:pPr lvl="1"/>
            <a:r>
              <a:rPr lang="en-IN" dirty="0"/>
              <a:t>Defect node </a:t>
            </a:r>
          </a:p>
          <a:p>
            <a:pPr lvl="1"/>
            <a:r>
              <a:rPr lang="en-IN" dirty="0"/>
              <a:t>State space for 6 nodes</a:t>
            </a:r>
          </a:p>
          <a:p>
            <a:pPr lvl="2"/>
            <a:r>
              <a:rPr lang="en-IN" dirty="0"/>
              <a:t>MultiDiscrete ( [7, 7, 7, 7, 7, 7, 6] )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dirty="0"/>
              <a:t>Action</a:t>
            </a:r>
          </a:p>
          <a:p>
            <a:pPr lvl="1"/>
            <a:r>
              <a:rPr lang="en-US" dirty="0"/>
              <a:t>Next hop of each node within range and transmit/wait (T/W) status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Action space for 6 nodes</a:t>
            </a:r>
          </a:p>
          <a:p>
            <a:pPr lvl="2"/>
            <a:r>
              <a:rPr lang="en-IN" dirty="0"/>
              <a:t>MultiDiscrete ( [4, 4, 6, 6, 4, 4] )</a:t>
            </a:r>
          </a:p>
          <a:p>
            <a:pPr lvl="2"/>
            <a:r>
              <a:rPr lang="en-IN" dirty="0"/>
              <a:t>Example -  [1, 1, 2, 3, 4, 5] = [T, W, W, W, W, W]</a:t>
            </a:r>
          </a:p>
          <a:p>
            <a:pPr marL="9525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14:cNvPr>
              <p14:cNvContentPartPr/>
              <p14:nvPr/>
            </p14:nvContentPartPr>
            <p14:xfrm>
              <a:off x="6411429" y="40818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2429" y="4028177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14:cNvPr>
              <p14:cNvContentPartPr/>
              <p14:nvPr/>
            </p14:nvContentPartPr>
            <p14:xfrm>
              <a:off x="6171669" y="449545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3029" y="444145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CE3A8-19BD-4DCD-B790-F7553BFBE71F}"/>
              </a:ext>
            </a:extLst>
          </p:cNvPr>
          <p:cNvGrpSpPr/>
          <p:nvPr/>
        </p:nvGrpSpPr>
        <p:grpSpPr>
          <a:xfrm>
            <a:off x="4680189" y="4212497"/>
            <a:ext cx="360" cy="360"/>
            <a:chOff x="4680189" y="42124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1549" y="41588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1549" y="41588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14:cNvPr>
              <p14:cNvContentPartPr/>
              <p14:nvPr/>
            </p14:nvContentPartPr>
            <p14:xfrm>
              <a:off x="5497029" y="416893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8029" y="41149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C71322-0AE8-4E9E-A42D-4E34FE4A7BA9}"/>
              </a:ext>
            </a:extLst>
          </p:cNvPr>
          <p:cNvGrpSpPr/>
          <p:nvPr/>
        </p:nvGrpSpPr>
        <p:grpSpPr>
          <a:xfrm>
            <a:off x="6074109" y="4201337"/>
            <a:ext cx="130680" cy="120240"/>
            <a:chOff x="6074109" y="4201337"/>
            <a:chExt cx="130680" cy="12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14:cNvPr>
                <p14:cNvContentPartPr/>
                <p14:nvPr/>
              </p14:nvContentPartPr>
              <p14:xfrm>
                <a:off x="6204429" y="432121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95789" y="426721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14:cNvPr>
                <p14:cNvContentPartPr/>
                <p14:nvPr/>
              </p14:nvContentPartPr>
              <p14:xfrm>
                <a:off x="6074109" y="4201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5109" y="41473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D1737-63CC-4EFE-9786-698E332D5B82}"/>
              </a:ext>
            </a:extLst>
          </p:cNvPr>
          <p:cNvGrpSpPr/>
          <p:nvPr/>
        </p:nvGrpSpPr>
        <p:grpSpPr>
          <a:xfrm>
            <a:off x="6650829" y="4854377"/>
            <a:ext cx="360" cy="360"/>
            <a:chOff x="6650829" y="48543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2189" y="48007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2189" y="48007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2189" y="48007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14:cNvPr>
              <p14:cNvContentPartPr/>
              <p14:nvPr/>
            </p14:nvContentPartPr>
            <p14:xfrm>
              <a:off x="7304229" y="422329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95229" y="416965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CA5068F-9D32-4122-8146-1B84FABF7D8A}"/>
              </a:ext>
            </a:extLst>
          </p:cNvPr>
          <p:cNvGrpSpPr/>
          <p:nvPr/>
        </p:nvGrpSpPr>
        <p:grpSpPr>
          <a:xfrm>
            <a:off x="7020909" y="4636937"/>
            <a:ext cx="360" cy="360"/>
            <a:chOff x="7020909" y="463693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7514D4-7444-4B3A-8434-E91FB2E4B3A0}"/>
              </a:ext>
            </a:extLst>
          </p:cNvPr>
          <p:cNvGrpSpPr/>
          <p:nvPr/>
        </p:nvGrpSpPr>
        <p:grpSpPr>
          <a:xfrm>
            <a:off x="7401651" y="4702097"/>
            <a:ext cx="360" cy="360"/>
            <a:chOff x="7401651" y="47020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3011" y="46484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3011" y="46484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14:cNvPr>
              <p14:cNvContentPartPr/>
              <p14:nvPr/>
            </p14:nvContentPartPr>
            <p14:xfrm>
              <a:off x="2253291" y="279733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44291" y="274333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9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3FC-1D50-4D0F-9F37-519F3FC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8802"/>
            <a:ext cx="8892480" cy="533673"/>
          </a:xfrm>
        </p:spPr>
        <p:txBody>
          <a:bodyPr/>
          <a:lstStyle/>
          <a:p>
            <a:r>
              <a:rPr lang="en-IN" dirty="0"/>
              <a:t>Centralized - State, Action and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1947-B5EA-49A3-845E-94F30733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3437"/>
            <a:ext cx="8488362" cy="5191125"/>
          </a:xfrm>
        </p:spPr>
        <p:txBody>
          <a:bodyPr/>
          <a:lstStyle/>
          <a:p>
            <a:r>
              <a:rPr lang="en-IN" dirty="0"/>
              <a:t>Rewards</a:t>
            </a:r>
          </a:p>
          <a:p>
            <a:pPr lvl="1"/>
            <a:r>
              <a:rPr lang="en-IN" dirty="0"/>
              <a:t>Transmission of packet</a:t>
            </a:r>
          </a:p>
          <a:p>
            <a:pPr lvl="2"/>
            <a:r>
              <a:rPr lang="en-IN" dirty="0"/>
              <a:t>Collision (-1)</a:t>
            </a:r>
          </a:p>
          <a:p>
            <a:pPr lvl="2"/>
            <a:r>
              <a:rPr lang="en-IN" dirty="0"/>
              <a:t>Transmit to defect node (-1)</a:t>
            </a:r>
          </a:p>
          <a:p>
            <a:pPr lvl="2"/>
            <a:r>
              <a:rPr lang="en-IN" dirty="0"/>
              <a:t>Packet reaching destination (+1)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Routing</a:t>
            </a:r>
          </a:p>
          <a:p>
            <a:pPr lvl="2"/>
            <a:r>
              <a:rPr lang="en-IN" dirty="0"/>
              <a:t>- (Hop_count * 0.01)</a:t>
            </a:r>
          </a:p>
          <a:p>
            <a:pPr marL="476250" lvl="1" indent="0">
              <a:buNone/>
            </a:pPr>
            <a:endParaRPr lang="en-IN" dirty="0"/>
          </a:p>
          <a:p>
            <a:pPr marL="9525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sz="2400" dirty="0"/>
          </a:p>
          <a:p>
            <a:pPr marL="47625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14:cNvPr>
              <p14:cNvContentPartPr/>
              <p14:nvPr/>
            </p14:nvContentPartPr>
            <p14:xfrm>
              <a:off x="6411429" y="40818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8C92CA-4122-42B3-B51F-6912888F6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2429" y="4027817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14:cNvPr>
              <p14:cNvContentPartPr/>
              <p14:nvPr/>
            </p14:nvContentPartPr>
            <p14:xfrm>
              <a:off x="6171669" y="449545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35281-DC95-4BD2-B4B5-310961B4D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2669" y="444145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CE3A8-19BD-4DCD-B790-F7553BFBE71F}"/>
              </a:ext>
            </a:extLst>
          </p:cNvPr>
          <p:cNvGrpSpPr/>
          <p:nvPr/>
        </p:nvGrpSpPr>
        <p:grpSpPr>
          <a:xfrm>
            <a:off x="4680189" y="4212497"/>
            <a:ext cx="360" cy="360"/>
            <a:chOff x="4680189" y="42124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0E16B-A95D-4088-9C0F-2262790F61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14:cNvPr>
                <p14:cNvContentPartPr/>
                <p14:nvPr/>
              </p14:nvContentPartPr>
              <p14:xfrm>
                <a:off x="4680189" y="421249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58369-CF86-47B2-99A0-7FD78183C9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1189" y="41584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14:cNvPr>
              <p14:cNvContentPartPr/>
              <p14:nvPr/>
            </p14:nvContentPartPr>
            <p14:xfrm>
              <a:off x="5497029" y="416893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9E513D-EB00-417F-9FF4-08D5246BDD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8029" y="41149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C71322-0AE8-4E9E-A42D-4E34FE4A7BA9}"/>
              </a:ext>
            </a:extLst>
          </p:cNvPr>
          <p:cNvGrpSpPr/>
          <p:nvPr/>
        </p:nvGrpSpPr>
        <p:grpSpPr>
          <a:xfrm>
            <a:off x="6074109" y="4201337"/>
            <a:ext cx="130680" cy="120240"/>
            <a:chOff x="6074109" y="4201337"/>
            <a:chExt cx="130680" cy="12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14:cNvPr>
                <p14:cNvContentPartPr/>
                <p14:nvPr/>
              </p14:nvContentPartPr>
              <p14:xfrm>
                <a:off x="6204429" y="432121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B378B7-3F55-40AE-83E5-47A6BD7FBE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95429" y="426721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14:cNvPr>
                <p14:cNvContentPartPr/>
                <p14:nvPr/>
              </p14:nvContentPartPr>
              <p14:xfrm>
                <a:off x="6074109" y="4201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787C86-1D87-4371-B287-6A4D1FE046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5109" y="41473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D1737-63CC-4EFE-9786-698E332D5B82}"/>
              </a:ext>
            </a:extLst>
          </p:cNvPr>
          <p:cNvGrpSpPr/>
          <p:nvPr/>
        </p:nvGrpSpPr>
        <p:grpSpPr>
          <a:xfrm>
            <a:off x="6650829" y="4854377"/>
            <a:ext cx="360" cy="360"/>
            <a:chOff x="6650829" y="48543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66336A-75BD-48B2-9824-FE11084633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1D999B-B317-4200-8401-DBE0C12364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14:cNvPr>
                <p14:cNvContentPartPr/>
                <p14:nvPr/>
              </p14:nvContentPartPr>
              <p14:xfrm>
                <a:off x="6650829" y="485437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772F30-7A6B-41CD-8953-05D99FF42F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1829" y="480037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14:cNvPr>
              <p14:cNvContentPartPr/>
              <p14:nvPr/>
            </p14:nvContentPartPr>
            <p14:xfrm>
              <a:off x="7304229" y="422329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80D7A8-7132-4B58-AADC-FBF6BB084D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95229" y="416929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CA5068F-9D32-4122-8146-1B84FABF7D8A}"/>
              </a:ext>
            </a:extLst>
          </p:cNvPr>
          <p:cNvGrpSpPr/>
          <p:nvPr/>
        </p:nvGrpSpPr>
        <p:grpSpPr>
          <a:xfrm>
            <a:off x="7020909" y="4636937"/>
            <a:ext cx="360" cy="360"/>
            <a:chOff x="7020909" y="463693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86547-990F-4F11-8524-9CE739EE80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907CAA-30F7-4F59-86A0-08A2311018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2C7195-C9C0-4A98-B034-D68B30ABC8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1BD867-2903-4E4A-832A-3D06CE4E77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BCDCD6-21CE-4E02-913C-9B2C9E630D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C607FB-FBBA-4CDC-A5A9-1CE78AEDD6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14:cNvPr>
                <p14:cNvContentPartPr/>
                <p14:nvPr/>
              </p14:nvContentPartPr>
              <p14:xfrm>
                <a:off x="7020909" y="463693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1284EF-EF6B-45E5-A9EA-D48A835843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1909" y="458293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7514D4-7444-4B3A-8434-E91FB2E4B3A0}"/>
              </a:ext>
            </a:extLst>
          </p:cNvPr>
          <p:cNvGrpSpPr/>
          <p:nvPr/>
        </p:nvGrpSpPr>
        <p:grpSpPr>
          <a:xfrm>
            <a:off x="7401651" y="4702097"/>
            <a:ext cx="360" cy="360"/>
            <a:chOff x="7401651" y="47020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0FE22E-C8B1-42C6-82F3-7FAD92D9CD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14:cNvPr>
                <p14:cNvContentPartPr/>
                <p14:nvPr/>
              </p14:nvContentPartPr>
              <p14:xfrm>
                <a:off x="7401651" y="470209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83C9AC-6D8C-4A76-A48A-A984512A76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2651" y="464809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14:cNvPr>
              <p14:cNvContentPartPr/>
              <p14:nvPr/>
            </p14:nvContentPartPr>
            <p14:xfrm>
              <a:off x="2253291" y="279733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A2207-126B-4D5C-BE3B-3A7CE1ED6B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4291" y="274333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11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21574</TotalTime>
  <Words>570</Words>
  <Application>Microsoft Office PowerPoint</Application>
  <PresentationFormat>On-screen Show (4:3)</PresentationFormat>
  <Paragraphs>206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Symbol</vt:lpstr>
      <vt:lpstr>Tahoma</vt:lpstr>
      <vt:lpstr>Times New Roman</vt:lpstr>
      <vt:lpstr>Wingdings</vt:lpstr>
      <vt:lpstr>default</vt:lpstr>
      <vt:lpstr>Wireless Team</vt:lpstr>
      <vt:lpstr>Problem Statement &amp; Solution</vt:lpstr>
      <vt:lpstr>Wireless Network</vt:lpstr>
      <vt:lpstr>Challenges in Wireless Networks</vt:lpstr>
      <vt:lpstr>Challenges in Wireless Networks</vt:lpstr>
      <vt:lpstr>Challenges in Wireless Networks</vt:lpstr>
      <vt:lpstr> Network Topology</vt:lpstr>
      <vt:lpstr>Centralized - State, Action and Rewards</vt:lpstr>
      <vt:lpstr>Centralized - State, Action and Rewards</vt:lpstr>
      <vt:lpstr>Baseline</vt:lpstr>
      <vt:lpstr> Training Results</vt:lpstr>
      <vt:lpstr> Training Results</vt:lpstr>
      <vt:lpstr> Evaluation </vt:lpstr>
      <vt:lpstr> Evaluation </vt:lpstr>
      <vt:lpstr> Work in Progress – Decentralized Network</vt:lpstr>
      <vt:lpstr>Decentralized - State, Action and Rewards</vt:lpstr>
      <vt:lpstr>Decentralized - State, Action and Rewards</vt:lpstr>
      <vt:lpstr> Decentralized Network Results</vt:lpstr>
      <vt:lpstr> Challenges Faced</vt:lpstr>
      <vt:lpstr>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Sevil Mehraghdam</dc:creator>
  <cp:lastModifiedBy>Pavitra B Gudimani</cp:lastModifiedBy>
  <cp:revision>1446</cp:revision>
  <cp:lastPrinted>2019-05-24T11:30:38Z</cp:lastPrinted>
  <dcterms:created xsi:type="dcterms:W3CDTF">2011-02-22T11:59:53Z</dcterms:created>
  <dcterms:modified xsi:type="dcterms:W3CDTF">2021-02-05T12:56:09Z</dcterms:modified>
</cp:coreProperties>
</file>