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XO Oriel"/>
              </a:rPr>
              <a:t>Для правки формата примечаний щёлкните мышью</a:t>
            </a:r>
            <a:endParaRPr b="0" lang="ru-RU" sz="2000" spc="-1" strike="noStrike">
              <a:latin typeface="XO Orie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EF4109F-4973-4580-992C-934C9393132A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62C6BCE-3ED6-472A-90D7-86E0993896B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D778579-367B-4490-B4C2-BA61C6A4E6A5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33B7C5B-4227-4263-9AF0-6C7D14A57A15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9E7FE5C-4A5E-4458-90FE-4B3045AEE8B0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7B668BF-CFA6-4883-964E-A28617F0E335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4F67D2-A234-47F9-ACB6-07F14C4B4F4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E7AB7B6-69CB-4686-9531-C4FD5FEE3D7B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7A4B8B0-6040-4A37-8684-82CEB38E0C5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1FE78F1-18D4-4751-9C6C-1F681D8112E3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E01B09B-BB8D-4F39-9F85-B65AB456947B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E7F7048-0070-4116-A3D4-90C75D9AAB15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F304F99-3AC0-4C3D-A548-7B5FF7BCD24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494496B-6A6C-4D9B-B890-D2ABDF74D03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44389CE-06FE-4B50-ACF2-B7A02652988A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C1A16F2-7C5E-4F20-BEB9-CF68BE5CAB9D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6C3139-6815-4A8D-A31B-E20637B85BBF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11F5DC0-742D-4D77-8144-A28072B41EF3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7759519-8192-4C3F-8A9C-ACDDA3407AC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03F2DC8-4488-41E8-BBA2-7F797D9A465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4993C5A-AEAB-46C0-B661-6F8F11697E64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6BE56D4-ABCB-4851-98CA-134DC1E92381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9685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882800" y="5542920"/>
            <a:ext cx="9685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882800" y="554292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45400" y="554292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57360" y="462564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431920" y="462564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882800" y="554292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5157360" y="554292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431920" y="554292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882800" y="4625640"/>
            <a:ext cx="9685080" cy="17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9685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882800" y="2223360"/>
            <a:ext cx="9685080" cy="108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882800" y="554292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882800" y="4625640"/>
            <a:ext cx="9685080" cy="17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845400" y="554292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882800" y="5542920"/>
            <a:ext cx="9685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9685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882800" y="5542920"/>
            <a:ext cx="9685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882800" y="554292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845400" y="554292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7360" y="462564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431920" y="462564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882800" y="554292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5157360" y="554292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431920" y="554292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882800" y="4625640"/>
            <a:ext cx="9685080" cy="17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9685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9685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1882800" y="2223360"/>
            <a:ext cx="9685080" cy="108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882800" y="554292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845400" y="554292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882800" y="5542920"/>
            <a:ext cx="9685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9685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882800" y="5542920"/>
            <a:ext cx="9685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882800" y="554292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845400" y="554292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7360" y="462564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431920" y="462564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1882800" y="554292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5157360" y="554292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431920" y="5542920"/>
            <a:ext cx="3118320" cy="837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882800" y="2223360"/>
            <a:ext cx="9685080" cy="108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882800" y="554292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17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45400" y="554292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828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45400" y="4625640"/>
            <a:ext cx="4726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882800" y="5542920"/>
            <a:ext cx="9685080" cy="83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82440" cy="6857640"/>
          </a:xfrm>
          <a:prstGeom prst="rect">
            <a:avLst/>
          </a:prstGeom>
          <a:solidFill>
            <a:srgbClr val="db3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Рисунок 7" descr=""/>
          <p:cNvPicPr/>
          <p:nvPr/>
        </p:nvPicPr>
        <p:blipFill>
          <a:blip r:embed="rId2"/>
          <a:stretch/>
        </p:blipFill>
        <p:spPr>
          <a:xfrm>
            <a:off x="10398240" y="657000"/>
            <a:ext cx="1169640" cy="8679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882800" y="1197000"/>
            <a:ext cx="8426160" cy="33652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ru-RU" sz="4800" spc="-1" strike="noStrike">
                <a:solidFill>
                  <a:srgbClr val="3c3d3b"/>
                </a:solidFill>
                <a:latin typeface="Museo Sans Cyrl 500"/>
                <a:ea typeface="Museo Sans Cyrl 500"/>
              </a:rPr>
              <a:t>Образец заголовка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882800" y="4760280"/>
            <a:ext cx="8426160" cy="16210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8b8b8b"/>
                </a:solidFill>
                <a:latin typeface="Museo Sans Cyrl 500"/>
                <a:ea typeface="Museo Sans Cyrl 500"/>
              </a:rPr>
              <a:t>Образец текста</a:t>
            </a:r>
            <a:endParaRPr b="0" lang="ru-RU" sz="24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1882800" y="6176880"/>
            <a:ext cx="8426160" cy="48348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11256120" y="6176880"/>
            <a:ext cx="575640" cy="48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4C0E4DF-A0FA-44A6-AF31-566A5512374A}" type="slidenum">
              <a:rPr b="1" lang="ru-RU" sz="1600" spc="-1" strike="noStrike">
                <a:solidFill>
                  <a:srgbClr val="9e9f9e"/>
                </a:solidFill>
                <a:latin typeface="Museo Sans Cyrl 700"/>
                <a:ea typeface="Museo Sans Cyrl 700"/>
              </a:rPr>
              <a:t>&lt;номер&gt;</a:t>
            </a:fld>
            <a:endParaRPr b="0" lang="ru-RU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82440" cy="6857640"/>
          </a:xfrm>
          <a:prstGeom prst="rect">
            <a:avLst/>
          </a:prstGeom>
          <a:solidFill>
            <a:srgbClr val="db3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7" descr=""/>
          <p:cNvPicPr/>
          <p:nvPr/>
        </p:nvPicPr>
        <p:blipFill>
          <a:blip r:embed="rId2"/>
          <a:stretch/>
        </p:blipFill>
        <p:spPr>
          <a:xfrm>
            <a:off x="10398240" y="657000"/>
            <a:ext cx="1169640" cy="86796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882800" y="1197000"/>
            <a:ext cx="8426160" cy="7200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3c3d3b"/>
                </a:solidFill>
                <a:latin typeface="Museo Sans Cyrl 500"/>
                <a:ea typeface="Museo Sans Cyrl 500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882800" y="1981080"/>
            <a:ext cx="8426160" cy="4195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3c3d3b"/>
                </a:solidFill>
                <a:latin typeface="Museo Sans Cyrl 500"/>
                <a:ea typeface="Museo Sans Cyrl 500"/>
              </a:rPr>
              <a:t>Образец текста</a:t>
            </a:r>
            <a:endParaRPr b="0" lang="ru-RU" sz="2800" spc="-1" strike="noStrike">
              <a:solidFill>
                <a:srgbClr val="3c3d3b"/>
              </a:solidFill>
              <a:latin typeface="Museo Sans Cyrl 500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3c3d3b"/>
                </a:solidFill>
                <a:latin typeface="Museo Sans Cyrl 500"/>
                <a:ea typeface="Museo Sans Cyrl 500"/>
              </a:rPr>
              <a:t>Второй уровень</a:t>
            </a:r>
            <a:endParaRPr b="0" lang="ru-RU" sz="2400" spc="-1" strike="noStrike">
              <a:solidFill>
                <a:srgbClr val="3c3d3b"/>
              </a:solidFill>
              <a:latin typeface="Museo Sans Cyrl 500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3c3d3b"/>
                </a:solidFill>
                <a:latin typeface="Museo Sans Cyrl 500"/>
                <a:ea typeface="Museo Sans Cyrl 500"/>
              </a:rPr>
              <a:t>Третий уровень</a:t>
            </a:r>
            <a:endParaRPr b="0" lang="ru-RU" sz="2000" spc="-1" strike="noStrike">
              <a:solidFill>
                <a:srgbClr val="3c3d3b"/>
              </a:solidFill>
              <a:latin typeface="Museo Sans Cyrl 500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3c3d3b"/>
                </a:solidFill>
                <a:latin typeface="Museo Sans Cyrl 500"/>
                <a:ea typeface="Museo Sans Cyrl 500"/>
              </a:rPr>
              <a:t>Четвертый уровень</a:t>
            </a:r>
            <a:endParaRPr b="0" lang="ru-RU" sz="1800" spc="-1" strike="noStrike">
              <a:solidFill>
                <a:srgbClr val="3c3d3b"/>
              </a:solidFill>
              <a:latin typeface="Museo Sans Cyrl 500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3c3d3b"/>
                </a:solidFill>
                <a:latin typeface="Museo Sans Cyrl 500"/>
                <a:ea typeface="Museo Sans Cyrl 500"/>
              </a:rPr>
              <a:t>Пятый уровень</a:t>
            </a:r>
            <a:endParaRPr b="0" lang="ru-RU" sz="18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1882800" y="6176880"/>
            <a:ext cx="8426160" cy="48348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1256120" y="6176880"/>
            <a:ext cx="575640" cy="48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102FD42-E44E-4098-B12B-33B2C69EA560}" type="slidenum">
              <a:rPr b="1" lang="ru-RU" sz="1600" spc="-1" strike="noStrike">
                <a:solidFill>
                  <a:srgbClr val="9e9f9e"/>
                </a:solidFill>
                <a:latin typeface="Museo Sans Cyrl 700"/>
                <a:ea typeface="Museo Sans Cyrl 700"/>
              </a:rPr>
              <a:t>&lt;номер&gt;</a:t>
            </a:fld>
            <a:endParaRPr b="0" lang="ru-RU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b34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82440" cy="6857640"/>
          </a:xfrm>
          <a:prstGeom prst="rect">
            <a:avLst/>
          </a:prstGeom>
          <a:solidFill>
            <a:srgbClr val="db3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Рисунок 7" descr=""/>
          <p:cNvPicPr/>
          <p:nvPr/>
        </p:nvPicPr>
        <p:blipFill>
          <a:blip r:embed="rId2"/>
          <a:stretch/>
        </p:blipFill>
        <p:spPr>
          <a:xfrm>
            <a:off x="10398240" y="657000"/>
            <a:ext cx="1169640" cy="86796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db3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1882800" y="2223360"/>
            <a:ext cx="9685080" cy="23389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ru-RU" sz="3200" spc="-1" strike="noStrike">
                <a:solidFill>
                  <a:srgbClr val="f4f4f7"/>
                </a:solidFill>
                <a:latin typeface="Museo Sans Cyrl 500"/>
                <a:ea typeface="Museo Sans Cyrl 500"/>
              </a:rPr>
              <a:t>Образец заголовка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1882800" y="4625640"/>
            <a:ext cx="9685080" cy="17557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14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d4d4d4"/>
                </a:solidFill>
                <a:latin typeface="Museo Sans Cyrl 500"/>
                <a:ea typeface="Museo Sans Cyrl 500"/>
              </a:rPr>
              <a:t>Образец текста</a:t>
            </a:r>
            <a:endParaRPr b="0" lang="ru-RU" sz="1600" spc="-1" strike="noStrike">
              <a:solidFill>
                <a:srgbClr val="3c3d3b"/>
              </a:solidFill>
              <a:latin typeface="Museo Sans Cyrl 500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0" y="0"/>
            <a:ext cx="12191760" cy="161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7" descr=""/>
          <p:cNvPicPr/>
          <p:nvPr/>
        </p:nvPicPr>
        <p:blipFill>
          <a:blip r:embed="rId3"/>
          <a:stretch/>
        </p:blipFill>
        <p:spPr>
          <a:xfrm>
            <a:off x="1882800" y="344160"/>
            <a:ext cx="1259640" cy="9313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BosenkoTM/Integrating-and-Deploying-Software-with-Containers/tree/main/homework" TargetMode="External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152000" y="432360"/>
            <a:ext cx="10440000" cy="3455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6000"/>
          </a:bodyPr>
          <a:p>
            <a:pPr algn="ctr">
              <a:lnSpc>
                <a:spcPct val="90000"/>
              </a:lnSpc>
            </a:pPr>
            <a:br/>
            <a:br/>
            <a:br/>
            <a:br/>
            <a:r>
              <a:rPr b="0" lang="ru-RU" sz="4000" spc="-1" strike="noStrike">
                <a:solidFill>
                  <a:srgbClr val="000000"/>
                </a:solidFill>
                <a:latin typeface="Museo Sans Cyrl 500"/>
                <a:ea typeface="Museo Sans Cyrl 500"/>
              </a:rPr>
              <a:t>КУРС</a:t>
            </a:r>
            <a:br/>
            <a:r>
              <a:rPr b="0" lang="ru-RU" sz="4000" spc="-1" strike="noStrike">
                <a:solidFill>
                  <a:srgbClr val="000000"/>
                </a:solidFill>
                <a:latin typeface="Museo Sans Cyrl 500"/>
                <a:ea typeface="Museo Sans Cyrl 500"/>
              </a:rPr>
              <a:t>«Применение контейнеров для работы с данными»</a:t>
            </a:r>
            <a:br/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98424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Containers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C242ED2-D1CE-4B5C-B140-D416A66351C7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984240" y="1650960"/>
            <a:ext cx="10924920" cy="43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Поскольку взаимодействие с функциями ядра было не совсем тем, что мы бы назвали дружественным к разработчикам, контейнеры Linux (</a:t>
            </a:r>
            <a:r>
              <a:rPr b="1" lang="ru-RU" sz="2800" spc="-1" strike="noStrike">
                <a:solidFill>
                  <a:srgbClr val="0070c0"/>
                </a:solidFill>
                <a:latin typeface="Circe"/>
              </a:rPr>
              <a:t>LXC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) были введены, чтобы абстрагироваться от некоторой сложности создания различных технологических основ того, что сейчас обычно называют «контейнером».</a:t>
            </a:r>
            <a:endParaRPr b="0" lang="ru-RU" sz="2800" spc="-1" strike="noStrike">
              <a:latin typeface="XO Orie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XO Orie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YS Text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В конечном итоге именно </a:t>
            </a:r>
            <a:r>
              <a:rPr b="1" lang="ru-RU" sz="2800" spc="-1" strike="noStrike">
                <a:solidFill>
                  <a:srgbClr val="0070c0"/>
                </a:solidFill>
                <a:latin typeface="Circe"/>
              </a:rPr>
              <a:t>Docker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 сделал контейнеры массовыми, представив удобную для разработчиков упаковку функций ядра.</a:t>
            </a:r>
            <a:endParaRPr b="0" lang="ru-RU" sz="28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98424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Containers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BBD2BFE-99A8-4271-887B-36021C728FC2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008000" y="1440000"/>
            <a:ext cx="10924920" cy="52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 </a:t>
            </a:r>
            <a:r>
              <a:rPr b="1" lang="ru-RU" sz="2800" spc="-1" strike="noStrike">
                <a:solidFill>
                  <a:srgbClr val="0070c0"/>
                </a:solidFill>
                <a:latin typeface="Circe"/>
              </a:rPr>
              <a:t>Docker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 определяет контейнеры как «стандартизированную единицу программного обеспечения». «Программная единица» — или, точнее, служба или приложение, работающее в контейнере, — имеет полную конфиденциальность.доступ к собственному изолированному представлению конструкций ОС. </a:t>
            </a:r>
            <a:endParaRPr b="0" lang="ru-RU" sz="2800" spc="-1" strike="noStrike">
              <a:latin typeface="XO Orie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endParaRPr b="0" lang="ru-RU" sz="2800" spc="-1" strike="noStrike">
              <a:latin typeface="XO Orie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2800" spc="-1" strike="noStrike">
                <a:solidFill>
                  <a:srgbClr val="000000"/>
                </a:solidFill>
                <a:latin typeface="Circe"/>
              </a:rPr>
              <a:t>Другими словами, вы можете рассматривать контейнеры как инкапсулированные, индивидуально развертываемые компоненты, работающие как изолированные экземпляры в одном ядре, при этом виртуализация происходит на уровне ОС.</a:t>
            </a:r>
            <a:endParaRPr b="0" lang="ru-RU" sz="28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98424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1D548B0-543A-42DC-914A-5E6889BF7F1A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984240" y="1650960"/>
            <a:ext cx="10924920" cy="35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2800" spc="-1" strike="noStrike">
                <a:solidFill>
                  <a:srgbClr val="0070c0"/>
                </a:solidFill>
                <a:latin typeface="Circe"/>
              </a:rPr>
              <a:t> </a:t>
            </a:r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Docker </a:t>
            </a:r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– это платформа, которая позволяет «создавать, поставлять и запус­кать любое приложение повсюду». </a:t>
            </a:r>
            <a:endParaRPr b="0" lang="ru-RU" sz="3200" spc="-1" strike="noStrike">
              <a:latin typeface="XO Orie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За невероятно короткое время она прошла большой путь и теперь считается стандартным способом решения одного из самых дорогостоящих аспектов программного обеспечения – </a:t>
            </a:r>
            <a:r>
              <a:rPr b="1" lang="ru-RU" sz="3200" spc="-1" strike="noStrike">
                <a:solidFill>
                  <a:srgbClr val="c00000"/>
                </a:solidFill>
                <a:latin typeface="Circe"/>
              </a:rPr>
              <a:t>развертывания</a:t>
            </a:r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.</a:t>
            </a:r>
            <a:endParaRPr b="0" lang="ru-RU" sz="32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984240" y="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EF0F56F-1C04-4ECB-8D3C-2F90A7C12DA1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pic>
        <p:nvPicPr>
          <p:cNvPr id="160" name="Рисунок 2" descr=""/>
          <p:cNvPicPr/>
          <p:nvPr/>
        </p:nvPicPr>
        <p:blipFill>
          <a:blip r:embed="rId1"/>
          <a:stretch/>
        </p:blipFill>
        <p:spPr>
          <a:xfrm>
            <a:off x="1549440" y="622440"/>
            <a:ext cx="10287000" cy="623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984240" y="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8B5BFB3-4299-40D0-97C7-9385176EB996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pic>
        <p:nvPicPr>
          <p:cNvPr id="163" name="Рисунок 3" descr=""/>
          <p:cNvPicPr/>
          <p:nvPr/>
        </p:nvPicPr>
        <p:blipFill>
          <a:blip r:embed="rId1"/>
          <a:stretch/>
        </p:blipFill>
        <p:spPr>
          <a:xfrm>
            <a:off x="1384200" y="1341360"/>
            <a:ext cx="8955720" cy="488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984240" y="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9EACB47-5E00-4EB0-8C5C-B38C22A89E82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pic>
        <p:nvPicPr>
          <p:cNvPr id="166" name="Рисунок 2" descr=""/>
          <p:cNvPicPr/>
          <p:nvPr/>
        </p:nvPicPr>
        <p:blipFill>
          <a:blip r:embed="rId1"/>
          <a:stretch/>
        </p:blipFill>
        <p:spPr>
          <a:xfrm>
            <a:off x="1778040" y="1335240"/>
            <a:ext cx="8289720" cy="503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98424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Что такое 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8A715CE-55E6-43B4-974C-E2E9943ADB25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55080" y="1044720"/>
            <a:ext cx="10924920" cy="19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28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2800" spc="-1" strike="noStrike">
              <a:latin typeface="XO Orie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Докером (docker)</a:t>
            </a:r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 назывался рабочий, который переносил товары на суда и обратно, когда те стояли в пор_x0002_тах.</a:t>
            </a:r>
            <a:endParaRPr b="0" lang="ru-RU" sz="3200" spc="-1" strike="noStrike">
              <a:latin typeface="XO Orie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800000" y="3312000"/>
            <a:ext cx="8924400" cy="27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98424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Что такое 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165BD8C-1F19-4495-81B6-90265EF2475E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955080" y="1044720"/>
            <a:ext cx="10924920" cy="19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28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2800" spc="-1" strike="noStrike">
              <a:latin typeface="XO Orie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Докером (docker)</a:t>
            </a:r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 назывался рабочий, который переносил товары на суда и обратно, когда те стояли в пор_x0002_тах.</a:t>
            </a:r>
            <a:endParaRPr b="0" lang="ru-RU" sz="3200" spc="-1" strike="noStrike">
              <a:latin typeface="XO Orie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826640" y="3122280"/>
            <a:ext cx="8829360" cy="328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8424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Почему 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3E730C3-3BE7-41D2-864D-2FEDC9DBF4CE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955080" y="1044720"/>
            <a:ext cx="10924920" cy="39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28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2800" spc="-1" strike="noStrike">
              <a:latin typeface="XO Oriel"/>
            </a:endParaRPr>
          </a:p>
          <a:p>
            <a:endParaRPr b="0" lang="ru-RU" sz="2800" spc="-1" strike="noStrike">
              <a:latin typeface="XO Orie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 </a:t>
            </a:r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Замена виртуальных машин</a:t>
            </a:r>
            <a:endParaRPr b="0" lang="ru-RU" sz="32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32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0000"/>
                </a:solidFill>
                <a:latin typeface="Circe"/>
              </a:rPr>
              <a:t>Docker</a:t>
            </a:r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 может использоваться для замены виртуальных машин во многих ситуациях. Если вас волнует только приложение, а не операционная система, </a:t>
            </a:r>
            <a:r>
              <a:rPr b="1" lang="ru-RU" sz="3200" spc="-1" strike="noStrike">
                <a:solidFill>
                  <a:srgbClr val="000000"/>
                </a:solidFill>
                <a:latin typeface="Circe"/>
              </a:rPr>
              <a:t>Docker</a:t>
            </a:r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 может заменить виртуальную машину</a:t>
            </a:r>
            <a:endParaRPr b="0" lang="ru-RU" sz="32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98424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Почему 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F641BC3-64C4-4421-9DA1-9A2615201CC3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955080" y="1044720"/>
            <a:ext cx="10924920" cy="29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28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2800" spc="-1" strike="noStrike">
              <a:latin typeface="XO Oriel"/>
            </a:endParaRPr>
          </a:p>
          <a:p>
            <a:endParaRPr b="0" lang="ru-RU" sz="2800" spc="-1" strike="noStrike">
              <a:latin typeface="XO Orie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 </a:t>
            </a:r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Прототипирование программного обеспечения</a:t>
            </a:r>
            <a:endParaRPr b="0" lang="ru-RU" sz="32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3200" spc="-1" strike="noStrike">
              <a:latin typeface="XO Orie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«Песочница» за миллисекунды</a:t>
            </a:r>
            <a:endParaRPr b="0" lang="ru-RU" sz="32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197720" y="319320"/>
            <a:ext cx="10994040" cy="6208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ru-RU" sz="4800" spc="-1" strike="noStrike">
                <a:solidFill>
                  <a:srgbClr val="000000"/>
                </a:solidFill>
                <a:latin typeface="Museo Sans Cyrl 500"/>
                <a:ea typeface="Museo Sans Cyrl 500"/>
              </a:rPr>
              <a:t>ЛИТЕРАТУРА</a:t>
            </a:r>
            <a:br/>
            <a:r>
              <a:rPr b="1" lang="ru-RU" sz="2000" spc="-1" strike="noStrike">
                <a:solidFill>
                  <a:srgbClr val="c00000"/>
                </a:solidFill>
                <a:latin typeface="Times New Roman"/>
                <a:ea typeface="Museo Sans Cyrl 500"/>
              </a:rPr>
              <a:t>1.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Иан Милл, Эйдан Хобсон Сейерс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Docker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на практике / пер. с англ. Д. А. Беликов. – М.: ДМК Пресс, 2020. – 516 с. (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https://disk.yandex.ru/d/mrcntkbTLAfHPQ) </a:t>
            </a:r>
            <a:br/>
            <a:br/>
            <a:r>
              <a:rPr b="1" lang="en-US" sz="2000" spc="-1" strike="noStrike">
                <a:solidFill>
                  <a:srgbClr val="c00000"/>
                </a:solidFill>
                <a:latin typeface="Times New Roman"/>
                <a:ea typeface="Museo Sans Cyrl 500"/>
              </a:rPr>
              <a:t>2.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Моуэт Э. Использование Docker / пер. с англ. А. В. Снастина; науч. ред. А. А. Маркелов. – М.: ДМК Пресс, 2017. – 354 с.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 </a:t>
            </a:r>
            <a:br/>
            <a:br/>
            <a:r>
              <a:rPr b="1" lang="en-US" sz="2000" spc="-1" strike="noStrike">
                <a:solidFill>
                  <a:srgbClr val="c00000"/>
                </a:solidFill>
                <a:latin typeface="Times New Roman"/>
                <a:ea typeface="Museo Sans Cyrl 500"/>
              </a:rPr>
              <a:t>3.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Liz Rice Container Security: Fundamental Technology Concepts that Protect Containerized Applications. O'Reilly Media, 2020, 175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с.(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https://disk.yandex.ru/d/mrcntkbTLAfHPQ) 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 </a:t>
            </a:r>
            <a:br/>
            <a:r>
              <a:rPr b="1" lang="en-US" sz="2000" spc="-1" strike="noStrike">
                <a:solidFill>
                  <a:srgbClr val="c00000"/>
                </a:solidFill>
                <a:latin typeface="Times New Roman"/>
                <a:ea typeface="Museo Sans Cyrl 500"/>
              </a:rPr>
              <a:t>4.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Jordan Lioy Software Containers: The Complete Guide to Virtualization Technology. Create, Use and Deploy Scalable Software with Docker and Kubernetes. 2023, 673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с.(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https://disk.yandex.ru/d/mrcntkbTLAfHPQ)  </a:t>
            </a:r>
            <a:br/>
            <a:br/>
            <a:r>
              <a:rPr b="1" lang="en-US" sz="2000" spc="-1" strike="noStrike">
                <a:solidFill>
                  <a:srgbClr val="c00000"/>
                </a:solidFill>
                <a:latin typeface="Times New Roman"/>
                <a:ea typeface="Museo Sans Cyrl 500"/>
              </a:rPr>
              <a:t>5.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Play with Docker Classroom [link](https://training.play-with-docker.com/)   </a:t>
            </a:r>
            <a:br/>
            <a:br/>
            <a:r>
              <a:rPr b="1" lang="en-US" sz="2000" spc="-1" strike="noStrike">
                <a:solidFill>
                  <a:srgbClr val="c00000"/>
                </a:solidFill>
                <a:latin typeface="Times New Roman"/>
                <a:ea typeface="Museo Sans Cyrl 500"/>
              </a:rPr>
              <a:t>6.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Container Training [link](https://container.training/)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93600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Почему 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E102B8D-6C40-4540-A985-376501B0F9AE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955080" y="1044720"/>
            <a:ext cx="10924920" cy="53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28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2800" spc="-1" strike="noStrike">
              <a:latin typeface="XO Oriel"/>
            </a:endParaRPr>
          </a:p>
          <a:p>
            <a:endParaRPr b="0" lang="ru-RU" sz="2800" spc="-1" strike="noStrike">
              <a:latin typeface="XO Orie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 </a:t>
            </a:r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Упаковка программного обеспечения </a:t>
            </a:r>
            <a:endParaRPr b="0" lang="ru-RU" sz="32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3200" spc="-1" strike="noStrike">
              <a:latin typeface="XO Orie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Поскольку образ </a:t>
            </a:r>
            <a:r>
              <a:rPr b="1" lang="ru-RU" sz="3200" spc="-1" strike="noStrike">
                <a:solidFill>
                  <a:srgbClr val="000000"/>
                </a:solidFill>
                <a:latin typeface="Circe"/>
              </a:rPr>
              <a:t>Docker</a:t>
            </a:r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 фактически не имеет зависимостей для пользова_x0002_теля Linux, это отличный способ для упаковки программного обеспечения. </a:t>
            </a:r>
            <a:endParaRPr b="0" lang="ru-RU" sz="3200" spc="-1" strike="noStrike">
              <a:latin typeface="XO Orie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Вы можете создать свой образ и быть уверенным, что он может работать на лю_x0002_бом современном компьютере с Linux, – подумайте о Java без необходимости </a:t>
            </a:r>
            <a:endParaRPr b="0" lang="ru-RU" sz="3200" spc="-1" strike="noStrike">
              <a:latin typeface="XO Orie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создания виртуальной машины Java.</a:t>
            </a:r>
            <a:endParaRPr b="0" lang="ru-RU" sz="32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93600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Почему 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43B6A1E-784D-43EE-BA7A-B508B9EF9A55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55080" y="1044720"/>
            <a:ext cx="11237040" cy="53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28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2800" spc="-1" strike="noStrike">
              <a:latin typeface="XO Oriel"/>
            </a:endParaRPr>
          </a:p>
          <a:p>
            <a:endParaRPr b="0" lang="ru-RU" sz="28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Возможность для архитектуры микросервисов </a:t>
            </a:r>
            <a:endParaRPr b="0" lang="ru-RU" sz="32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32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0000"/>
                </a:solidFill>
                <a:latin typeface="Circe"/>
              </a:rPr>
              <a:t>Docker</a:t>
            </a:r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 упрощает декомпозицию сложной системы на серию составных час_x0002_тей, что позволяет более детально рассуждать о  своих сервисах. </a:t>
            </a:r>
            <a:endParaRPr b="0" lang="ru-RU" sz="3200" spc="-1" strike="noStrike">
              <a:latin typeface="XO Orie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Это может позволить вам реструктурировать свое программное обеспечение, чтобы сде_x0002_лать его части более управляемыми и подключаемыми, не затрагивая целое</a:t>
            </a:r>
            <a:endParaRPr b="0" lang="ru-RU" sz="32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93600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Почему 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83CCA42-D457-4665-B4F4-F51895BD5D85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955080" y="1044720"/>
            <a:ext cx="11237040" cy="24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28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2800" spc="-1" strike="noStrike">
              <a:latin typeface="XO Oriel"/>
            </a:endParaRPr>
          </a:p>
          <a:p>
            <a:endParaRPr b="0" lang="ru-RU" sz="28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Моделирование сетей </a:t>
            </a:r>
            <a:endParaRPr b="0" lang="ru-RU" sz="32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3200" spc="-1" strike="noStrike">
              <a:latin typeface="XO Orie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latin typeface="Circe"/>
              </a:rPr>
              <a:t>Тестирования реальных сценариев</a:t>
            </a:r>
            <a:endParaRPr b="0" lang="ru-RU" sz="32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93600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Почему 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C6FBB0B-63FD-4B76-B2DF-681DA40CA548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1008000" y="1061280"/>
            <a:ext cx="11237040" cy="44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28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2800" spc="-1" strike="noStrike">
              <a:latin typeface="XO Oriel"/>
            </a:endParaRPr>
          </a:p>
          <a:p>
            <a:endParaRPr b="0" lang="ru-RU" sz="28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Сокращение неизбежных расходов на отладку </a:t>
            </a:r>
            <a:endParaRPr b="0" lang="ru-RU" sz="32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32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Документирование зависимостей программного обеспечения и точки взаимодействия</a:t>
            </a:r>
            <a:endParaRPr b="0" lang="ru-RU" sz="3200" spc="-1" strike="noStrike">
              <a:latin typeface="XO Oriel"/>
            </a:endParaRPr>
          </a:p>
          <a:p>
            <a:endParaRPr b="0" lang="ru-RU" sz="32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Возможность непрерывной доставки</a:t>
            </a:r>
            <a:endParaRPr b="0" lang="ru-RU" sz="32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93600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Почему 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B8D4FEA-5470-4125-B280-B6ECB605777B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008000" y="1061280"/>
            <a:ext cx="11237040" cy="44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28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2800" spc="-1" strike="noStrike">
              <a:latin typeface="XO Oriel"/>
            </a:endParaRPr>
          </a:p>
          <a:p>
            <a:endParaRPr b="0" lang="ru-RU" sz="28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Сокращение неизбежных расходов на отладку </a:t>
            </a:r>
            <a:endParaRPr b="0" lang="ru-RU" sz="32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 </a:t>
            </a:r>
            <a:endParaRPr b="0" lang="ru-RU" sz="32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Документирование зависимостей программного обеспечения и точки взаимодействия</a:t>
            </a:r>
            <a:endParaRPr b="0" lang="ru-RU" sz="3200" spc="-1" strike="noStrike">
              <a:latin typeface="XO Oriel"/>
            </a:endParaRPr>
          </a:p>
          <a:p>
            <a:endParaRPr b="0" lang="ru-RU" sz="3200" spc="-1" strike="noStrike">
              <a:latin typeface="XO Oriel"/>
            </a:endParaRPr>
          </a:p>
          <a:p>
            <a:r>
              <a:rPr b="1" lang="ru-RU" sz="3200" spc="-1" strike="noStrike">
                <a:solidFill>
                  <a:srgbClr val="0070c0"/>
                </a:solidFill>
                <a:latin typeface="Circe"/>
              </a:rPr>
              <a:t>Возможность непрерывной доставки</a:t>
            </a:r>
            <a:endParaRPr b="0" lang="ru-RU" sz="32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93600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 </a:t>
            </a: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Ключевые концепции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BFE83C3-53C3-4C00-B492-9827EF552E3E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782080" y="792000"/>
            <a:ext cx="7297920" cy="590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93600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Ключевые команды 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9C526C0-87C0-4443-BBAE-E722D5929A38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230120" y="2232000"/>
            <a:ext cx="10858320" cy="298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93600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Образы и контейнеры Docker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744D71F-5EBB-4A3E-B599-1EA814E02191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2952000" y="853560"/>
            <a:ext cx="6552000" cy="584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882800" y="2223360"/>
            <a:ext cx="9685080" cy="2338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>
                <a:solidFill>
                  <a:srgbClr val="f4f4f7"/>
                </a:solidFill>
                <a:latin typeface="Museo Sans Cyrl 500"/>
                <a:ea typeface="Museo Sans Cyrl 500"/>
              </a:rPr>
              <a:t>СПАСИБО ЗА ВНИМАНИЕ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197720" y="241200"/>
            <a:ext cx="10994040" cy="6286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uk-UA" sz="4800" spc="-1" strike="noStrike">
                <a:solidFill>
                  <a:srgbClr val="000000"/>
                </a:solidFill>
                <a:latin typeface="Museo Sans Cyrl 500"/>
                <a:ea typeface="Museo Sans Cyrl 500"/>
              </a:rPr>
              <a:t>Лекции</a:t>
            </a:r>
            <a:r>
              <a:rPr b="0" lang="en-US" sz="4800" spc="-1" strike="noStrike">
                <a:solidFill>
                  <a:srgbClr val="000000"/>
                </a:solidFill>
                <a:latin typeface="Museo Sans Cyrl 500"/>
                <a:ea typeface="Museo Sans Cyrl 500"/>
              </a:rPr>
              <a:t> (20 </a:t>
            </a:r>
            <a:r>
              <a:rPr b="0" lang="uk-UA" sz="4800" spc="-1" strike="noStrike">
                <a:solidFill>
                  <a:srgbClr val="000000"/>
                </a:solidFill>
                <a:latin typeface="Museo Sans Cyrl 500"/>
                <a:ea typeface="Museo Sans Cyrl 500"/>
              </a:rPr>
              <a:t>баллов</a:t>
            </a:r>
            <a:r>
              <a:rPr b="0" lang="en-US" sz="4800" spc="-1" strike="noStrike">
                <a:solidFill>
                  <a:srgbClr val="000000"/>
                </a:solidFill>
                <a:latin typeface="Museo Sans Cyrl 500"/>
                <a:ea typeface="Museo Sans Cyrl 500"/>
              </a:rPr>
              <a:t>)</a:t>
            </a:r>
            <a:br/>
            <a:br/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[</a:t>
            </a:r>
            <a:r>
              <a:rPr b="1" lang="ru-RU" sz="22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Лекция 1.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Микросервисы и контейнеры]</a:t>
            </a:r>
            <a:br/>
            <a:br/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[</a:t>
            </a:r>
            <a:r>
              <a:rPr b="1" lang="ru-RU" sz="22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Лекция 2.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Docker]</a:t>
            </a:r>
            <a:br/>
            <a:br/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[</a:t>
            </a:r>
            <a:r>
              <a:rPr b="1" lang="ru-RU" sz="22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Лекция 3.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Введение в Kubernetes]</a:t>
            </a:r>
            <a:br/>
            <a:br/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[</a:t>
            </a:r>
            <a:r>
              <a:rPr b="1" lang="ru-RU" sz="22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Лекция 4.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Хранение данных и ресурсы]</a:t>
            </a:r>
            <a:br/>
            <a:br/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[</a:t>
            </a:r>
            <a:r>
              <a:rPr b="1" lang="ru-RU" sz="22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Лекция 5.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Сетевые абстракции Kubernetes]</a:t>
            </a:r>
            <a:br/>
            <a:br/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[</a:t>
            </a:r>
            <a:r>
              <a:rPr b="1" lang="ru-RU" sz="22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Лекция 6.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Устройство кластера]</a:t>
            </a:r>
            <a:br/>
            <a:br/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[</a:t>
            </a:r>
            <a:r>
              <a:rPr b="1" lang="ru-RU" sz="22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Лекция 7.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Продвинутые абстракции]</a:t>
            </a:r>
            <a:br/>
            <a:br/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[</a:t>
            </a:r>
            <a:r>
              <a:rPr b="1" lang="ru-RU" sz="22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Лекция 8.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Деплой тестового приложения в кластер, CI/CD]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027800" y="596880"/>
            <a:ext cx="11163960" cy="4743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6000"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uk-UA" sz="4800" spc="-1" strike="noStrike">
                <a:solidFill>
                  <a:srgbClr val="000000"/>
                </a:solidFill>
                <a:latin typeface="Museo Sans Cyrl 500"/>
                <a:ea typeface="Museo Sans Cyrl 500"/>
              </a:rPr>
              <a:t>Практика (50 баллов)</a:t>
            </a:r>
            <a:br/>
            <a:br/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`</a:t>
            </a:r>
            <a:r>
              <a:rPr b="1" lang="ru-RU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Семинар 1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`.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[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First Alpine Linux Containers](https://training.play-with-docker.com/ops-s1-hello/)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`</a:t>
            </a:r>
            <a:r>
              <a:rPr b="1" lang="ru-RU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Семинар 2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`.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[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Docker for Beginners - Linux](https://training.play-with-docker.com/beginner-linux/)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`</a:t>
            </a:r>
            <a:r>
              <a:rPr b="1" lang="ru-RU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Семинар 3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`.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[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Node.js with SQL Server on Docker](https://training.play-with-docker.com/node-sql-server-docker/).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`</a:t>
            </a:r>
            <a:r>
              <a:rPr b="1" lang="ru-RU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Семинар 4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`.   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[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Swarm Mode Introduction for IT Pros](https://training.play-with-docker.com/ops-s1-swarm-intro/)  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[Swarm mode introduction](https://training.play-with-docker.com/swarm-mode-intro/)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`</a:t>
            </a:r>
            <a:r>
              <a:rPr b="1" lang="ru-RU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Семинар 5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`.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[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Application Containerization and Microservice Orchestration](https://training.play-with-docker.com/microservice-orchestration/)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`</a:t>
            </a:r>
            <a:r>
              <a:rPr b="1" lang="ru-RU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Семинар 6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`.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[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Docker images deeper dive](https://training.play-with-docker.com/docker-images/)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`</a:t>
            </a:r>
            <a:r>
              <a:rPr b="1" lang="ru-RU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Семинар 7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`.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[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Docker Orchestration Hands-on Lab](https://training.play-with-docker.com/orchestration-hol/)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`</a:t>
            </a:r>
            <a:r>
              <a:rPr b="1" lang="ru-RU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Семинар 8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`.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[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Docker images deeper dive](https://training.play-with-docker.com/docker-images/)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38880" y="1359000"/>
            <a:ext cx="11163960" cy="39301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5000"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uk-UA" sz="4800" spc="-1" strike="noStrike">
                <a:solidFill>
                  <a:srgbClr val="000000"/>
                </a:solidFill>
                <a:latin typeface="Museo Sans Cyrl 500"/>
                <a:ea typeface="Museo Sans Cyrl 500"/>
              </a:rPr>
              <a:t>Домашняя работа (30 баллов)</a:t>
            </a:r>
            <a:br/>
            <a:br/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</a:t>
            </a:r>
            <a:r>
              <a:rPr b="1" lang="en-US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2.docker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- </a:t>
            </a:r>
            <a:r>
              <a:rPr b="1" lang="en-US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3.kubernetes-intro</a:t>
            </a:r>
            <a:br/>
            <a:r>
              <a:rPr b="1" lang="en-US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- 4.resources-and-persistence</a:t>
            </a:r>
            <a:br/>
            <a:r>
              <a:rPr b="1" lang="en-US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- 5.kubernetes-network</a:t>
            </a:r>
            <a:br/>
            <a:r>
              <a:rPr b="1" lang="uk-UA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- </a:t>
            </a:r>
            <a:r>
              <a:rPr b="1" lang="en-US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7.advanced-abstractions</a:t>
            </a:r>
            <a:br/>
            <a:r>
              <a:rPr b="1" lang="uk-UA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- </a:t>
            </a:r>
            <a:r>
              <a:rPr b="1" lang="en-US" sz="2400" spc="-1" strike="noStrike">
                <a:solidFill>
                  <a:srgbClr val="ce3428"/>
                </a:solidFill>
                <a:latin typeface="Times New Roman"/>
                <a:ea typeface="Museo Sans Cyrl 500"/>
              </a:rPr>
              <a:t>8.ci-cd</a:t>
            </a:r>
            <a:br/>
            <a:br/>
            <a:r>
              <a:rPr b="0" lang="en-US" sz="2400" spc="-1" strike="noStrike" u="sng">
                <a:solidFill>
                  <a:srgbClr val="0563c1"/>
                </a:solidFill>
                <a:uFillTx/>
                <a:latin typeface="Times New Roman"/>
                <a:ea typeface="Museo Sans Cyrl 500"/>
                <a:hlinkClick r:id="rId1"/>
              </a:rPr>
              <a:t>https://github.com/BosenkoTM/Integrating-and-Deploying-Software-with-Containers/tree/main/homework</a:t>
            </a:r>
            <a:r>
              <a:rPr b="0" lang="uk-UA" sz="2400" spc="-1" strike="noStrike">
                <a:solidFill>
                  <a:srgbClr val="000000"/>
                </a:solidFill>
                <a:latin typeface="Times New Roman"/>
                <a:ea typeface="Museo Sans Cyrl 500"/>
              </a:rPr>
              <a:t> </a:t>
            </a:r>
            <a:br/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424880" y="2183040"/>
            <a:ext cx="9796320" cy="2523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Museo Sans Cyrl 500"/>
                <a:ea typeface="Museo Sans Cyrl 500"/>
              </a:rPr>
              <a:t>Лекция </a:t>
            </a:r>
            <a:r>
              <a:rPr b="0" lang="en-US" sz="4800" spc="-1" strike="noStrike">
                <a:solidFill>
                  <a:srgbClr val="000000"/>
                </a:solidFill>
                <a:latin typeface="Museo Sans Cyrl 500"/>
                <a:ea typeface="Museo Sans Cyrl 500"/>
              </a:rPr>
              <a:t>1</a:t>
            </a:r>
            <a:r>
              <a:rPr b="0" lang="ru-RU" sz="4800" spc="-1" strike="noStrike">
                <a:solidFill>
                  <a:srgbClr val="000000"/>
                </a:solidFill>
                <a:latin typeface="Museo Sans Cyrl 500"/>
                <a:ea typeface="Museo Sans Cyrl 500"/>
              </a:rPr>
              <a:t>. </a:t>
            </a:r>
            <a:r>
              <a:rPr b="0" lang="en-US" sz="4800" spc="-1" strike="noStrike">
                <a:solidFill>
                  <a:srgbClr val="000000"/>
                </a:solidFill>
                <a:latin typeface="Museo Sans Cyrl 500"/>
                <a:ea typeface="Museo Sans Cyrl 500"/>
              </a:rPr>
              <a:t>Fundamentals</a:t>
            </a:r>
            <a:br/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98424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Containers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2072809-102B-4695-BC06-B6E389E41E28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984240" y="1125000"/>
            <a:ext cx="1092492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Первоначально </a:t>
            </a:r>
            <a:r>
              <a:rPr b="1" lang="ru-RU" sz="2400" spc="-1" strike="noStrike">
                <a:solidFill>
                  <a:srgbClr val="0070c0"/>
                </a:solidFill>
                <a:latin typeface="Circe"/>
              </a:rPr>
              <a:t>контейнеры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 привлекли внимание стартапов и компаний, созданных в облаке, но за последние пару лет контейнеры стали синонимом модернизации приложений. </a:t>
            </a:r>
            <a:endParaRPr b="0" lang="ru-RU" sz="2400" spc="-1" strike="noStrike">
              <a:latin typeface="XO Orie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Сегодня очень мало компаний, которые не используют контейнеры или, по крайней мере, рассматривают возможность использования контейнеров в будущем, а это означает, что и архитекторам, и разработчикам необходимо понимать, что контейнеры предлагают, а что нет.</a:t>
            </a:r>
            <a:endParaRPr b="0" lang="ru-RU" sz="2400" spc="-1" strike="noStrike">
              <a:latin typeface="XO Orie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Когда люди сегодня говорят о контейнерах, они чаще всего имеют в виду «</a:t>
            </a:r>
            <a:r>
              <a:rPr b="1" lang="ru-RU" sz="2400" spc="-1" strike="noStrike">
                <a:solidFill>
                  <a:srgbClr val="0070c0"/>
                </a:solidFill>
                <a:latin typeface="Circe"/>
              </a:rPr>
              <a:t>Docker-контейнеры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», потому что именно </a:t>
            </a:r>
            <a:r>
              <a:rPr b="1" lang="ru-RU" sz="2400" spc="-1" strike="noStrike">
                <a:solidFill>
                  <a:srgbClr val="0070c0"/>
                </a:solidFill>
                <a:latin typeface="Circe"/>
              </a:rPr>
              <a:t>Docker 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действительно сделал контейнеры популярными. Однако в мире операционных систем (ОС) </a:t>
            </a:r>
            <a:r>
              <a:rPr b="1" lang="ru-RU" sz="2400" spc="-1" strike="noStrike">
                <a:solidFill>
                  <a:srgbClr val="000000"/>
                </a:solidFill>
                <a:latin typeface="Circe"/>
              </a:rPr>
              <a:t>Linux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 контейнеры появились более </a:t>
            </a:r>
            <a:r>
              <a:rPr b="1" lang="ru-RU" sz="2400" spc="-1" strike="noStrike">
                <a:solidFill>
                  <a:srgbClr val="000000"/>
                </a:solidFill>
                <a:latin typeface="Circe"/>
              </a:rPr>
              <a:t>10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 лет назад.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 </a:t>
            </a:r>
            <a:r>
              <a:rPr b="0" lang="en-US" sz="3200" spc="-1" strike="noStrike">
                <a:solidFill>
                  <a:srgbClr val="151515"/>
                </a:solidFill>
                <a:latin typeface="SourceSerifPro-Regular"/>
              </a:rPr>
              <a:t>	</a:t>
            </a:r>
            <a:endParaRPr b="0" lang="ru-RU" sz="32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8424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Containers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CAC3980-38F5-4F17-9026-BA2CCE8CBE6B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84240" y="1650960"/>
            <a:ext cx="10924920" cy="38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Первоначальная идея </a:t>
            </a:r>
            <a:r>
              <a:rPr b="1" lang="ru-RU" sz="2400" spc="-1" strike="noStrike">
                <a:solidFill>
                  <a:srgbClr val="0070c0"/>
                </a:solidFill>
                <a:latin typeface="Circe"/>
              </a:rPr>
              <a:t>контейнеров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 заключалась в том, чтобы разделить операционную систему на части, чтобы вы могли безопасно запускать несколько приложений, не мешая им друг другу.</a:t>
            </a:r>
            <a:endParaRPr b="0" lang="ru-RU" sz="2400" spc="-1" strike="noStrike">
              <a:latin typeface="XO Orie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Требуемая изоляция достигается с помощью пространств имен и групп управления, которые являются функциями ядра Linux. 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Пространства имен позволяют разделить различные компоненты ОС и, таким образом, создать изолированные рабочие пространства. </a:t>
            </a:r>
            <a:endParaRPr b="0" lang="ru-RU" sz="2400" spc="-1" strike="noStrike">
              <a:latin typeface="XO Orie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irce"/>
              </a:rPr>
              <a:t>Группы управления затем позволяют детально контролировать использование ресурсов, эффективно предотвращая потребление одним контейнером всех системных ресурсов.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 </a:t>
            </a:r>
            <a:r>
              <a:rPr b="0" lang="en-US" sz="3200" spc="-1" strike="noStrike">
                <a:solidFill>
                  <a:srgbClr val="151515"/>
                </a:solidFill>
                <a:latin typeface="SourceSerifPro-Regular"/>
              </a:rPr>
              <a:t>	</a:t>
            </a:r>
            <a:endParaRPr b="0" lang="ru-RU" sz="32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984240" y="141840"/>
            <a:ext cx="1092492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c3d3b"/>
                </a:solidFill>
                <a:latin typeface="Times New Roman"/>
                <a:ea typeface="Museo Sans Cyrl 500"/>
              </a:rPr>
              <a:t>Containers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750000" y="6367320"/>
            <a:ext cx="2133360" cy="35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3C417DB-F4F1-47B5-A0AD-8570F71D75CE}" type="slidenum">
              <a:rPr b="1" lang="ru-RU" sz="1600" spc="-1" strike="noStrike">
                <a:solidFill>
                  <a:srgbClr val="6b7995"/>
                </a:solidFill>
                <a:latin typeface="Arial"/>
              </a:rPr>
              <a:t>6</a:t>
            </a:fld>
            <a:endParaRPr b="0" lang="ru-RU" sz="1600" spc="-1" strike="noStrike">
              <a:latin typeface="Times New Roman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026720" y="785160"/>
            <a:ext cx="92692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	</a:t>
            </a:r>
            <a:r>
              <a:rPr b="1" lang="ru-RU" sz="2800" spc="-1" strike="noStrike">
                <a:solidFill>
                  <a:srgbClr val="000000"/>
                </a:solidFill>
                <a:latin typeface="Circe"/>
              </a:rPr>
              <a:t> </a:t>
            </a:r>
            <a:r>
              <a:rPr b="1" lang="ru-RU" sz="2800" spc="-1" strike="noStrike">
                <a:solidFill>
                  <a:srgbClr val="000000"/>
                </a:solidFill>
                <a:latin typeface="Circe"/>
              </a:rPr>
              <a:t>Виртуальные машины и контейнеры на одном хосте</a:t>
            </a:r>
            <a:endParaRPr b="0" lang="ru-RU" sz="2800" spc="-1" strike="noStrike">
              <a:latin typeface="XO Oriel"/>
            </a:endParaRPr>
          </a:p>
        </p:txBody>
      </p:sp>
      <p:pic>
        <p:nvPicPr>
          <p:cNvPr id="148" name="Рисунок 2" descr=""/>
          <p:cNvPicPr/>
          <p:nvPr/>
        </p:nvPicPr>
        <p:blipFill>
          <a:blip r:embed="rId1"/>
          <a:stretch/>
        </p:blipFill>
        <p:spPr>
          <a:xfrm>
            <a:off x="1019160" y="1778760"/>
            <a:ext cx="10554120" cy="446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5062</TotalTime>
  <Application>Редактор_презентаций/2020.03.0.0$Windows_x86 LibreOffice_project/fbfdbe92bca1bdbb8d59908e65cfad57fcdf5eb8</Application>
  <Words>1017</Words>
  <Paragraphs>49</Paragraphs>
  <Company>Московский городской университет МГПУ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2016-03-02T10:13:19Z</dcterms:created>
  <dc:creator>bossua</dc:creator>
  <dc:description/>
  <dc:language>ru-RU</dc:language>
  <cp:lastModifiedBy/>
  <cp:lastPrinted>2023-09-02T10:13:01Z</cp:lastPrinted>
  <dcterms:modified xsi:type="dcterms:W3CDTF">2023-09-02T10:14:04Z</dcterms:modified>
  <cp:revision>304</cp:revision>
  <dc:subject/>
  <dc:title>Название презентации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Московский городской университет МГПУ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