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sldIdLst>
    <p:sldId id="256" r:id="rId2"/>
    <p:sldId id="580" r:id="rId3"/>
    <p:sldId id="596" r:id="rId4"/>
    <p:sldId id="640" r:id="rId5"/>
    <p:sldId id="630" r:id="rId6"/>
    <p:sldId id="641" r:id="rId7"/>
    <p:sldId id="643" r:id="rId8"/>
    <p:sldId id="648" r:id="rId9"/>
    <p:sldId id="644" r:id="rId10"/>
    <p:sldId id="647" r:id="rId11"/>
    <p:sldId id="649" r:id="rId12"/>
    <p:sldId id="645" r:id="rId13"/>
    <p:sldId id="646" r:id="rId14"/>
    <p:sldId id="63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3" autoAdjust="0"/>
  </p:normalViewPr>
  <p:slideViewPr>
    <p:cSldViewPr snapToGrid="0">
      <p:cViewPr varScale="1">
        <p:scale>
          <a:sx n="51" d="100"/>
          <a:sy n="51" d="100"/>
        </p:scale>
        <p:origin x="15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F4F83-30B4-4259-A2DA-23F9FFEC60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CCEC-48CF-499E-8772-4E0370FD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Supervisors to have ppt, user guide, </a:t>
            </a:r>
            <a:r>
              <a:rPr lang="en-US" dirty="0" err="1"/>
              <a:t>wifi</a:t>
            </a:r>
            <a:r>
              <a:rPr lang="en-US" dirty="0"/>
              <a:t> flyer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EBFFD-688F-9749-BF8A-2F7C910657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now, don’t use SSO to access Catalyst if your area has SSO.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EBFFD-688F-9749-BF8A-2F7C910657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EBFFD-688F-9749-BF8A-2F7C910657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CCEC-48CF-499E-8772-4E0370FD9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CCEC-48CF-499E-8772-4E0370FD9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4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CCEC-48CF-499E-8772-4E0370FD9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need to select the prompts that are used in the program- MLC to let consultants know to be clear with prompts for data sheets if needed paper/pencil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CCEC-48CF-499E-8772-4E0370FD9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</a:rPr>
              <a:t>IMPORTANT:</a:t>
            </a:r>
          </a:p>
          <a:p>
            <a:pPr lvl="0"/>
            <a:r>
              <a:rPr lang="en-US" i="0" baseline="0" dirty="0"/>
              <a:t>***You should see all of your </a:t>
            </a:r>
            <a:r>
              <a:rPr lang="en-US" b="1" i="0" baseline="0" dirty="0"/>
              <a:t>regularly scheduled clients automatically.  </a:t>
            </a:r>
          </a:p>
          <a:p>
            <a:pPr lvl="0"/>
            <a:r>
              <a:rPr lang="en-US" i="0" baseline="0" dirty="0"/>
              <a:t>***If assigned a same-day alternate case, you should automatically see the client once you </a:t>
            </a:r>
            <a:r>
              <a:rPr lang="en-US" b="1" i="0" baseline="0" dirty="0"/>
              <a:t>re-sync your app </a:t>
            </a:r>
            <a:r>
              <a:rPr lang="en-US" i="0" baseline="0" dirty="0"/>
              <a:t>for the day (if you do not see the same-day alternate client after re-syncing your device, contact scheduling for support).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FBDBE-A8CE-4AE3-8FD5-46A2DB4BED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9484C56-0E5A-8442-99FA-0571113CD3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7055" y="0"/>
            <a:ext cx="85149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ED95D-8EF3-CF40-9110-5AD2AB408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0" y="2672863"/>
            <a:ext cx="2720368" cy="3625948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637F97-2BC4-E64F-A167-693B2DA8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10" y="602191"/>
            <a:ext cx="2720368" cy="1873724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1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83754E-08C8-4F07-9EE6-604A3EBD056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4A113DC-3B59-473D-B4CF-26C3C8E1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datafinch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ftcatalyst.zendes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datafinch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6B-5C98-4B17-A705-9563E6DFC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put data into Catalyst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CF9F-2AE7-4DCE-B632-CF6533380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the portal!</a:t>
            </a:r>
          </a:p>
        </p:txBody>
      </p:sp>
    </p:spTree>
    <p:extLst>
      <p:ext uri="{BB962C8B-B14F-4D97-AF65-F5344CB8AC3E}">
        <p14:creationId xmlns:p14="http://schemas.microsoft.com/office/powerpoint/2010/main" val="142532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293-1534-4CC9-B481-E51D5DD107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Data that you need to have ready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31AB8-82F3-4922-8609-7C0CB18A3AC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3"/>
          <a:srcRect t="13645" b="6238"/>
          <a:stretch/>
        </p:blipFill>
        <p:spPr>
          <a:xfrm>
            <a:off x="622299" y="1343025"/>
            <a:ext cx="10696575" cy="469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E456A-F795-4E0C-90D0-DBE2DDA0E795}"/>
              </a:ext>
            </a:extLst>
          </p:cNvPr>
          <p:cNvSpPr txBox="1"/>
          <p:nvPr/>
        </p:nvSpPr>
        <p:spPr>
          <a:xfrm>
            <a:off x="7527874" y="2375654"/>
            <a:ext cx="30658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you enter the first data point for the program, a new drop-down box appears so you can add the next data point.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Once you’ve added all your info for that program, leave the last drop down blank and move on to the next program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58A4E-8727-4B60-A8A8-2D8DEA6909AA}"/>
              </a:ext>
            </a:extLst>
          </p:cNvPr>
          <p:cNvSpPr txBox="1"/>
          <p:nvPr/>
        </p:nvSpPr>
        <p:spPr>
          <a:xfrm>
            <a:off x="622300" y="177800"/>
            <a:ext cx="10696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that you need to have ready</a:t>
            </a:r>
          </a:p>
        </p:txBody>
      </p:sp>
    </p:spTree>
    <p:extLst>
      <p:ext uri="{BB962C8B-B14F-4D97-AF65-F5344CB8AC3E}">
        <p14:creationId xmlns:p14="http://schemas.microsoft.com/office/powerpoint/2010/main" val="6198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293-1534-4CC9-B481-E51D5DD107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Data that you need to have ready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31AB8-82F3-4922-8609-7C0CB18A3AC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3"/>
          <a:srcRect t="13645" b="6238"/>
          <a:stretch/>
        </p:blipFill>
        <p:spPr>
          <a:xfrm>
            <a:off x="747712" y="1213350"/>
            <a:ext cx="10696575" cy="469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E456A-F795-4E0C-90D0-DBE2DDA0E795}"/>
              </a:ext>
            </a:extLst>
          </p:cNvPr>
          <p:cNvSpPr txBox="1"/>
          <p:nvPr/>
        </p:nvSpPr>
        <p:spPr>
          <a:xfrm>
            <a:off x="7337374" y="2637933"/>
            <a:ext cx="3065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very careful to select the appropriate response – double check the prompts!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BA3D-58DF-4812-A720-68D890F298C4}"/>
              </a:ext>
            </a:extLst>
          </p:cNvPr>
          <p:cNvSpPr txBox="1"/>
          <p:nvPr/>
        </p:nvSpPr>
        <p:spPr>
          <a:xfrm>
            <a:off x="622300" y="165100"/>
            <a:ext cx="10696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that you need to have ready</a:t>
            </a:r>
          </a:p>
        </p:txBody>
      </p:sp>
    </p:spTree>
    <p:extLst>
      <p:ext uri="{BB962C8B-B14F-4D97-AF65-F5344CB8AC3E}">
        <p14:creationId xmlns:p14="http://schemas.microsoft.com/office/powerpoint/2010/main" val="25545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293-1534-4CC9-B481-E51D5DD107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Data that you need to have ready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3D2BC-1892-4831-AE63-E22EF2A3D4E6}"/>
              </a:ext>
            </a:extLst>
          </p:cNvPr>
          <p:cNvPicPr/>
          <p:nvPr/>
        </p:nvPicPr>
        <p:blipFill rotWithShape="1">
          <a:blip r:embed="rId3"/>
          <a:srcRect t="14411" b="6643"/>
          <a:stretch/>
        </p:blipFill>
        <p:spPr>
          <a:xfrm>
            <a:off x="523875" y="1147763"/>
            <a:ext cx="11144250" cy="4586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E055A4-71E7-4A57-BDCE-BD3162E32D39}"/>
              </a:ext>
            </a:extLst>
          </p:cNvPr>
          <p:cNvSpPr txBox="1"/>
          <p:nvPr/>
        </p:nvSpPr>
        <p:spPr>
          <a:xfrm>
            <a:off x="7525062" y="2421554"/>
            <a:ext cx="294291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task analyses, Put N/A/None if the step wasn’t run (e.g. in forward or backwards chaining)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1E04-E2F0-4B0C-BC97-43B761B4E91E}"/>
              </a:ext>
            </a:extLst>
          </p:cNvPr>
          <p:cNvSpPr txBox="1"/>
          <p:nvPr/>
        </p:nvSpPr>
        <p:spPr>
          <a:xfrm>
            <a:off x="622300" y="165100"/>
            <a:ext cx="10696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that you need to have ready</a:t>
            </a:r>
          </a:p>
        </p:txBody>
      </p:sp>
    </p:spTree>
    <p:extLst>
      <p:ext uri="{BB962C8B-B14F-4D97-AF65-F5344CB8AC3E}">
        <p14:creationId xmlns:p14="http://schemas.microsoft.com/office/powerpoint/2010/main" val="271418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6DB3-D4AB-4AFB-A203-F9CB77E24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BE EXTREMELY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D27E-8E57-4F27-A44D-3B1E9651E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46600" y="1123950"/>
            <a:ext cx="7645400" cy="5032375"/>
          </a:xfrm>
        </p:spPr>
        <p:txBody>
          <a:bodyPr>
            <a:normAutofit/>
          </a:bodyPr>
          <a:lstStyle/>
          <a:p>
            <a:r>
              <a:rPr lang="en-US" dirty="0"/>
              <a:t>Double check that all the data you input is accurate BEFORE saving the page</a:t>
            </a:r>
          </a:p>
          <a:p>
            <a:pPr lvl="1"/>
            <a:r>
              <a:rPr lang="en-US" dirty="0"/>
              <a:t>Is this the correct program/target</a:t>
            </a:r>
          </a:p>
          <a:p>
            <a:pPr lvl="1"/>
            <a:r>
              <a:rPr lang="en-US" dirty="0"/>
              <a:t>Is this the correct prompt</a:t>
            </a:r>
          </a:p>
          <a:p>
            <a:pPr lvl="1"/>
            <a:r>
              <a:rPr lang="en-US" dirty="0"/>
              <a:t>Is this the correct number of trials</a:t>
            </a:r>
          </a:p>
          <a:p>
            <a:pPr lvl="1"/>
            <a:r>
              <a:rPr lang="en-US" dirty="0"/>
              <a:t>Etc...</a:t>
            </a:r>
          </a:p>
          <a:p>
            <a:r>
              <a:rPr lang="en-US" dirty="0"/>
              <a:t>Accurate data allows us to make appropriate decisions regarding our client’s programming</a:t>
            </a:r>
          </a:p>
          <a:p>
            <a:r>
              <a:rPr lang="en-US" dirty="0"/>
              <a:t>Once you hit save you will not be able to see your data or change it!</a:t>
            </a:r>
          </a:p>
          <a:p>
            <a:pPr lvl="1"/>
            <a:r>
              <a:rPr lang="en-US" dirty="0"/>
              <a:t>The only way to edit is to go into every program, find the specific date, and edit each data point. </a:t>
            </a:r>
          </a:p>
          <a:p>
            <a:pPr lvl="1"/>
            <a:r>
              <a:rPr lang="en-US" dirty="0"/>
              <a:t>This is extremely time consuming and it is easy to miss something</a:t>
            </a:r>
          </a:p>
        </p:txBody>
      </p:sp>
      <p:pic>
        <p:nvPicPr>
          <p:cNvPr id="1026" name="Picture 2" descr="Image result for caution sign">
            <a:extLst>
              <a:ext uri="{FF2B5EF4-FFF2-40B4-BE49-F238E27FC236}">
                <a16:creationId xmlns:a16="http://schemas.microsoft.com/office/drawing/2014/main" id="{EB07C195-3950-48B0-8A8B-F63943A5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03" y="1903984"/>
            <a:ext cx="3040505" cy="30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76CEE-D4B1-4CE6-B9EF-385A5BFAF40A}"/>
              </a:ext>
            </a:extLst>
          </p:cNvPr>
          <p:cNvSpPr txBox="1"/>
          <p:nvPr/>
        </p:nvSpPr>
        <p:spPr>
          <a:xfrm>
            <a:off x="622300" y="165100"/>
            <a:ext cx="10696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BE EXTREMELY CAREFUL</a:t>
            </a:r>
          </a:p>
        </p:txBody>
      </p:sp>
    </p:spTree>
    <p:extLst>
      <p:ext uri="{BB962C8B-B14F-4D97-AF65-F5344CB8AC3E}">
        <p14:creationId xmlns:p14="http://schemas.microsoft.com/office/powerpoint/2010/main" val="180966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D6F2E4-8735-4447-8717-8507731F2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2"/>
          <a:stretch/>
        </p:blipFill>
        <p:spPr>
          <a:xfrm>
            <a:off x="1079499" y="4067247"/>
            <a:ext cx="10389706" cy="22830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68B9-194E-4430-9470-E75D75AF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651" y="0"/>
            <a:ext cx="6997700" cy="4790732"/>
          </a:xfrm>
        </p:spPr>
        <p:txBody>
          <a:bodyPr/>
          <a:lstStyle/>
          <a:p>
            <a:r>
              <a:rPr lang="en-US" dirty="0"/>
              <a:t>Once you save your data entry, you can check the raw data:</a:t>
            </a:r>
          </a:p>
          <a:p>
            <a:pPr marL="342900" indent="-342900">
              <a:buAutoNum type="arabicParenR"/>
            </a:pPr>
            <a:r>
              <a:rPr lang="en-US" dirty="0"/>
              <a:t>Go to the </a:t>
            </a:r>
            <a:r>
              <a:rPr lang="en-US" b="1" dirty="0"/>
              <a:t>Skill Acquisition </a:t>
            </a:r>
            <a:r>
              <a:rPr lang="en-US" dirty="0"/>
              <a:t>Tab</a:t>
            </a:r>
          </a:p>
          <a:p>
            <a:pPr marL="342900" indent="-342900">
              <a:buAutoNum type="arabicParenR"/>
            </a:pPr>
            <a:r>
              <a:rPr lang="en-US" dirty="0"/>
              <a:t>Find the Program</a:t>
            </a:r>
          </a:p>
          <a:p>
            <a:pPr marL="342900" indent="-342900">
              <a:buAutoNum type="arabicParenR"/>
            </a:pPr>
            <a:r>
              <a:rPr lang="en-US" dirty="0"/>
              <a:t>Find the Target/Goal</a:t>
            </a:r>
          </a:p>
          <a:p>
            <a:pPr marL="342900" indent="-342900">
              <a:buAutoNum type="arabicParenR"/>
            </a:pPr>
            <a:r>
              <a:rPr lang="en-US" dirty="0"/>
              <a:t>Click </a:t>
            </a:r>
            <a:r>
              <a:rPr lang="en-US" b="1" dirty="0"/>
              <a:t>Actions</a:t>
            </a:r>
            <a:r>
              <a:rPr lang="en-US" dirty="0"/>
              <a:t> on the right</a:t>
            </a:r>
          </a:p>
          <a:p>
            <a:pPr marL="342900" indent="-342900">
              <a:buAutoNum type="arabicParenR"/>
            </a:pPr>
            <a:r>
              <a:rPr lang="en-US" dirty="0"/>
              <a:t>Click on </a:t>
            </a:r>
            <a:r>
              <a:rPr lang="en-US" b="1" dirty="0"/>
              <a:t>Raw Data</a:t>
            </a:r>
          </a:p>
          <a:p>
            <a:pPr marL="342900" indent="-342900">
              <a:buAutoNum type="arabicParenR"/>
            </a:pPr>
            <a:r>
              <a:rPr lang="en-US" dirty="0"/>
              <a:t>Check your data  (most current data will be first)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215033-6FC1-4BAD-A959-AA432B2F0DEB}"/>
              </a:ext>
            </a:extLst>
          </p:cNvPr>
          <p:cNvCxnSpPr>
            <a:cxnSpLocks/>
          </p:cNvCxnSpPr>
          <p:nvPr/>
        </p:nvCxnSpPr>
        <p:spPr>
          <a:xfrm flipH="1">
            <a:off x="10952601" y="4219330"/>
            <a:ext cx="1033209" cy="19789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A1320C4D-6644-4719-9EA3-E7D7249A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Checking Data Entry</a:t>
            </a:r>
          </a:p>
        </p:txBody>
      </p:sp>
    </p:spTree>
    <p:extLst>
      <p:ext uri="{BB962C8B-B14F-4D97-AF65-F5344CB8AC3E}">
        <p14:creationId xmlns:p14="http://schemas.microsoft.com/office/powerpoint/2010/main" val="30700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Catalyst Support - </a:t>
            </a:r>
            <a:r>
              <a:rPr lang="en-US" sz="3600" dirty="0"/>
              <a:t>Where to go for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299" y="832894"/>
            <a:ext cx="8305801" cy="574570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IT Department:</a:t>
            </a:r>
          </a:p>
          <a:p>
            <a:pPr lvl="1"/>
            <a:r>
              <a:rPr lang="en-US" sz="8000" dirty="0"/>
              <a:t>All things related to tablet (e.g., charger, case, tablet login and password, etc.)</a:t>
            </a:r>
          </a:p>
          <a:p>
            <a:pPr lvl="1"/>
            <a:r>
              <a:rPr lang="en-US" sz="8000" dirty="0"/>
              <a:t>The Following Catalyst issues:</a:t>
            </a:r>
          </a:p>
          <a:p>
            <a:pPr lvl="2"/>
            <a:r>
              <a:rPr lang="en-US" sz="8000" dirty="0"/>
              <a:t>Updates, app freezing, not syncing, folder not created, folder renaming, folder disappearing, username/password</a:t>
            </a:r>
          </a:p>
          <a:p>
            <a:r>
              <a:rPr lang="en-US" sz="8000" b="1" dirty="0" err="1"/>
              <a:t>DataFinch</a:t>
            </a:r>
            <a:r>
              <a:rPr lang="en-US" sz="8000" b="1" dirty="0"/>
              <a:t>:</a:t>
            </a:r>
          </a:p>
          <a:p>
            <a:pPr lvl="1"/>
            <a:r>
              <a:rPr lang="en-US" sz="8000" dirty="0">
                <a:hlinkClick r:id="rId3"/>
              </a:rPr>
              <a:t>Support@datafinch.com</a:t>
            </a:r>
            <a:r>
              <a:rPr lang="en-US" sz="8000" dirty="0"/>
              <a:t>, chat on portal, OR submit support request</a:t>
            </a:r>
          </a:p>
          <a:p>
            <a:pPr lvl="1"/>
            <a:r>
              <a:rPr lang="en-US" sz="8000" dirty="0"/>
              <a:t>Following Catalyst issues:</a:t>
            </a:r>
          </a:p>
          <a:p>
            <a:pPr lvl="2"/>
            <a:r>
              <a:rPr lang="en-US" sz="8000" dirty="0"/>
              <a:t>Data missing, clock issues, Catalyst features</a:t>
            </a:r>
          </a:p>
          <a:p>
            <a:r>
              <a:rPr lang="en-US" sz="8000" b="1" dirty="0"/>
              <a:t>Catalyst passwords: </a:t>
            </a:r>
          </a:p>
          <a:p>
            <a:pPr lvl="1"/>
            <a:r>
              <a:rPr lang="en-US" sz="8000" dirty="0"/>
              <a:t>Portal password </a:t>
            </a:r>
            <a:r>
              <a:rPr lang="en-US" sz="8000" dirty="0">
                <a:sym typeface="Wingdings" panose="05000000000000000000" pitchFamily="2" charset="2"/>
              </a:rPr>
              <a:t> </a:t>
            </a:r>
            <a:r>
              <a:rPr lang="en-US" sz="8000" dirty="0"/>
              <a:t>reset on </a:t>
            </a:r>
            <a:r>
              <a:rPr lang="en-US" sz="8000" dirty="0">
                <a:sym typeface="Wingdings" panose="05000000000000000000" pitchFamily="2" charset="2"/>
              </a:rPr>
              <a:t>Catalyst portal/website</a:t>
            </a:r>
            <a:endParaRPr lang="en-US" sz="8000" dirty="0"/>
          </a:p>
          <a:p>
            <a:pPr lvl="1"/>
            <a:r>
              <a:rPr lang="en-US" sz="8000" dirty="0"/>
              <a:t>Pin password </a:t>
            </a:r>
            <a:r>
              <a:rPr lang="en-US" sz="8000" dirty="0">
                <a:sym typeface="Wingdings" panose="05000000000000000000" pitchFamily="2" charset="2"/>
              </a:rPr>
              <a:t> reset on Catalyst portal/website</a:t>
            </a:r>
            <a:endParaRPr lang="en-US" sz="8000" dirty="0"/>
          </a:p>
          <a:p>
            <a:r>
              <a:rPr lang="en-US" sz="8000" b="1" dirty="0"/>
              <a:t>Scheduling: </a:t>
            </a:r>
          </a:p>
          <a:p>
            <a:pPr lvl="1"/>
            <a:r>
              <a:rPr lang="en-US" sz="8000" dirty="0"/>
              <a:t>Access to Client </a:t>
            </a:r>
          </a:p>
          <a:p>
            <a:r>
              <a:rPr lang="en-US" sz="8000" b="1" dirty="0"/>
              <a:t>Supervisor/Manager: </a:t>
            </a:r>
          </a:p>
          <a:p>
            <a:pPr lvl="1"/>
            <a:r>
              <a:rPr lang="en-US" sz="8000" dirty="0"/>
              <a:t>Any client specific questions, deletion of data, help with collecting data</a:t>
            </a:r>
          </a:p>
          <a:p>
            <a:r>
              <a:rPr lang="en-US" sz="8000" b="1" dirty="0"/>
              <a:t>Quick Catalyst Question - </a:t>
            </a:r>
            <a:r>
              <a:rPr lang="en-US" sz="8000" dirty="0">
                <a:hlinkClick r:id="rId4"/>
              </a:rPr>
              <a:t>https://dftcatalyst.zendesk.com/ </a:t>
            </a:r>
            <a:endParaRPr lang="en-US" sz="8000" dirty="0"/>
          </a:p>
          <a:p>
            <a:pPr marL="2743200" lvl="6" indent="0">
              <a:buNone/>
            </a:pPr>
            <a:r>
              <a:rPr lang="en-US" sz="7400" b="1" dirty="0"/>
              <a:t>Or Melissa : Melissa.Clark@advancesonline.com	</a:t>
            </a:r>
          </a:p>
          <a:p>
            <a:pPr lvl="1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9189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1DFCF048-D72D-5B4D-97AE-6EBE008914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r="8835"/>
          <a:stretch/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8210" y="1710203"/>
            <a:ext cx="2720368" cy="39175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ABA Data Collection and Management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8210" y="218459"/>
            <a:ext cx="2720368" cy="18737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Catalyst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29" y="3668984"/>
            <a:ext cx="1685925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2A33B1-9088-49A6-A290-F497CF599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56"/>
            <a:ext cx="3685345" cy="825910"/>
          </a:xfrm>
          <a:prstGeom prst="rect">
            <a:avLst/>
          </a:prstGeom>
        </p:spPr>
      </p:pic>
      <p:pic>
        <p:nvPicPr>
          <p:cNvPr id="1026" name="Picture 2" descr="Advances Learning Center">
            <a:extLst>
              <a:ext uri="{FF2B5EF4-FFF2-40B4-BE49-F238E27FC236}">
                <a16:creationId xmlns:a16="http://schemas.microsoft.com/office/drawing/2014/main" id="{DE944CF7-151F-4DA1-BAF2-5EB85631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1" y="4492026"/>
            <a:ext cx="2379559" cy="121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014" y="683339"/>
            <a:ext cx="5270500" cy="548217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u="sng" dirty="0">
                <a:hlinkClick r:id="rId3"/>
              </a:rPr>
              <a:t>https://secure.datafinch.com</a:t>
            </a:r>
            <a:endParaRPr lang="en-US" dirty="0"/>
          </a:p>
          <a:p>
            <a:r>
              <a:rPr lang="en-US" dirty="0"/>
              <a:t>When logging in for the first time, please select </a:t>
            </a:r>
            <a:r>
              <a:rPr lang="en-US" b="1" dirty="0"/>
              <a:t>Forgot password?</a:t>
            </a:r>
            <a:r>
              <a:rPr lang="en-US" dirty="0"/>
              <a:t> and enter your username </a:t>
            </a:r>
          </a:p>
          <a:p>
            <a:r>
              <a:rPr lang="en-US" dirty="0"/>
              <a:t>Username: </a:t>
            </a:r>
            <a:r>
              <a:rPr lang="en-US" dirty="0" err="1"/>
              <a:t>ast.xxxxxxxx</a:t>
            </a:r>
            <a:r>
              <a:rPr lang="en-US" dirty="0"/>
              <a:t> (</a:t>
            </a:r>
            <a:r>
              <a:rPr lang="en-US" dirty="0" err="1"/>
              <a:t>ast.firstnamelastname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access an existing client account, chose the </a:t>
            </a:r>
            <a:br>
              <a:rPr lang="en-US" dirty="0"/>
            </a:br>
            <a:r>
              <a:rPr lang="en-US" dirty="0"/>
              <a:t>client from the drop-down list and click </a:t>
            </a:r>
            <a:r>
              <a:rPr lang="en-US" b="1" dirty="0"/>
              <a:t>Continue.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 can also type the student’s name into the </a:t>
            </a:r>
            <a:br>
              <a:rPr lang="en-US" dirty="0"/>
            </a:br>
            <a:r>
              <a:rPr lang="en-US" dirty="0"/>
              <a:t>search box.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B9817-B75C-4CC3-A7E1-1DB38ED242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68072" y="1335527"/>
            <a:ext cx="2753998" cy="285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60453-7975-4FD3-88E6-92EEECEAD0ED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8072" y="4194426"/>
            <a:ext cx="3255600" cy="8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958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6025-6AC3-4835-B472-10B733E3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AF95-DA05-4255-8A14-4425E25B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4" y="854748"/>
            <a:ext cx="8202886" cy="88290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Switch Student Case </a:t>
            </a:r>
            <a:r>
              <a:rPr lang="en-US" dirty="0"/>
              <a:t>drop-down menu: allows you to view or search for each client individually. Remember to click the Go button.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18262-271E-48CF-9E01-DEEBEB484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5982" y="1799347"/>
            <a:ext cx="3086166" cy="2129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3C53D-F36D-4D7B-B58A-F7459C70C4B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919" y="5308578"/>
            <a:ext cx="11381314" cy="50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82416-897F-445A-B269-92CEE2B64CFA}"/>
              </a:ext>
            </a:extLst>
          </p:cNvPr>
          <p:cNvSpPr txBox="1">
            <a:spLocks/>
          </p:cNvSpPr>
          <p:nvPr/>
        </p:nvSpPr>
        <p:spPr>
          <a:xfrm>
            <a:off x="3468414" y="4607003"/>
            <a:ext cx="8202886" cy="62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Avenir Roman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venir Roman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venir Roman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Avenir Roman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Avenir Roman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Tabs: Instructors will primarily use the Data Entry Tab, Documentation Tab, and Skill Acquisition Tab.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EFF68-7936-4C79-B230-F93AD7AB3839}"/>
              </a:ext>
            </a:extLst>
          </p:cNvPr>
          <p:cNvGrpSpPr/>
          <p:nvPr/>
        </p:nvGrpSpPr>
        <p:grpSpPr>
          <a:xfrm>
            <a:off x="1749971" y="5289347"/>
            <a:ext cx="8692058" cy="542953"/>
            <a:chOff x="1749972" y="5805677"/>
            <a:chExt cx="8692058" cy="54295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7DB85E-8290-4F7E-9A98-78950516A541}"/>
                </a:ext>
              </a:extLst>
            </p:cNvPr>
            <p:cNvSpPr/>
            <p:nvPr/>
          </p:nvSpPr>
          <p:spPr>
            <a:xfrm>
              <a:off x="1749972" y="5805677"/>
              <a:ext cx="1718442" cy="50449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AEB92E-A54B-4ED4-949A-AD45F5E6955B}"/>
                </a:ext>
              </a:extLst>
            </p:cNvPr>
            <p:cNvSpPr/>
            <p:nvPr/>
          </p:nvSpPr>
          <p:spPr>
            <a:xfrm>
              <a:off x="8723588" y="5843300"/>
              <a:ext cx="1718442" cy="50449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35ADED-52EE-4C86-A03C-4321A327F6B4}"/>
                </a:ext>
              </a:extLst>
            </p:cNvPr>
            <p:cNvSpPr/>
            <p:nvPr/>
          </p:nvSpPr>
          <p:spPr>
            <a:xfrm>
              <a:off x="6063220" y="5844137"/>
              <a:ext cx="1718442" cy="50449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13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E43-5D82-4A91-A63E-5570EBD5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0B9D-2B35-4325-B546-59D7B38F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868" y="749808"/>
            <a:ext cx="7890932" cy="5120640"/>
          </a:xfrm>
        </p:spPr>
        <p:txBody>
          <a:bodyPr>
            <a:normAutofit/>
          </a:bodyPr>
          <a:lstStyle/>
          <a:p>
            <a:r>
              <a:rPr lang="en-US" sz="2400" dirty="0"/>
              <a:t>The primary source of data collection for Catalyst is done on the tablet</a:t>
            </a:r>
          </a:p>
          <a:p>
            <a:r>
              <a:rPr lang="en-US" sz="2400" dirty="0"/>
              <a:t>If your devices fails in the field or if there are additional data that need to be added, you will enter the data in the portal.  Discuss with your supervisor/manager when you should add data to the portal.</a:t>
            </a:r>
          </a:p>
          <a:p>
            <a:r>
              <a:rPr lang="en-US" sz="2400" dirty="0"/>
              <a:t>There can be issues when using Internet Explorer to enter data on Catalyst, so please enter data in another browser (e.g., Safari, Chrome, Firefox).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2D71-9B83-4499-95FF-19AB117CFD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Entering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B9C93-8ABB-4877-B613-50ADB6A8146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962" y="2691740"/>
            <a:ext cx="10270838" cy="242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BE16B2-56E6-4203-969F-479AC4E81244}"/>
              </a:ext>
            </a:extLst>
          </p:cNvPr>
          <p:cNvCxnSpPr>
            <a:cxnSpLocks/>
          </p:cNvCxnSpPr>
          <p:nvPr/>
        </p:nvCxnSpPr>
        <p:spPr>
          <a:xfrm>
            <a:off x="1465953" y="1965296"/>
            <a:ext cx="1" cy="10794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BD90BE-7719-4F76-80FF-578B97771260}"/>
              </a:ext>
            </a:extLst>
          </p:cNvPr>
          <p:cNvSpPr/>
          <p:nvPr/>
        </p:nvSpPr>
        <p:spPr>
          <a:xfrm>
            <a:off x="717118" y="1462455"/>
            <a:ext cx="3559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Go 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Skill 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under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Data Entry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92241-8394-4369-90BE-4FC1FD7E22D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669464" y="4327966"/>
            <a:ext cx="177161" cy="8240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9EF91-24FE-4519-955A-9FB0E7F7D6D3}"/>
              </a:ext>
            </a:extLst>
          </p:cNvPr>
          <p:cNvCxnSpPr>
            <a:cxnSpLocks/>
          </p:cNvCxnSpPr>
          <p:nvPr/>
        </p:nvCxnSpPr>
        <p:spPr>
          <a:xfrm flipH="1" flipV="1">
            <a:off x="2321703" y="4282989"/>
            <a:ext cx="821870" cy="13048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61A8E5-CBA5-4826-BAEA-015D899992AF}"/>
              </a:ext>
            </a:extLst>
          </p:cNvPr>
          <p:cNvCxnSpPr>
            <a:cxnSpLocks/>
          </p:cNvCxnSpPr>
          <p:nvPr/>
        </p:nvCxnSpPr>
        <p:spPr>
          <a:xfrm flipH="1" flipV="1">
            <a:off x="2971232" y="4327966"/>
            <a:ext cx="1064740" cy="8074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66C38-7DD9-4A36-AC1D-E78B84028CFF}"/>
              </a:ext>
            </a:extLst>
          </p:cNvPr>
          <p:cNvSpPr/>
          <p:nvPr/>
        </p:nvSpPr>
        <p:spPr>
          <a:xfrm>
            <a:off x="962927" y="5152054"/>
            <a:ext cx="14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Click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+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to add/select a single target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A0B4FC-8E28-40E2-B2A7-0E13BD68E1DF}"/>
              </a:ext>
            </a:extLst>
          </p:cNvPr>
          <p:cNvSpPr/>
          <p:nvPr/>
        </p:nvSpPr>
        <p:spPr>
          <a:xfrm>
            <a:off x="2305522" y="5475219"/>
            <a:ext cx="1643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Click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to add/select multiple targets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8BAC34-C47B-4203-AFDD-54E1197573F1}"/>
              </a:ext>
            </a:extLst>
          </p:cNvPr>
          <p:cNvSpPr/>
          <p:nvPr/>
        </p:nvSpPr>
        <p:spPr>
          <a:xfrm>
            <a:off x="3895016" y="4947522"/>
            <a:ext cx="1643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Click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All-In Treatment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 to add all current targets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98AE8E-6049-4C86-AD5C-F6DD33B1186F}"/>
              </a:ext>
            </a:extLst>
          </p:cNvPr>
          <p:cNvCxnSpPr>
            <a:cxnSpLocks/>
          </p:cNvCxnSpPr>
          <p:nvPr/>
        </p:nvCxnSpPr>
        <p:spPr>
          <a:xfrm>
            <a:off x="1434553" y="1954281"/>
            <a:ext cx="6472314" cy="6149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624CCE-AF8D-4F58-B338-72749D1D3048}"/>
              </a:ext>
            </a:extLst>
          </p:cNvPr>
          <p:cNvSpPr txBox="1"/>
          <p:nvPr/>
        </p:nvSpPr>
        <p:spPr>
          <a:xfrm>
            <a:off x="5869866" y="4638643"/>
            <a:ext cx="548393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 entering data for most of or all of a session:</a:t>
            </a:r>
          </a:p>
          <a:p>
            <a:pPr algn="ctr"/>
            <a:r>
              <a:rPr lang="en-US" dirty="0"/>
              <a:t>Selecting </a:t>
            </a:r>
            <a:r>
              <a:rPr lang="en-US" b="1" dirty="0"/>
              <a:t>“All in treatment” </a:t>
            </a:r>
            <a:r>
              <a:rPr lang="en-US" dirty="0"/>
              <a:t>and then deleting programs that weren’t run is easier to set up. 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If you ran maintenance programs</a:t>
            </a:r>
            <a:r>
              <a:rPr lang="en-US" dirty="0"/>
              <a:t> as well, then select “All-&gt; Maintenance-All” to add those programs. </a:t>
            </a:r>
          </a:p>
        </p:txBody>
      </p:sp>
    </p:spTree>
    <p:extLst>
      <p:ext uri="{BB962C8B-B14F-4D97-AF65-F5344CB8AC3E}">
        <p14:creationId xmlns:p14="http://schemas.microsoft.com/office/powerpoint/2010/main" val="25478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04BB-4C4B-412A-935D-F32853D2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C01F-3643-4AAA-B094-C4EBD084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800" y="800684"/>
            <a:ext cx="8010537" cy="3784015"/>
          </a:xfrm>
        </p:spPr>
        <p:txBody>
          <a:bodyPr/>
          <a:lstStyle/>
          <a:p>
            <a:r>
              <a:rPr lang="en-US" dirty="0"/>
              <a:t>You must: add session date, session time, your name (under “user”), and the raw data.</a:t>
            </a:r>
          </a:p>
          <a:p>
            <a:pPr lvl="1"/>
            <a:r>
              <a:rPr lang="en-US" dirty="0"/>
              <a:t>Once if you selected “All in Treatment” or “Multiple”</a:t>
            </a:r>
          </a:p>
          <a:p>
            <a:pPr lvl="1"/>
            <a:r>
              <a:rPr lang="en-US" dirty="0"/>
              <a:t>For each program if you selected (+)</a:t>
            </a:r>
          </a:p>
          <a:p>
            <a:r>
              <a:rPr lang="en-US" b="1" dirty="0"/>
              <a:t>*IMPORTANT. Once all data are entered on the page, please click </a:t>
            </a:r>
            <a:r>
              <a:rPr lang="en-US" b="1" dirty="0">
                <a:solidFill>
                  <a:srgbClr val="00B050"/>
                </a:solidFill>
              </a:rPr>
              <a:t>save</a:t>
            </a:r>
            <a:r>
              <a:rPr lang="en-US" b="1" dirty="0"/>
              <a:t> button at the bottom left corner of the screen. </a:t>
            </a:r>
          </a:p>
          <a:p>
            <a:pPr marL="742950" lvl="1" indent="-285750"/>
            <a:r>
              <a:rPr lang="en-US" dirty="0"/>
              <a:t>You will see a notice that your targets were saved successfully.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C58A9-C238-4835-83C0-E29D2A2F507E}"/>
              </a:ext>
            </a:extLst>
          </p:cNvPr>
          <p:cNvPicPr/>
          <p:nvPr/>
        </p:nvPicPr>
        <p:blipFill rotWithShape="1">
          <a:blip r:embed="rId2" cstate="print"/>
          <a:srcRect t="50103" r="1535" b="22680"/>
          <a:stretch/>
        </p:blipFill>
        <p:spPr bwMode="auto">
          <a:xfrm>
            <a:off x="701663" y="3888569"/>
            <a:ext cx="11097718" cy="184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9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04BB-4C4B-412A-935D-F32853D2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C58A9-C238-4835-83C0-E29D2A2F507E}"/>
              </a:ext>
            </a:extLst>
          </p:cNvPr>
          <p:cNvPicPr/>
          <p:nvPr/>
        </p:nvPicPr>
        <p:blipFill>
          <a:blip r:embed="rId2" cstate="print"/>
          <a:srcRect t="50103" b="22680"/>
          <a:stretch>
            <a:fillRect/>
          </a:stretch>
        </p:blipFill>
        <p:spPr bwMode="auto">
          <a:xfrm>
            <a:off x="64362" y="768237"/>
            <a:ext cx="11556137" cy="167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16DC4A-41FA-4D9C-B3FD-BDDEB874DA5B}"/>
              </a:ext>
            </a:extLst>
          </p:cNvPr>
          <p:cNvSpPr/>
          <p:nvPr/>
        </p:nvSpPr>
        <p:spPr>
          <a:xfrm>
            <a:off x="3380831" y="2448194"/>
            <a:ext cx="796815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25"/>
              </a:spcBef>
            </a:pPr>
            <a:r>
              <a:rPr lang="en-US" sz="2400" b="1" dirty="0">
                <a:solidFill>
                  <a:schemeClr val="tx2"/>
                </a:solidFill>
                <a:latin typeface="Avenir Roman" panose="02000503020000020003" pitchFamily="2" charset="0"/>
              </a:rPr>
              <a:t>Tips!</a:t>
            </a:r>
          </a:p>
          <a:p>
            <a:pPr marL="285750" indent="-285750"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venir Roman" panose="02000503020000020003" pitchFamily="2" charset="0"/>
              </a:rPr>
              <a:t>In order to enter multiple trials for a target simply use the tab button and first letter of the prompt code (e.g., O for Correct).</a:t>
            </a:r>
          </a:p>
          <a:p>
            <a:pPr marL="285750" indent="-285750"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venir Roman" panose="02000503020000020003" pitchFamily="2" charset="0"/>
              </a:rPr>
              <a:t>Durations should be entered in </a:t>
            </a:r>
            <a:r>
              <a:rPr lang="en-US" sz="2400" dirty="0" err="1">
                <a:solidFill>
                  <a:schemeClr val="tx2"/>
                </a:solidFill>
                <a:latin typeface="Avenir Roman" panose="02000503020000020003" pitchFamily="2" charset="0"/>
              </a:rPr>
              <a:t>hh:mm:ss</a:t>
            </a:r>
            <a:r>
              <a:rPr lang="en-US" sz="2400" dirty="0">
                <a:solidFill>
                  <a:schemeClr val="tx2"/>
                </a:solidFill>
                <a:latin typeface="Avenir Roman" panose="02000503020000020003" pitchFamily="2" charset="0"/>
              </a:rPr>
              <a:t> format.  (For example, if time was 2 hours and 30 minutes, you should enter it as 02:30:00).</a:t>
            </a:r>
          </a:p>
          <a:p>
            <a:pPr marL="285750" indent="-285750"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venir Roman" panose="02000503020000020003" pitchFamily="2" charset="0"/>
              </a:rPr>
              <a:t>If you did not run a program that day, delete the target by clicking on the red X on the right. If you do not delete targets without any data input, you may get an error when you try to save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293-1534-4CC9-B481-E51D5DD107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Data that you need to have ready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31AB8-82F3-4922-8609-7C0CB18A3ACE}"/>
              </a:ext>
            </a:extLst>
          </p:cNvPr>
          <p:cNvPicPr>
            <a:picLocks noGrp="1"/>
          </p:cNvPicPr>
          <p:nvPr>
            <p:ph idx="4294967295"/>
          </p:nvPr>
        </p:nvPicPr>
        <p:blipFill rotWithShape="1">
          <a:blip r:embed="rId3"/>
          <a:srcRect t="13645" b="6238"/>
          <a:stretch/>
        </p:blipFill>
        <p:spPr>
          <a:xfrm>
            <a:off x="622300" y="1076324"/>
            <a:ext cx="10696575" cy="469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E456A-F795-4E0C-90D0-DBE2DDA0E795}"/>
              </a:ext>
            </a:extLst>
          </p:cNvPr>
          <p:cNvSpPr txBox="1"/>
          <p:nvPr/>
        </p:nvSpPr>
        <p:spPr>
          <a:xfrm>
            <a:off x="7686675" y="2359322"/>
            <a:ext cx="28575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Hit the red X to delete any programs you did not run that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F8264-4E8F-47A8-917B-F42EFB8BDE56}"/>
              </a:ext>
            </a:extLst>
          </p:cNvPr>
          <p:cNvSpPr txBox="1"/>
          <p:nvPr/>
        </p:nvSpPr>
        <p:spPr>
          <a:xfrm>
            <a:off x="7686675" y="3945554"/>
            <a:ext cx="27164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NEVER delete behaviors for reduction - if the behavior didn’t occur that day, type in 0 for frequency or duration.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89161-1ECE-49F1-BB70-CA4CEE6E01BC}"/>
              </a:ext>
            </a:extLst>
          </p:cNvPr>
          <p:cNvSpPr txBox="1"/>
          <p:nvPr/>
        </p:nvSpPr>
        <p:spPr>
          <a:xfrm>
            <a:off x="622300" y="165100"/>
            <a:ext cx="1069657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that you need to have ready</a:t>
            </a:r>
          </a:p>
        </p:txBody>
      </p:sp>
    </p:spTree>
    <p:extLst>
      <p:ext uri="{BB962C8B-B14F-4D97-AF65-F5344CB8AC3E}">
        <p14:creationId xmlns:p14="http://schemas.microsoft.com/office/powerpoint/2010/main" val="34037902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1573</TotalTime>
  <Words>1076</Words>
  <Application>Microsoft Office PowerPoint</Application>
  <PresentationFormat>Widescreen</PresentationFormat>
  <Paragraphs>104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Roman</vt:lpstr>
      <vt:lpstr>Calibri</vt:lpstr>
      <vt:lpstr>Corbel</vt:lpstr>
      <vt:lpstr>Times New Roman</vt:lpstr>
      <vt:lpstr>Wingdings 2</vt:lpstr>
      <vt:lpstr>Frame</vt:lpstr>
      <vt:lpstr>How to put data into Catalyst </vt:lpstr>
      <vt:lpstr>Catalyst</vt:lpstr>
      <vt:lpstr>Online Portal</vt:lpstr>
      <vt:lpstr>Navigating the Portal</vt:lpstr>
      <vt:lpstr>Data Entry Tab</vt:lpstr>
      <vt:lpstr>Entering Data</vt:lpstr>
      <vt:lpstr>Entering Data</vt:lpstr>
      <vt:lpstr>Entering Data</vt:lpstr>
      <vt:lpstr>Data that you need to have ready</vt:lpstr>
      <vt:lpstr>Data that you need to have ready</vt:lpstr>
      <vt:lpstr>Data that you need to have ready</vt:lpstr>
      <vt:lpstr>Data that you need to have ready</vt:lpstr>
      <vt:lpstr>BE EXTREMELY CAREFUL</vt:lpstr>
      <vt:lpstr>Checking Data Entry</vt:lpstr>
      <vt:lpstr>Obtaining Catalyst Support - Where to go for help!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put data into Catalyst</dc:title>
  <dc:creator>Melissa Clark</dc:creator>
  <cp:lastModifiedBy>Kaitlin Maguire</cp:lastModifiedBy>
  <cp:revision>16</cp:revision>
  <dcterms:created xsi:type="dcterms:W3CDTF">2019-08-19T16:17:07Z</dcterms:created>
  <dcterms:modified xsi:type="dcterms:W3CDTF">2019-10-17T21:05:58Z</dcterms:modified>
</cp:coreProperties>
</file>