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1" r:id="rId5"/>
    <p:sldId id="262" r:id="rId6"/>
    <p:sldId id="263" r:id="rId7"/>
    <p:sldId id="268" r:id="rId8"/>
    <p:sldId id="264" r:id="rId9"/>
    <p:sldId id="271" r:id="rId10"/>
    <p:sldId id="270" r:id="rId11"/>
    <p:sldId id="265" r:id="rId12"/>
    <p:sldId id="266" r:id="rId13"/>
    <p:sldId id="272" r:id="rId14"/>
    <p:sldId id="26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ta-fosu, Thomas" initials="AT" lastIdx="2" clrIdx="0">
    <p:extLst>
      <p:ext uri="{19B8F6BF-5375-455C-9EA6-DF929625EA0E}">
        <p15:presenceInfo xmlns:p15="http://schemas.microsoft.com/office/powerpoint/2012/main" userId="S::thomas.atta-fosu@intel.com::9d19c3fc-78dd-46a9-82f3-1bad2c0e5c58" providerId="AD"/>
      </p:ext>
    </p:extLst>
  </p:cmAuthor>
  <p:cmAuthor id="2" name="Cheng, Christine" initials="CC" lastIdx="1" clrIdx="1">
    <p:extLst>
      <p:ext uri="{19B8F6BF-5375-455C-9EA6-DF929625EA0E}">
        <p15:presenceInfo xmlns:p15="http://schemas.microsoft.com/office/powerpoint/2012/main" userId="S::christine.cheng@intel.com::5896bbf5-9b06-4a02-a863-547643b178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1C723-414D-4992-81EA-E75B928F544F}" v="1061" dt="2021-06-11T18:01:14.501"/>
    <p1510:client id="{1854FE7F-B71C-DD15-66F3-7D6C8C24F5D9}" v="1" dt="2021-06-16T17:59:52.589"/>
    <p1510:client id="{30B47974-9913-415C-8597-060E10822BD8}" v="86" dt="2021-05-19T02:31:32.812"/>
    <p1510:client id="{56EF4D8F-3EB7-49F9-9F3A-216EF6E153D7}" v="74" dt="2021-05-11T22:10:13.022"/>
    <p1510:client id="{7C555875-EAA7-47A9-80F6-C9F348193B1D}" v="2354" dt="2021-05-12T01:04:17.985"/>
    <p1510:client id="{8DA161C3-F9FC-49AC-BBD7-574942C46C71}" v="2609" dt="2021-05-12T21:27:12.259"/>
    <p1510:client id="{B5F6C552-376E-4B5F-9714-810BFFC5BB0E}" v="245" dt="2021-05-12T00:00:53.157"/>
    <p1510:client id="{C61BF470-E581-2E42-8124-63F647664044}" v="1" dt="2021-06-03T20:57:56.687"/>
    <p1510:client id="{E04B7364-0AD1-4E51-BC6E-D93280C30447}" v="316" dt="2021-05-11T21:46:28.066"/>
    <p1510:client id="{E20A668B-6A9B-B818-0FF8-CC1D8A5BF2A2}" v="23" dt="2021-05-12T19:24:29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27T14:13:35.630" idx="1">
    <p:pos x="7361" y="404"/>
    <p:text>[@Gattupalli, Srujana]  [@Atta-fosu, Thomas]  will we ever see different batch size for different instances?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9T14:49:01.856" idx="1">
    <p:pos x="3558" y="2288"/>
    <p:text>Map (After parsing inputs, and sanitizing)</p:text>
    <p:extLst>
      <p:ext uri="{C676402C-5697-4E1C-873F-D02D1690AC5C}">
        <p15:threadingInfo xmlns:p15="http://schemas.microsoft.com/office/powerpoint/2012/main" timeZoneBias="420"/>
      </p:ext>
    </p:extLst>
  </p:cm>
  <p:cm authorId="1" dt="2021-04-09T14:50:16.813" idx="2">
    <p:pos x="4216" y="942"/>
    <p:text>Or config parser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66BA4-2AB7-4938-842C-55796AE1BFC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C77A-C5C0-45ED-8EBF-6D2547D80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rujana.Gattupalli@intel.com" TargetMode="External"/><Relationship Id="rId2" Type="http://schemas.openxmlformats.org/officeDocument/2006/relationships/hyperlink" Target="mailto:Thomas.atta-fosu@inte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-innersource/frameworks.ai.benchmarking.mlperf.develop.inference-datacenter/pull/7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BBF0E5-79CE-483F-84A7-0C39858D7258}"/>
              </a:ext>
            </a:extLst>
          </p:cNvPr>
          <p:cNvSpPr/>
          <p:nvPr/>
        </p:nvSpPr>
        <p:spPr>
          <a:xfrm>
            <a:off x="3938380" y="1928191"/>
            <a:ext cx="3301449" cy="217666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Run.py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6B9EC3-CAFF-4158-B356-4D4F354BA6E4}"/>
              </a:ext>
            </a:extLst>
          </p:cNvPr>
          <p:cNvSpPr/>
          <p:nvPr/>
        </p:nvSpPr>
        <p:spPr>
          <a:xfrm>
            <a:off x="357808" y="1600199"/>
            <a:ext cx="2703444" cy="2176669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Workload</a:t>
            </a:r>
          </a:p>
          <a:p>
            <a:pPr algn="ctr"/>
            <a:r>
              <a:rPr lang="en-US"/>
              <a:t>In(</a:t>
            </a:r>
            <a:r>
              <a:rPr lang="en-US" err="1"/>
              <a:t>En</a:t>
            </a:r>
            <a:r>
              <a:rPr lang="en-US"/>
              <a:t>)queue 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78366F-F3AB-4012-AC7E-83157B3A7293}"/>
              </a:ext>
            </a:extLst>
          </p:cNvPr>
          <p:cNvSpPr/>
          <p:nvPr/>
        </p:nvSpPr>
        <p:spPr>
          <a:xfrm>
            <a:off x="8365435" y="1600199"/>
            <a:ext cx="2703444" cy="2176669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Workload</a:t>
            </a:r>
          </a:p>
          <a:p>
            <a:pPr algn="ctr"/>
            <a:r>
              <a:rPr lang="en-US"/>
              <a:t>Dataset class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5375CA-F5D7-4294-A028-D5871C69C290}"/>
              </a:ext>
            </a:extLst>
          </p:cNvPr>
          <p:cNvSpPr/>
          <p:nvPr/>
        </p:nvSpPr>
        <p:spPr>
          <a:xfrm>
            <a:off x="4237382" y="4711145"/>
            <a:ext cx="2703444" cy="1709532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Workload</a:t>
            </a:r>
          </a:p>
          <a:p>
            <a:pPr algn="ctr"/>
            <a:r>
              <a:rPr lang="en-US"/>
              <a:t>Backend class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17881B4-3A6E-4A6C-9FE0-C012A8055E7E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061252" y="2688534"/>
            <a:ext cx="877128" cy="3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C59E819-C7EC-42CE-B775-E9127CF86B55}"/>
              </a:ext>
            </a:extLst>
          </p:cNvPr>
          <p:cNvCxnSpPr>
            <a:stCxn id="6" idx="1"/>
            <a:endCxn id="4" idx="3"/>
          </p:cNvCxnSpPr>
          <p:nvPr/>
        </p:nvCxnSpPr>
        <p:spPr>
          <a:xfrm rot="10800000" flipV="1">
            <a:off x="7239829" y="2688534"/>
            <a:ext cx="1125606" cy="327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D72A4A1-6800-4C12-B1F3-6BCA644D92CC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5285962" y="4408003"/>
            <a:ext cx="6062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A972975-598A-46A5-821F-0A2F360C5A4E}"/>
              </a:ext>
            </a:extLst>
          </p:cNvPr>
          <p:cNvSpPr/>
          <p:nvPr/>
        </p:nvSpPr>
        <p:spPr>
          <a:xfrm>
            <a:off x="3938379" y="178903"/>
            <a:ext cx="3301449" cy="9094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Loadgen</a:t>
            </a:r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15BBF6-FC11-4D07-972C-FD2B1B84DF9B}"/>
              </a:ext>
            </a:extLst>
          </p:cNvPr>
          <p:cNvCxnSpPr>
            <a:stCxn id="29" idx="2"/>
            <a:endCxn id="4" idx="0"/>
          </p:cNvCxnSpPr>
          <p:nvPr/>
        </p:nvCxnSpPr>
        <p:spPr>
          <a:xfrm rot="16200000" flipH="1">
            <a:off x="5169173" y="1508258"/>
            <a:ext cx="839863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89905F-75D5-4FEC-BF08-53077A37C326}"/>
              </a:ext>
            </a:extLst>
          </p:cNvPr>
          <p:cNvSpPr txBox="1"/>
          <p:nvPr/>
        </p:nvSpPr>
        <p:spPr>
          <a:xfrm>
            <a:off x="8219661" y="5605670"/>
            <a:ext cx="3737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For questions/suggestions</a:t>
            </a:r>
            <a:r>
              <a:rPr lang="en-US"/>
              <a:t>:</a:t>
            </a:r>
          </a:p>
          <a:p>
            <a:r>
              <a:rPr lang="en-US"/>
              <a:t>Thomas: </a:t>
            </a:r>
            <a:r>
              <a:rPr lang="en-US">
                <a:hlinkClick r:id="rId2"/>
              </a:rPr>
              <a:t>Thomas.atta-fosu@intel.com</a:t>
            </a:r>
            <a:endParaRPr lang="en-US"/>
          </a:p>
          <a:p>
            <a:r>
              <a:rPr lang="en-US"/>
              <a:t>Srujana: </a:t>
            </a:r>
            <a:r>
              <a:rPr lang="en-US">
                <a:hlinkClick r:id="rId3"/>
              </a:rPr>
              <a:t>Srujana.Gattupalli@intel.com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6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D09E3-1623-4B77-B37A-E95B3CA247B6}"/>
              </a:ext>
            </a:extLst>
          </p:cNvPr>
          <p:cNvSpPr txBox="1"/>
          <p:nvPr/>
        </p:nvSpPr>
        <p:spPr>
          <a:xfrm>
            <a:off x="533400" y="864269"/>
            <a:ext cx="1130567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Status on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hlinkClick r:id="rId2"/>
              </a:rPr>
              <a:t>PR-71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Multi-process-multi-instance integrated into </a:t>
            </a:r>
            <a:r>
              <a:rPr lang="en-US" b="1" dirty="0" err="1">
                <a:cs typeface="Calibri"/>
              </a:rPr>
              <a:t>loadgen</a:t>
            </a:r>
            <a:r>
              <a:rPr lang="en-US" b="1" dirty="0">
                <a:cs typeface="Calibri"/>
              </a:rPr>
              <a:t> bridge</a:t>
            </a:r>
            <a:r>
              <a:rPr lang="en-US" dirty="0">
                <a:cs typeface="Calibri"/>
              </a:rPr>
              <a:t>. This allows creation of multiple instances sharing the same data &amp; model resources, minimizing memory requirements. Initial test indicates improved performance over previous </a:t>
            </a:r>
            <a:r>
              <a:rPr lang="en-US" dirty="0" err="1">
                <a:cs typeface="Calibri"/>
              </a:rPr>
              <a:t>loadgen</a:t>
            </a:r>
            <a:r>
              <a:rPr lang="en-US" dirty="0">
                <a:cs typeface="Calibri"/>
              </a:rPr>
              <a:t>-bridge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Enable bucketing logic in the updated bridge: </a:t>
            </a:r>
            <a:r>
              <a:rPr lang="en-US" dirty="0">
                <a:cs typeface="Calibri"/>
              </a:rPr>
              <a:t>This is required for Bert and RNNT.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Setup instructions</a:t>
            </a:r>
            <a:r>
              <a:rPr lang="en-US" dirty="0">
                <a:cs typeface="Calibri"/>
              </a:rPr>
              <a:t> (Can repurpose instructions for previous </a:t>
            </a:r>
            <a:r>
              <a:rPr lang="en-US" dirty="0" err="1">
                <a:cs typeface="Calibri"/>
              </a:rPr>
              <a:t>loadgen</a:t>
            </a:r>
            <a:r>
              <a:rPr lang="en-US" dirty="0">
                <a:cs typeface="Calibri"/>
              </a:rPr>
              <a:t>-bridge)</a:t>
            </a:r>
          </a:p>
        </p:txBody>
      </p:sp>
    </p:spTree>
    <p:extLst>
      <p:ext uri="{BB962C8B-B14F-4D97-AF65-F5344CB8AC3E}">
        <p14:creationId xmlns:p14="http://schemas.microsoft.com/office/powerpoint/2010/main" val="425985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DB61-EB9F-478E-BCEA-267A1C18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922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60F7-365F-45F6-A312-8E0512F4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18" y="621026"/>
            <a:ext cx="11730612" cy="613758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9443F5-C6B1-47E6-8D8E-845F4D2A32C9}"/>
              </a:ext>
            </a:extLst>
          </p:cNvPr>
          <p:cNvSpPr/>
          <p:nvPr/>
        </p:nvSpPr>
        <p:spPr>
          <a:xfrm>
            <a:off x="4565033" y="710173"/>
            <a:ext cx="3153382" cy="644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Run.py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C41EF8-B11C-4D4A-8AAF-F9619C8B9B2E}"/>
              </a:ext>
            </a:extLst>
          </p:cNvPr>
          <p:cNvSpPr/>
          <p:nvPr/>
        </p:nvSpPr>
        <p:spPr>
          <a:xfrm>
            <a:off x="8550661" y="4706885"/>
            <a:ext cx="1629508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Consumer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8643E1-16B5-4B76-814A-C2171369FBC9}"/>
              </a:ext>
            </a:extLst>
          </p:cNvPr>
          <p:cNvSpPr/>
          <p:nvPr/>
        </p:nvSpPr>
        <p:spPr>
          <a:xfrm>
            <a:off x="7051640" y="3370281"/>
            <a:ext cx="1629508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InQueue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DFC289-7576-40AD-916F-920C737BCF5C}"/>
              </a:ext>
            </a:extLst>
          </p:cNvPr>
          <p:cNvSpPr/>
          <p:nvPr/>
        </p:nvSpPr>
        <p:spPr>
          <a:xfrm>
            <a:off x="448918" y="2178025"/>
            <a:ext cx="1945656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sutSanitizer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9DB1C8-F9EF-4FBF-B0DC-F8D2B2AED95B}"/>
              </a:ext>
            </a:extLst>
          </p:cNvPr>
          <p:cNvSpPr/>
          <p:nvPr/>
        </p:nvSpPr>
        <p:spPr>
          <a:xfrm>
            <a:off x="2800711" y="2266009"/>
            <a:ext cx="2464820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datasetSanitizer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D142F-B60C-4D6E-8B17-82510B5BD4FE}"/>
              </a:ext>
            </a:extLst>
          </p:cNvPr>
          <p:cNvSpPr/>
          <p:nvPr/>
        </p:nvSpPr>
        <p:spPr>
          <a:xfrm>
            <a:off x="3216090" y="3701620"/>
            <a:ext cx="2697886" cy="6129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supportedProfiles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ED1254-EE5F-4738-9B00-3D564150FE4B}"/>
              </a:ext>
            </a:extLst>
          </p:cNvPr>
          <p:cNvSpPr/>
          <p:nvPr/>
        </p:nvSpPr>
        <p:spPr>
          <a:xfrm>
            <a:off x="4941148" y="1513123"/>
            <a:ext cx="1945656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argParser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3E364-5F5A-4DF9-B658-D261797C8F20}"/>
              </a:ext>
            </a:extLst>
          </p:cNvPr>
          <p:cNvSpPr/>
          <p:nvPr/>
        </p:nvSpPr>
        <p:spPr>
          <a:xfrm>
            <a:off x="6906314" y="2120004"/>
            <a:ext cx="1945656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InputItem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F7B08D-7EF9-4964-8250-A40773952B75}"/>
              </a:ext>
            </a:extLst>
          </p:cNvPr>
          <p:cNvSpPr/>
          <p:nvPr/>
        </p:nvSpPr>
        <p:spPr>
          <a:xfrm>
            <a:off x="9570722" y="2129457"/>
            <a:ext cx="1945656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OutputItem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827DDB-E6BC-4A18-9518-33FACFD938E4}"/>
              </a:ext>
            </a:extLst>
          </p:cNvPr>
          <p:cNvSpPr/>
          <p:nvPr/>
        </p:nvSpPr>
        <p:spPr>
          <a:xfrm>
            <a:off x="9559732" y="3161234"/>
            <a:ext cx="2665787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responseQueue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82AE52B-1AA3-4545-AC38-6FA23639CE09}"/>
              </a:ext>
            </a:extLst>
          </p:cNvPr>
          <p:cNvCxnSpPr>
            <a:stCxn id="7" idx="4"/>
            <a:endCxn id="9" idx="2"/>
          </p:cNvCxnSpPr>
          <p:nvPr/>
        </p:nvCxnSpPr>
        <p:spPr>
          <a:xfrm rot="16200000" flipH="1">
            <a:off x="1597314" y="2389319"/>
            <a:ext cx="1443208" cy="17943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75B37C1-0F6E-4069-AAFA-C03718075C7C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0800000" flipV="1">
            <a:off x="1421746" y="1706553"/>
            <a:ext cx="3519402" cy="471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26ADE-9704-4765-AA29-081360750593}"/>
              </a:ext>
            </a:extLst>
          </p:cNvPr>
          <p:cNvCxnSpPr>
            <a:stCxn id="10" idx="4"/>
            <a:endCxn id="8" idx="6"/>
          </p:cNvCxnSpPr>
          <p:nvPr/>
        </p:nvCxnSpPr>
        <p:spPr>
          <a:xfrm rot="5400000">
            <a:off x="5310027" y="1855490"/>
            <a:ext cx="559455" cy="648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BC31826-623D-4722-9AC5-6558ED10735A}"/>
              </a:ext>
            </a:extLst>
          </p:cNvPr>
          <p:cNvCxnSpPr>
            <a:stCxn id="11" idx="4"/>
            <a:endCxn id="5" idx="0"/>
          </p:cNvCxnSpPr>
          <p:nvPr/>
        </p:nvCxnSpPr>
        <p:spPr>
          <a:xfrm rot="5400000">
            <a:off x="7441061" y="2932199"/>
            <a:ext cx="863415" cy="127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3F4F327-BAB7-4C1B-BD2C-50232E65A0D6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8681148" y="3563712"/>
            <a:ext cx="108149" cy="1199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4724C09-C0E5-48C9-BAF1-1E15356BF6D7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rot="10800000" flipV="1">
            <a:off x="9365416" y="3354665"/>
            <a:ext cx="194317" cy="13522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646A5D2-8577-4D6A-8C5E-391098690BA6}"/>
              </a:ext>
            </a:extLst>
          </p:cNvPr>
          <p:cNvSpPr/>
          <p:nvPr/>
        </p:nvSpPr>
        <p:spPr>
          <a:xfrm>
            <a:off x="4565033" y="4763540"/>
            <a:ext cx="1408822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sut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A71E32-802C-4842-B7A3-4E58F799573E}"/>
              </a:ext>
            </a:extLst>
          </p:cNvPr>
          <p:cNvSpPr/>
          <p:nvPr/>
        </p:nvSpPr>
        <p:spPr>
          <a:xfrm>
            <a:off x="4644601" y="5415240"/>
            <a:ext cx="1408822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qsl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82E2CBB-CB77-4E2D-B835-34144D2F84E4}"/>
              </a:ext>
            </a:extLst>
          </p:cNvPr>
          <p:cNvCxnSpPr>
            <a:stCxn id="9" idx="4"/>
            <a:endCxn id="36" idx="0"/>
          </p:cNvCxnSpPr>
          <p:nvPr/>
        </p:nvCxnSpPr>
        <p:spPr>
          <a:xfrm rot="16200000" flipH="1">
            <a:off x="4692753" y="4186848"/>
            <a:ext cx="448971" cy="7044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7392552-25FE-4279-90D1-68BC0D6C96AB}"/>
              </a:ext>
            </a:extLst>
          </p:cNvPr>
          <p:cNvCxnSpPr>
            <a:stCxn id="9" idx="3"/>
            <a:endCxn id="37" idx="2"/>
          </p:cNvCxnSpPr>
          <p:nvPr/>
        </p:nvCxnSpPr>
        <p:spPr>
          <a:xfrm rot="16200000" flipH="1">
            <a:off x="3435960" y="4400030"/>
            <a:ext cx="1383866" cy="10334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35ED608-BBD7-46B7-8571-551DADA3316E}"/>
              </a:ext>
            </a:extLst>
          </p:cNvPr>
          <p:cNvCxnSpPr>
            <a:stCxn id="36" idx="6"/>
            <a:endCxn id="5" idx="2"/>
          </p:cNvCxnSpPr>
          <p:nvPr/>
        </p:nvCxnSpPr>
        <p:spPr>
          <a:xfrm flipV="1">
            <a:off x="5973855" y="3563712"/>
            <a:ext cx="1077785" cy="139325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D29F38F-7008-4759-B4F6-31F006DDCA01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16200000" flipH="1">
            <a:off x="3774703" y="2911289"/>
            <a:ext cx="1048749" cy="5319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E391EC0-CAFF-4BC3-9955-B78D1C77F4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95632" y="2664239"/>
            <a:ext cx="644915" cy="3490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A57B97-A738-410B-BA4D-D8041663694E}"/>
              </a:ext>
            </a:extLst>
          </p:cNvPr>
          <p:cNvCxnSpPr/>
          <p:nvPr/>
        </p:nvCxnSpPr>
        <p:spPr>
          <a:xfrm>
            <a:off x="9907446" y="739673"/>
            <a:ext cx="818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EC4CB25-571B-432A-BF09-629B159B914F}"/>
              </a:ext>
            </a:extLst>
          </p:cNvPr>
          <p:cNvSpPr txBox="1"/>
          <p:nvPr/>
        </p:nvSpPr>
        <p:spPr>
          <a:xfrm>
            <a:off x="10933043" y="566529"/>
            <a:ext cx="73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0DF9DE-AC13-4156-9C06-071A40829775}"/>
              </a:ext>
            </a:extLst>
          </p:cNvPr>
          <p:cNvCxnSpPr/>
          <p:nvPr/>
        </p:nvCxnSpPr>
        <p:spPr>
          <a:xfrm>
            <a:off x="9943076" y="1030221"/>
            <a:ext cx="818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02E39A-28CB-4EE4-A306-B4E7031AF4A3}"/>
              </a:ext>
            </a:extLst>
          </p:cNvPr>
          <p:cNvCxnSpPr/>
          <p:nvPr/>
        </p:nvCxnSpPr>
        <p:spPr>
          <a:xfrm>
            <a:off x="9943076" y="1355168"/>
            <a:ext cx="8187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2571A0F-F06C-41F1-A3D5-81874FBA7B30}"/>
              </a:ext>
            </a:extLst>
          </p:cNvPr>
          <p:cNvSpPr txBox="1"/>
          <p:nvPr/>
        </p:nvSpPr>
        <p:spPr>
          <a:xfrm>
            <a:off x="10933042" y="880568"/>
            <a:ext cx="90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8F8153-7A4C-45DF-87EB-23C761ADA5D2}"/>
              </a:ext>
            </a:extLst>
          </p:cNvPr>
          <p:cNvSpPr txBox="1"/>
          <p:nvPr/>
        </p:nvSpPr>
        <p:spPr>
          <a:xfrm>
            <a:off x="10939613" y="1170502"/>
            <a:ext cx="90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Caller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7ABB83-B7AF-42A5-80B1-82F1769534BC}"/>
              </a:ext>
            </a:extLst>
          </p:cNvPr>
          <p:cNvSpPr/>
          <p:nvPr/>
        </p:nvSpPr>
        <p:spPr>
          <a:xfrm>
            <a:off x="672117" y="5400031"/>
            <a:ext cx="1945656" cy="6129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LoadGen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0507AF7-0F20-4F8B-9246-E992A1238D3F}"/>
              </a:ext>
            </a:extLst>
          </p:cNvPr>
          <p:cNvSpPr/>
          <p:nvPr/>
        </p:nvSpPr>
        <p:spPr>
          <a:xfrm>
            <a:off x="6982427" y="5622234"/>
            <a:ext cx="1408822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dataset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40F8E27-8405-4F11-A344-37F08CA63EA1}"/>
              </a:ext>
            </a:extLst>
          </p:cNvPr>
          <p:cNvCxnSpPr>
            <a:stCxn id="87" idx="6"/>
            <a:endCxn id="6" idx="4"/>
          </p:cNvCxnSpPr>
          <p:nvPr/>
        </p:nvCxnSpPr>
        <p:spPr>
          <a:xfrm flipV="1">
            <a:off x="8391249" y="5093747"/>
            <a:ext cx="974166" cy="7219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94B2B59-9664-4B8F-A883-8E711B5E4D18}"/>
              </a:ext>
            </a:extLst>
          </p:cNvPr>
          <p:cNvCxnSpPr>
            <a:stCxn id="37" idx="6"/>
            <a:endCxn id="87" idx="2"/>
          </p:cNvCxnSpPr>
          <p:nvPr/>
        </p:nvCxnSpPr>
        <p:spPr>
          <a:xfrm>
            <a:off x="6053423" y="5608671"/>
            <a:ext cx="929004" cy="2069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6A6D69-CEBB-4901-A596-0724CF717C32}"/>
              </a:ext>
            </a:extLst>
          </p:cNvPr>
          <p:cNvCxnSpPr>
            <a:endCxn id="85" idx="0"/>
          </p:cNvCxnSpPr>
          <p:nvPr/>
        </p:nvCxnSpPr>
        <p:spPr>
          <a:xfrm rot="10800000" flipV="1">
            <a:off x="1644945" y="4950189"/>
            <a:ext cx="2920088" cy="4498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CE17EE0-4CB3-441F-BBF1-66FD7AE45D67}"/>
              </a:ext>
            </a:extLst>
          </p:cNvPr>
          <p:cNvCxnSpPr>
            <a:stCxn id="37" idx="4"/>
            <a:endCxn id="85" idx="4"/>
          </p:cNvCxnSpPr>
          <p:nvPr/>
        </p:nvCxnSpPr>
        <p:spPr>
          <a:xfrm rot="5400000">
            <a:off x="3391540" y="4055508"/>
            <a:ext cx="210878" cy="3704067"/>
          </a:xfrm>
          <a:prstGeom prst="bentConnector3">
            <a:avLst>
              <a:gd name="adj1" fmla="val 20840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7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B677ED-412A-4606-A39F-66CED269E7E1}"/>
              </a:ext>
            </a:extLst>
          </p:cNvPr>
          <p:cNvSpPr/>
          <p:nvPr/>
        </p:nvSpPr>
        <p:spPr>
          <a:xfrm>
            <a:off x="4911330" y="221036"/>
            <a:ext cx="1945656" cy="3868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argParser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4A73A-8B02-4442-BB02-D35A8574AD10}"/>
              </a:ext>
            </a:extLst>
          </p:cNvPr>
          <p:cNvSpPr/>
          <p:nvPr/>
        </p:nvSpPr>
        <p:spPr>
          <a:xfrm>
            <a:off x="8813550" y="2164092"/>
            <a:ext cx="1945656" cy="61605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backendObj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49A008-C47C-439A-9ACD-1A0CE98A8575}"/>
              </a:ext>
            </a:extLst>
          </p:cNvPr>
          <p:cNvSpPr/>
          <p:nvPr/>
        </p:nvSpPr>
        <p:spPr>
          <a:xfrm>
            <a:off x="2112585" y="2203848"/>
            <a:ext cx="1945656" cy="61605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enqueueObj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A1D07F-6A35-4122-B9D3-F9A50A415D2A}"/>
              </a:ext>
            </a:extLst>
          </p:cNvPr>
          <p:cNvSpPr/>
          <p:nvPr/>
        </p:nvSpPr>
        <p:spPr>
          <a:xfrm>
            <a:off x="4911330" y="2092561"/>
            <a:ext cx="1945656" cy="66498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datasetObj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27AF87-E859-4A7D-87A2-27FFAF76FC3F}"/>
              </a:ext>
            </a:extLst>
          </p:cNvPr>
          <p:cNvSpPr/>
          <p:nvPr/>
        </p:nvSpPr>
        <p:spPr>
          <a:xfrm>
            <a:off x="414675" y="2122382"/>
            <a:ext cx="1018119" cy="7810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InputItem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BB8D77-C408-488B-A75E-A8147CCBE736}"/>
              </a:ext>
            </a:extLst>
          </p:cNvPr>
          <p:cNvSpPr/>
          <p:nvPr/>
        </p:nvSpPr>
        <p:spPr>
          <a:xfrm>
            <a:off x="5607069" y="4100453"/>
            <a:ext cx="1945656" cy="10348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Consumer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D23941-0649-49D2-837C-B240F6BB0818}"/>
              </a:ext>
            </a:extLst>
          </p:cNvPr>
          <p:cNvSpPr/>
          <p:nvPr/>
        </p:nvSpPr>
        <p:spPr>
          <a:xfrm>
            <a:off x="7252268" y="2114739"/>
            <a:ext cx="1165999" cy="6160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OutputItem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32A5D5-4EBC-47D4-B941-E42ABF82F03B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3686811" y="6501"/>
            <a:ext cx="1595950" cy="2798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B953AEB-7297-4B3F-BA94-D740423E8A72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16200000" flipH="1">
            <a:off x="7057171" y="-565115"/>
            <a:ext cx="1556194" cy="3902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FE083-BC4D-45AE-9CE7-7F3727842F1A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5884158" y="607898"/>
            <a:ext cx="0" cy="148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622F86-12DC-43D4-901E-93C99862C43F}"/>
              </a:ext>
            </a:extLst>
          </p:cNvPr>
          <p:cNvCxnSpPr>
            <a:cxnSpLocks/>
            <a:stCxn id="5" idx="4"/>
            <a:endCxn id="9" idx="6"/>
          </p:cNvCxnSpPr>
          <p:nvPr/>
        </p:nvCxnSpPr>
        <p:spPr>
          <a:xfrm rot="5400000">
            <a:off x="7750685" y="2582191"/>
            <a:ext cx="1837735" cy="2233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6AAD2B-F686-4922-AFA5-A28D20FC960B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rot="10800000" flipV="1">
            <a:off x="6856986" y="2422767"/>
            <a:ext cx="395282" cy="2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9141675-B10E-446B-9323-12E1CBF6D4D5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1432794" y="2511877"/>
            <a:ext cx="679791" cy="1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6414AE5-4135-4B89-A81F-4AD06DD8C1AF}"/>
              </a:ext>
            </a:extLst>
          </p:cNvPr>
          <p:cNvSpPr/>
          <p:nvPr/>
        </p:nvSpPr>
        <p:spPr>
          <a:xfrm>
            <a:off x="2484730" y="4309855"/>
            <a:ext cx="1201365" cy="6160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Input_queue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2D473E0-3FBD-4422-87CA-85A1B86F20DA}"/>
              </a:ext>
            </a:extLst>
          </p:cNvPr>
          <p:cNvCxnSpPr>
            <a:stCxn id="29" idx="6"/>
            <a:endCxn id="9" idx="2"/>
          </p:cNvCxnSpPr>
          <p:nvPr/>
        </p:nvCxnSpPr>
        <p:spPr>
          <a:xfrm>
            <a:off x="3686095" y="4617884"/>
            <a:ext cx="19209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E97A111-C6B0-4CD2-A30D-666092BA9D20}"/>
              </a:ext>
            </a:extLst>
          </p:cNvPr>
          <p:cNvCxnSpPr>
            <a:cxnSpLocks/>
            <a:stCxn id="29" idx="0"/>
            <a:endCxn id="6" idx="4"/>
          </p:cNvCxnSpPr>
          <p:nvPr/>
        </p:nvCxnSpPr>
        <p:spPr>
          <a:xfrm rot="5400000" flipH="1" flipV="1">
            <a:off x="2340439" y="3564881"/>
            <a:ext cx="148994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8ED35FB-4F4F-4AE2-A07A-BB0C0B779515}"/>
              </a:ext>
            </a:extLst>
          </p:cNvPr>
          <p:cNvSpPr/>
          <p:nvPr/>
        </p:nvSpPr>
        <p:spPr>
          <a:xfrm>
            <a:off x="10856835" y="5419592"/>
            <a:ext cx="1193832" cy="61605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User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858960B-837F-43BD-A871-FC0D6CC3A18A}"/>
              </a:ext>
            </a:extLst>
          </p:cNvPr>
          <p:cNvSpPr/>
          <p:nvPr/>
        </p:nvSpPr>
        <p:spPr>
          <a:xfrm>
            <a:off x="10856835" y="6084351"/>
            <a:ext cx="1193832" cy="6160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Run.py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B48561C-3819-4534-91D0-71ECFBA512CE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5560575" y="3081131"/>
            <a:ext cx="1342904" cy="69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823B98-D74E-4EBD-A5BB-BDBBBA41C4F5}"/>
              </a:ext>
            </a:extLst>
          </p:cNvPr>
          <p:cNvSpPr/>
          <p:nvPr/>
        </p:nvSpPr>
        <p:spPr>
          <a:xfrm>
            <a:off x="2943473" y="5698527"/>
            <a:ext cx="1201365" cy="3849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Instance 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5427D4-406E-4472-9921-F9EFE0748909}"/>
              </a:ext>
            </a:extLst>
          </p:cNvPr>
          <p:cNvSpPr/>
          <p:nvPr/>
        </p:nvSpPr>
        <p:spPr>
          <a:xfrm>
            <a:off x="4292232" y="5703706"/>
            <a:ext cx="1201365" cy="3849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Instance 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3EB30E9-946D-4AFF-AAFE-A0BA30ADE953}"/>
              </a:ext>
            </a:extLst>
          </p:cNvPr>
          <p:cNvSpPr/>
          <p:nvPr/>
        </p:nvSpPr>
        <p:spPr>
          <a:xfrm>
            <a:off x="5655621" y="5699414"/>
            <a:ext cx="1201365" cy="3849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Instance 3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D0DC497-8117-4507-BC26-51C6748BE436}"/>
              </a:ext>
            </a:extLst>
          </p:cNvPr>
          <p:cNvSpPr/>
          <p:nvPr/>
        </p:nvSpPr>
        <p:spPr>
          <a:xfrm>
            <a:off x="7655545" y="5698527"/>
            <a:ext cx="1201365" cy="3849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Instance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CBA81-3C4F-4AFC-8577-D6B1157E3EC3}"/>
              </a:ext>
            </a:extLst>
          </p:cNvPr>
          <p:cNvSpPr txBox="1"/>
          <p:nvPr/>
        </p:nvSpPr>
        <p:spPr>
          <a:xfrm>
            <a:off x="6967330" y="5698527"/>
            <a:ext cx="785192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39A3140-9DC7-4372-A560-5833E9B02F06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rot="5400000">
            <a:off x="4360699" y="4167221"/>
            <a:ext cx="714763" cy="2347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9A5C2FE-3A08-4DD9-97BE-E2F22101AFE1}"/>
              </a:ext>
            </a:extLst>
          </p:cNvPr>
          <p:cNvCxnSpPr>
            <a:stCxn id="9" idx="3"/>
            <a:endCxn id="27" idx="0"/>
          </p:cNvCxnSpPr>
          <p:nvPr/>
        </p:nvCxnSpPr>
        <p:spPr>
          <a:xfrm rot="5400000">
            <a:off x="5032489" y="4844191"/>
            <a:ext cx="719942" cy="999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373166-082C-42DC-B169-3084056CFA92}"/>
              </a:ext>
            </a:extLst>
          </p:cNvPr>
          <p:cNvCxnSpPr>
            <a:stCxn id="9" idx="4"/>
            <a:endCxn id="28" idx="0"/>
          </p:cNvCxnSpPr>
          <p:nvPr/>
        </p:nvCxnSpPr>
        <p:spPr>
          <a:xfrm rot="5400000">
            <a:off x="6136052" y="5255569"/>
            <a:ext cx="564098" cy="323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9448BB-4516-492F-A1C6-65C9DBCE8B08}"/>
              </a:ext>
            </a:extLst>
          </p:cNvPr>
          <p:cNvCxnSpPr>
            <a:stCxn id="9" idx="5"/>
            <a:endCxn id="30" idx="0"/>
          </p:cNvCxnSpPr>
          <p:nvPr/>
        </p:nvCxnSpPr>
        <p:spPr>
          <a:xfrm rot="16200000" flipH="1">
            <a:off x="7404628" y="4846926"/>
            <a:ext cx="714763" cy="988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518F4D-A5AB-4545-A00A-E7FFA6FC68DC}"/>
              </a:ext>
            </a:extLst>
          </p:cNvPr>
          <p:cNvSpPr txBox="1"/>
          <p:nvPr/>
        </p:nvSpPr>
        <p:spPr>
          <a:xfrm>
            <a:off x="10416209" y="4771034"/>
            <a:ext cx="177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Implementation</a:t>
            </a:r>
          </a:p>
          <a:p>
            <a:pPr algn="ctr"/>
            <a:r>
              <a:rPr lang="en-US"/>
              <a:t> by: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DF3AFA-841C-4B7F-9198-17132935861B}"/>
              </a:ext>
            </a:extLst>
          </p:cNvPr>
          <p:cNvSpPr/>
          <p:nvPr/>
        </p:nvSpPr>
        <p:spPr>
          <a:xfrm>
            <a:off x="7403772" y="2966317"/>
            <a:ext cx="1018119" cy="7810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InputData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40A06F-4CFB-4B7A-9691-7F5F69BCE70D}"/>
              </a:ext>
            </a:extLst>
          </p:cNvPr>
          <p:cNvCxnSpPr>
            <a:cxnSpLocks/>
            <a:stCxn id="32" idx="1"/>
            <a:endCxn id="7" idx="5"/>
          </p:cNvCxnSpPr>
          <p:nvPr/>
        </p:nvCxnSpPr>
        <p:spPr>
          <a:xfrm rot="16200000" flipV="1">
            <a:off x="6852196" y="2380020"/>
            <a:ext cx="420533" cy="980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583" y="669696"/>
            <a:ext cx="11463493" cy="6069949"/>
          </a:xfrm>
        </p:spPr>
        <p:txBody>
          <a:bodyPr/>
          <a:lstStyle/>
          <a:p>
            <a:pPr algn="l"/>
            <a:endParaRPr lang="en-US"/>
          </a:p>
          <a:p>
            <a:pPr marL="457200" indent="-457200" algn="l">
              <a:buAutoNum type="arabicPeriod"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F7B5C8-7728-4AC7-B35B-11F21F439600}"/>
              </a:ext>
            </a:extLst>
          </p:cNvPr>
          <p:cNvSpPr/>
          <p:nvPr/>
        </p:nvSpPr>
        <p:spPr>
          <a:xfrm>
            <a:off x="4973200" y="167023"/>
            <a:ext cx="1629508" cy="4540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argParser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408E8-36DE-44B1-9DF1-0DDA3027264F}"/>
              </a:ext>
            </a:extLst>
          </p:cNvPr>
          <p:cNvSpPr txBox="1"/>
          <p:nvPr/>
        </p:nvSpPr>
        <p:spPr>
          <a:xfrm>
            <a:off x="723900" y="641821"/>
            <a:ext cx="10962861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Defines input flags 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Global parameters: </a:t>
            </a:r>
            <a:r>
              <a:rPr lang="en-US" dirty="0">
                <a:cs typeface="Calibri"/>
              </a:rPr>
              <a:t>--</a:t>
            </a:r>
            <a:r>
              <a:rPr lang="en-US" dirty="0" err="1">
                <a:cs typeface="Calibri"/>
              </a:rPr>
              <a:t>workoad</a:t>
            </a:r>
            <a:r>
              <a:rPr lang="en-US" dirty="0">
                <a:cs typeface="Calibri"/>
              </a:rPr>
              <a:t>-name,  </a:t>
            </a:r>
            <a:r>
              <a:rPr lang="en-US" dirty="0"/>
              <a:t>--scenario, --</a:t>
            </a:r>
            <a:r>
              <a:rPr lang="en-US" dirty="0" err="1"/>
              <a:t>mlperf_conf</a:t>
            </a:r>
            <a:r>
              <a:rPr lang="en-US" dirty="0"/>
              <a:t>,  --</a:t>
            </a:r>
            <a:r>
              <a:rPr lang="en-US" dirty="0" err="1"/>
              <a:t>user_conf</a:t>
            </a:r>
            <a:r>
              <a:rPr lang="en-US" dirty="0"/>
              <a:t>, Run-configuration (--num-socket, --processes-per-socket, --cores-per-process, --cores-per-instance)</a:t>
            </a:r>
            <a:endParaRPr lang="en-US" dirty="0">
              <a:cs typeface="Calibri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workload</a:t>
            </a:r>
            <a:endParaRPr lang="en-US" dirty="0"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--workload-config: This is a json/</a:t>
            </a:r>
            <a:r>
              <a:rPr lang="en-US" dirty="0" err="1"/>
              <a:t>yml</a:t>
            </a:r>
            <a:r>
              <a:rPr lang="en-US" dirty="0"/>
              <a:t> file with workload related parameters. Contains following:</a:t>
            </a:r>
            <a:endParaRPr lang="en-US" dirty="0">
              <a:cs typeface="Calibri"/>
            </a:endParaRPr>
          </a:p>
          <a:p>
            <a:pPr lvl="3"/>
            <a:r>
              <a:rPr lang="en-US" dirty="0">
                <a:solidFill>
                  <a:srgbClr val="FF0000"/>
                </a:solidFill>
                <a:cs typeface="Calibri"/>
              </a:rPr>
              <a:t>"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import_path</a:t>
            </a:r>
            <a:r>
              <a:rPr lang="en-US" dirty="0">
                <a:solidFill>
                  <a:srgbClr val="FF0000"/>
                </a:solidFill>
                <a:cs typeface="Calibri"/>
              </a:rPr>
              <a:t>"</a:t>
            </a:r>
            <a:r>
              <a:rPr lang="en-US" dirty="0">
                <a:cs typeface="Calibri"/>
              </a:rPr>
              <a:t>: Path to workload Dataset, Backend &amp; </a:t>
            </a:r>
            <a:r>
              <a:rPr lang="en-US" dirty="0" err="1">
                <a:cs typeface="Calibri"/>
              </a:rPr>
              <a:t>InQueue</a:t>
            </a:r>
            <a:r>
              <a:rPr lang="en-US" dirty="0">
                <a:cs typeface="Calibri"/>
              </a:rPr>
              <a:t> classes (relative to directory of run.py)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3"/>
            <a:endParaRPr lang="en-US" dirty="0">
              <a:solidFill>
                <a:srgbClr val="00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“dataset-params”</a:t>
            </a:r>
            <a:r>
              <a:rPr lang="en-US" dirty="0"/>
              <a:t>: Defines keyword-value pairs required for creating a </a:t>
            </a:r>
            <a:r>
              <a:rPr lang="en-US" b="1" dirty="0" err="1"/>
              <a:t>datasetObj</a:t>
            </a:r>
            <a:r>
              <a:rPr lang="en-US" b="1" dirty="0"/>
              <a:t> </a:t>
            </a:r>
            <a:r>
              <a:rPr lang="en-US" dirty="0"/>
              <a:t>– an instance users’ Dataset class (</a:t>
            </a:r>
            <a:r>
              <a:rPr lang="en-US" dirty="0" err="1"/>
              <a:t>e.g</a:t>
            </a:r>
            <a:r>
              <a:rPr lang="en-US" dirty="0"/>
              <a:t> total samples, path to dataset </a:t>
            </a:r>
            <a:r>
              <a:rPr lang="en-US" dirty="0" err="1"/>
              <a:t>etc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“backend-params”</a:t>
            </a:r>
            <a:r>
              <a:rPr lang="en-US" dirty="0"/>
              <a:t>: Defines keyword-value pairs required for creating </a:t>
            </a:r>
            <a:r>
              <a:rPr lang="en-US" b="1" dirty="0" err="1"/>
              <a:t>backendObj</a:t>
            </a:r>
            <a:r>
              <a:rPr lang="en-US" dirty="0"/>
              <a:t> – an instance of users’ Backend class (</a:t>
            </a:r>
            <a:r>
              <a:rPr lang="en-US" dirty="0" err="1"/>
              <a:t>e.g</a:t>
            </a:r>
            <a:r>
              <a:rPr lang="en-US" dirty="0"/>
              <a:t> model paths, input and output node names of model </a:t>
            </a:r>
            <a:r>
              <a:rPr lang="en-US" dirty="0" err="1"/>
              <a:t>etc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“enqueue-params”</a:t>
            </a:r>
            <a:r>
              <a:rPr lang="en-US" dirty="0"/>
              <a:t>: Defines keyword-value pairs required for </a:t>
            </a:r>
            <a:r>
              <a:rPr lang="en-US" dirty="0" err="1"/>
              <a:t>creaging</a:t>
            </a:r>
            <a:r>
              <a:rPr lang="en-US" dirty="0"/>
              <a:t> </a:t>
            </a:r>
            <a:r>
              <a:rPr lang="en-US" b="1" dirty="0" err="1"/>
              <a:t>enqueueObj</a:t>
            </a:r>
            <a:r>
              <a:rPr lang="en-US" dirty="0"/>
              <a:t> – an instance of users’ Enqueue class. If provided, the keyword-value pairs of “buckets” (see below) are also used to instantiate </a:t>
            </a:r>
            <a:r>
              <a:rPr lang="en-US" b="1" dirty="0" err="1"/>
              <a:t>enqueueObj</a:t>
            </a:r>
            <a:endParaRPr lang="en-US" b="1" dirty="0"/>
          </a:p>
          <a:p>
            <a:pPr lvl="3"/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num_out_queues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: (Optional) Specifies number of response queues to </a:t>
            </a:r>
            <a:r>
              <a:rPr lang="en-US" dirty="0" err="1"/>
              <a:t>loadgen</a:t>
            </a:r>
            <a:r>
              <a:rPr lang="en-US" dirty="0"/>
              <a:t>. By default this is one if not provided in the config</a:t>
            </a:r>
            <a:endParaRPr lang="en-US" dirty="0">
              <a:cs typeface="Calibri"/>
            </a:endParaRPr>
          </a:p>
          <a:p>
            <a:pPr lvl="3"/>
            <a:br>
              <a:rPr lang="en-US" b="1" dirty="0"/>
            </a:br>
            <a:r>
              <a:rPr lang="en-US" dirty="0">
                <a:solidFill>
                  <a:srgbClr val="FF0000"/>
                </a:solidFill>
              </a:rPr>
              <a:t>“buckets”</a:t>
            </a:r>
            <a:r>
              <a:rPr lang="en-US" dirty="0"/>
              <a:t>: (Optional) Specifies workload buckets. Has fixed keywords. See example for resnet50 below. This is also used to create </a:t>
            </a:r>
            <a:r>
              <a:rPr lang="en-US" b="1" dirty="0" err="1"/>
              <a:t>enqueueObj</a:t>
            </a:r>
            <a:r>
              <a:rPr lang="en-US" dirty="0"/>
              <a:t> (users should check the keyword names)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748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88" y="621028"/>
            <a:ext cx="11463493" cy="5222926"/>
          </a:xfrm>
        </p:spPr>
        <p:txBody>
          <a:bodyPr/>
          <a:lstStyle/>
          <a:p>
            <a:pPr algn="l"/>
            <a:endParaRPr lang="en-US"/>
          </a:p>
          <a:p>
            <a:pPr marL="457200" indent="-457200" algn="l">
              <a:buAutoNum type="arabicPeriod"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F7B5C8-7728-4AC7-B35B-11F21F439600}"/>
              </a:ext>
            </a:extLst>
          </p:cNvPr>
          <p:cNvSpPr/>
          <p:nvPr/>
        </p:nvSpPr>
        <p:spPr>
          <a:xfrm>
            <a:off x="4973200" y="167023"/>
            <a:ext cx="1629508" cy="4540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argParser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408E8-36DE-44B1-9DF1-0DDA3027264F}"/>
              </a:ext>
            </a:extLst>
          </p:cNvPr>
          <p:cNvSpPr txBox="1"/>
          <p:nvPr/>
        </p:nvSpPr>
        <p:spPr>
          <a:xfrm>
            <a:off x="723899" y="617267"/>
            <a:ext cx="109628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 algn="ctr"/>
            <a:r>
              <a:rPr lang="en-US"/>
              <a:t>Workload config (json) file looks like below</a:t>
            </a:r>
          </a:p>
        </p:txBody>
      </p:sp>
      <p:pic>
        <p:nvPicPr>
          <p:cNvPr id="4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E5F4F8-7A0B-4942-8D99-C1E5F6AC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96" y="947378"/>
            <a:ext cx="9551066" cy="57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3DFF49-63D3-4C15-8F7F-8D6D97468787}"/>
              </a:ext>
            </a:extLst>
          </p:cNvPr>
          <p:cNvSpPr/>
          <p:nvPr/>
        </p:nvSpPr>
        <p:spPr>
          <a:xfrm>
            <a:off x="4722487" y="74917"/>
            <a:ext cx="2036122" cy="5598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InputItem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D2A5-D366-41BF-BCC8-1BF77A033B02}"/>
              </a:ext>
            </a:extLst>
          </p:cNvPr>
          <p:cNvSpPr txBox="1"/>
          <p:nvPr/>
        </p:nvSpPr>
        <p:spPr>
          <a:xfrm>
            <a:off x="319799" y="634751"/>
            <a:ext cx="1174805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Wraps query ids and sample indexes (batched if desired). Optional receipt time of query</a:t>
            </a:r>
          </a:p>
          <a:p>
            <a:r>
              <a:rPr lang="en-US" b="1"/>
              <a:t>Instantiation</a:t>
            </a:r>
            <a:r>
              <a:rPr lang="en-US"/>
              <a:t>: Requires list of query ids and sample indexes coalesced into single item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cs typeface="Calibri" panose="020F0502020204030204"/>
              </a:rPr>
              <a:t>__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init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__(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query_ids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: list[int],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sample_idx_list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 : list[int],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recept_time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=0) -&gt; None:</a:t>
            </a:r>
            <a:br>
              <a:rPr lang="en-US">
                <a:cs typeface="Calibri" panose="020F0502020204030204"/>
              </a:rPr>
            </a:b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92D78-377B-4B61-A38B-D030D4203111}"/>
              </a:ext>
            </a:extLst>
          </p:cNvPr>
          <p:cNvSpPr/>
          <p:nvPr/>
        </p:nvSpPr>
        <p:spPr>
          <a:xfrm>
            <a:off x="4697906" y="2033175"/>
            <a:ext cx="2036122" cy="5598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InputData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EC94D-4E14-4E22-86EB-F974BEFE166F}"/>
              </a:ext>
            </a:extLst>
          </p:cNvPr>
          <p:cNvSpPr txBox="1"/>
          <p:nvPr/>
        </p:nvSpPr>
        <p:spPr>
          <a:xfrm>
            <a:off x="221476" y="2650363"/>
            <a:ext cx="1174805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Wraps input data (for inference)</a:t>
            </a:r>
          </a:p>
          <a:p>
            <a:r>
              <a:rPr lang="en-US" b="1"/>
              <a:t>Instantiation</a:t>
            </a:r>
            <a:r>
              <a:rPr lang="en-US"/>
              <a:t>: Requires input data (of framework time). 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cs typeface="Calibri" panose="020F0502020204030204"/>
              </a:rPr>
              <a:t>__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init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__(data : &lt;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torch.tensor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/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numpy.array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/user-defined&gt;,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data_shape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=None, 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sequence_len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=None) -&gt; None:</a:t>
            </a:r>
            <a:br>
              <a:rPr lang="en-US">
                <a:cs typeface="Calibri" panose="020F0502020204030204"/>
              </a:rPr>
            </a:b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4EF88F-1636-4720-8166-33013C51F450}"/>
              </a:ext>
            </a:extLst>
          </p:cNvPr>
          <p:cNvSpPr/>
          <p:nvPr/>
        </p:nvSpPr>
        <p:spPr>
          <a:xfrm>
            <a:off x="4697907" y="3925885"/>
            <a:ext cx="2036122" cy="5598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cs typeface="Calibri"/>
              </a:rPr>
              <a:t>OutputItem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260F3-B5F6-4F68-B5B4-3CE5A82802A2}"/>
              </a:ext>
            </a:extLst>
          </p:cNvPr>
          <p:cNvSpPr txBox="1"/>
          <p:nvPr/>
        </p:nvSpPr>
        <p:spPr>
          <a:xfrm>
            <a:off x="164120" y="4485718"/>
            <a:ext cx="1174805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Wraps post-processed sample together with query ids and array object type to send to </a:t>
            </a:r>
            <a:r>
              <a:rPr lang="en-US" err="1">
                <a:cs typeface="Calibri"/>
              </a:rPr>
              <a:t>loadgen</a:t>
            </a:r>
          </a:p>
          <a:p>
            <a:endParaRPr lang="en-US"/>
          </a:p>
          <a:p>
            <a:r>
              <a:rPr lang="en-US" b="1"/>
              <a:t>Instantiation</a:t>
            </a:r>
            <a:r>
              <a:rPr lang="en-US"/>
              <a:t>: Requires output result, corresponding query ids, and array type code. 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cs typeface="Calibri" panose="020F0502020204030204"/>
              </a:rPr>
              <a:t>__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init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__(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query_id_list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: list[int], result : &lt;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torch.tensor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/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numpy.array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/user-defined&gt;, </a:t>
            </a:r>
            <a:r>
              <a:rPr lang="en-US" err="1">
                <a:solidFill>
                  <a:srgbClr val="FF0000"/>
                </a:solidFill>
                <a:cs typeface="Calibri" panose="020F0502020204030204"/>
              </a:rPr>
              <a:t>array_type_code</a:t>
            </a:r>
            <a:r>
              <a:rPr lang="en-US">
                <a:solidFill>
                  <a:srgbClr val="FF0000"/>
                </a:solidFill>
                <a:cs typeface="Calibri" panose="020F0502020204030204"/>
              </a:rPr>
              <a:t> : str) -&gt; None:</a:t>
            </a:r>
          </a:p>
          <a:p>
            <a:br>
              <a:rPr lang="en-US">
                <a:cs typeface="Calibri" panose="020F0502020204030204"/>
              </a:rPr>
            </a:br>
            <a:r>
              <a:rPr lang="en-US" b="1">
                <a:solidFill>
                  <a:srgbClr val="FF0000"/>
                </a:solidFill>
                <a:cs typeface="Calibri"/>
              </a:rPr>
              <a:t>NB: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For possible values of 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array_type_code</a:t>
            </a:r>
            <a:r>
              <a:rPr lang="en-US">
                <a:cs typeface="Calibri"/>
              </a:rPr>
              <a:t>, see here:</a:t>
            </a:r>
            <a:r>
              <a:rPr lang="en-US">
                <a:solidFill>
                  <a:srgbClr val="FF0000"/>
                </a:solidFill>
                <a:cs typeface="Calibri"/>
              </a:rPr>
              <a:t> </a:t>
            </a:r>
            <a:r>
              <a:rPr lang="en-US">
                <a:ea typeface="+mn-lt"/>
                <a:cs typeface="+mn-lt"/>
              </a:rPr>
              <a:t>https://docs.python.org/3/library/array.html#module-array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3DFF49-63D3-4C15-8F7F-8D6D97468787}"/>
              </a:ext>
            </a:extLst>
          </p:cNvPr>
          <p:cNvSpPr/>
          <p:nvPr/>
        </p:nvSpPr>
        <p:spPr>
          <a:xfrm>
            <a:off x="4722487" y="74917"/>
            <a:ext cx="2036122" cy="55983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Dataset-Class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D2A5-D366-41BF-BCC8-1BF77A033B02}"/>
              </a:ext>
            </a:extLst>
          </p:cNvPr>
          <p:cNvSpPr txBox="1"/>
          <p:nvPr/>
        </p:nvSpPr>
        <p:spPr>
          <a:xfrm>
            <a:off x="319799" y="634751"/>
            <a:ext cx="11748052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Dataset class implements key methods for loading, processing (pre and post), and fetching samples given list of query index</a:t>
            </a:r>
          </a:p>
          <a:p>
            <a:endParaRPr lang="en-US"/>
          </a:p>
          <a:p>
            <a:r>
              <a:rPr lang="en-US" b="1"/>
              <a:t>Depends</a:t>
            </a:r>
            <a:r>
              <a:rPr lang="en-US"/>
              <a:t>: </a:t>
            </a:r>
            <a:r>
              <a:rPr lang="en-US" b="1" err="1">
                <a:highlight>
                  <a:srgbClr val="FFFF00"/>
                </a:highlight>
              </a:rPr>
              <a:t>OutputItem</a:t>
            </a:r>
            <a:r>
              <a:rPr lang="en-US" b="1">
                <a:highlight>
                  <a:srgbClr val="FFFF00"/>
                </a:highlight>
              </a:rPr>
              <a:t>,</a:t>
            </a:r>
            <a:r>
              <a:rPr lang="en-US" b="1"/>
              <a:t>  </a:t>
            </a:r>
            <a:r>
              <a:rPr lang="en-US" b="1" err="1"/>
              <a:t>InputData</a:t>
            </a:r>
            <a:r>
              <a:rPr lang="en-US" b="1"/>
              <a:t> </a:t>
            </a:r>
            <a:r>
              <a:rPr lang="en-US"/>
              <a:t>class</a:t>
            </a:r>
            <a:endParaRPr lang="en-US" err="1">
              <a:cs typeface="Calibri"/>
            </a:endParaRPr>
          </a:p>
          <a:p>
            <a:endParaRPr lang="en-US"/>
          </a:p>
          <a:p>
            <a:r>
              <a:rPr lang="en-US" b="1"/>
              <a:t>Instantiation</a:t>
            </a:r>
            <a:r>
              <a:rPr lang="en-US"/>
              <a:t>: Any required input at instantiation should </a:t>
            </a:r>
            <a:r>
              <a:rPr lang="en-US" err="1"/>
              <a:t>should</a:t>
            </a:r>
            <a:r>
              <a:rPr lang="en-US"/>
              <a:t> be added to &lt;workload-config&gt;.json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 b="1"/>
              <a:t>Required member objects</a:t>
            </a:r>
            <a:r>
              <a:rPr lang="en-US"/>
              <a:t>: </a:t>
            </a:r>
          </a:p>
          <a:p>
            <a:r>
              <a:rPr lang="en-US" b="1">
                <a:highlight>
                  <a:srgbClr val="FFFF00"/>
                </a:highlight>
              </a:rPr>
              <a:t>count</a:t>
            </a:r>
            <a:r>
              <a:rPr lang="en-US" b="1"/>
              <a:t> – </a:t>
            </a:r>
            <a:r>
              <a:rPr lang="en-US"/>
              <a:t>total number of samples that is loaded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/>
          </a:p>
          <a:p>
            <a:r>
              <a:rPr lang="en-US" b="1"/>
              <a:t>Required methods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err="1">
                <a:highlight>
                  <a:srgbClr val="FFFF00"/>
                </a:highlight>
              </a:rPr>
              <a:t>load_dataset</a:t>
            </a:r>
            <a:r>
              <a:rPr lang="en-US" b="1"/>
              <a:t>: </a:t>
            </a:r>
            <a:r>
              <a:rPr lang="en-US"/>
              <a:t>loads available samples into memory (this can be a `dud` if </a:t>
            </a:r>
            <a:r>
              <a:rPr lang="en-US" b="1" err="1"/>
              <a:t>load_query_samples</a:t>
            </a:r>
            <a:r>
              <a:rPr lang="en-US" b="1"/>
              <a:t> </a:t>
            </a:r>
            <a:r>
              <a:rPr lang="en-US"/>
              <a:t>is implemented or samples are loaded at instantiation). This is called by consumer instances, and has no return value</a:t>
            </a:r>
            <a:br>
              <a:rPr lang="en-US">
                <a:cs typeface="Calibri"/>
              </a:rPr>
            </a:br>
            <a:r>
              <a:rPr lang="en-US">
                <a:solidFill>
                  <a:srgbClr val="000000"/>
                </a:solidFill>
              </a:rPr>
              <a:t>signature: </a:t>
            </a:r>
            <a:r>
              <a:rPr lang="en-US" err="1">
                <a:solidFill>
                  <a:srgbClr val="FF0000"/>
                </a:solidFill>
              </a:rPr>
              <a:t>load_dataset</a:t>
            </a:r>
            <a:r>
              <a:rPr lang="en-US">
                <a:solidFill>
                  <a:srgbClr val="FF0000"/>
                </a:solidFill>
              </a:rPr>
              <a:t>()-&gt;None</a:t>
            </a:r>
            <a:br>
              <a:rPr lang="en-US"/>
            </a:b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err="1">
                <a:highlight>
                  <a:srgbClr val="FFFF00"/>
                </a:highlight>
              </a:rPr>
              <a:t>load_query_samples</a:t>
            </a:r>
            <a:r>
              <a:rPr lang="en-US" b="1"/>
              <a:t>: </a:t>
            </a:r>
            <a:r>
              <a:rPr lang="en-US"/>
              <a:t>loads dataset into memory and called by </a:t>
            </a:r>
            <a:r>
              <a:rPr lang="en-US" err="1"/>
              <a:t>loadgen</a:t>
            </a:r>
            <a:r>
              <a:rPr lang="en-US"/>
              <a:t> to load samples into memory before it sends a query (can be `dud` if </a:t>
            </a:r>
            <a:r>
              <a:rPr lang="en-US" b="1" err="1"/>
              <a:t>load_dataset</a:t>
            </a:r>
            <a:r>
              <a:rPr lang="en-US" b="1"/>
              <a:t> </a:t>
            </a:r>
            <a:r>
              <a:rPr lang="en-US"/>
              <a:t>is implemented). </a:t>
            </a:r>
            <a:br>
              <a:rPr lang="en-US"/>
            </a:br>
            <a:r>
              <a:rPr lang="en-US">
                <a:cs typeface="Calibri"/>
              </a:rPr>
              <a:t>signature: </a:t>
            </a:r>
            <a:r>
              <a:rPr lang="en-US" err="1">
                <a:solidFill>
                  <a:srgbClr val="FF0000"/>
                </a:solidFill>
                <a:cs typeface="Calibri"/>
              </a:rPr>
              <a:t>load_query_samples</a:t>
            </a:r>
            <a:r>
              <a:rPr lang="en-US">
                <a:solidFill>
                  <a:srgbClr val="FF0000"/>
                </a:solidFill>
                <a:cs typeface="Calibri"/>
              </a:rPr>
              <a:t>(</a:t>
            </a:r>
            <a:r>
              <a:rPr lang="en-US" err="1">
                <a:solidFill>
                  <a:srgbClr val="FF0000"/>
                </a:solidFill>
                <a:cs typeface="Calibri"/>
              </a:rPr>
              <a:t>sample_idx_list</a:t>
            </a:r>
            <a:r>
              <a:rPr lang="en-US">
                <a:solidFill>
                  <a:srgbClr val="FF0000"/>
                </a:solidFill>
                <a:cs typeface="Calibri"/>
              </a:rPr>
              <a:t>: list[int]) -&gt; None</a:t>
            </a:r>
            <a:br>
              <a:rPr lang="en-US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err="1">
                <a:highlight>
                  <a:srgbClr val="FFFF00"/>
                </a:highlight>
              </a:rPr>
              <a:t>unload_query_samples</a:t>
            </a:r>
            <a:r>
              <a:rPr lang="en-US" b="1"/>
              <a:t>: </a:t>
            </a:r>
            <a:r>
              <a:rPr lang="en-US" err="1"/>
              <a:t>unloades</a:t>
            </a:r>
            <a:r>
              <a:rPr lang="en-US"/>
              <a:t>/deletes data loaded into memory by </a:t>
            </a:r>
            <a:r>
              <a:rPr lang="en-US" err="1"/>
              <a:t>loadgen</a:t>
            </a:r>
            <a:r>
              <a:rPr lang="en-US"/>
              <a:t> (`dud` if </a:t>
            </a:r>
            <a:r>
              <a:rPr lang="en-US" err="1"/>
              <a:t>load_query_samples</a:t>
            </a:r>
            <a:r>
              <a:rPr lang="en-US"/>
              <a:t> is not implemented)</a:t>
            </a:r>
            <a:br>
              <a:rPr lang="en-US"/>
            </a:br>
            <a:r>
              <a:rPr lang="en-US">
                <a:cs typeface="Calibri"/>
              </a:rPr>
              <a:t>signature: </a:t>
            </a:r>
            <a:r>
              <a:rPr lang="en-US" err="1">
                <a:solidFill>
                  <a:srgbClr val="FF0000"/>
                </a:solidFill>
                <a:cs typeface="Calibri"/>
              </a:rPr>
              <a:t>unload_query_samples</a:t>
            </a:r>
            <a:r>
              <a:rPr lang="en-US">
                <a:solidFill>
                  <a:srgbClr val="FF0000"/>
                </a:solidFill>
                <a:cs typeface="Calibri"/>
              </a:rPr>
              <a:t>(</a:t>
            </a:r>
            <a:r>
              <a:rPr lang="en-US" err="1">
                <a:solidFill>
                  <a:srgbClr val="FF0000"/>
                </a:solidFill>
                <a:cs typeface="Calibri"/>
              </a:rPr>
              <a:t>sample_idx_list</a:t>
            </a:r>
            <a:r>
              <a:rPr lang="en-US">
                <a:solidFill>
                  <a:srgbClr val="FF0000"/>
                </a:solidFill>
                <a:cs typeface="Calibri"/>
              </a:rPr>
              <a:t>: list[int]) -&gt; None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7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3DFF49-63D3-4C15-8F7F-8D6D97468787}"/>
              </a:ext>
            </a:extLst>
          </p:cNvPr>
          <p:cNvSpPr/>
          <p:nvPr/>
        </p:nvSpPr>
        <p:spPr>
          <a:xfrm>
            <a:off x="4722487" y="74917"/>
            <a:ext cx="2036122" cy="55983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Dataset-Class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D2A5-D366-41BF-BCC8-1BF77A033B02}"/>
              </a:ext>
            </a:extLst>
          </p:cNvPr>
          <p:cNvSpPr txBox="1"/>
          <p:nvPr/>
        </p:nvSpPr>
        <p:spPr>
          <a:xfrm>
            <a:off x="319799" y="634751"/>
            <a:ext cx="11748052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cs typeface="Calibri"/>
            </a:endParaRPr>
          </a:p>
          <a:p>
            <a:r>
              <a:rPr lang="en-US" b="1"/>
              <a:t>Required methods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b="1" err="1">
                <a:highlight>
                  <a:srgbClr val="FFFF00"/>
                </a:highlight>
                <a:ea typeface="+mn-lt"/>
                <a:cs typeface="+mn-lt"/>
              </a:rPr>
              <a:t>get_samples</a:t>
            </a:r>
            <a:r>
              <a:rPr lang="en-US" b="1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</a:rPr>
              <a:t>responsible for fetching/processing batch of requested samples. Should return an </a:t>
            </a:r>
            <a:r>
              <a:rPr lang="en-US" b="1" err="1">
                <a:ea typeface="+mn-lt"/>
                <a:cs typeface="+mn-lt"/>
              </a:rPr>
              <a:t>InputIData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object containing data ready for inference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signature: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get_samples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query_sample_idx_list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: list[int]) -&gt;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data_item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: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InputData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b="1" err="1">
                <a:highlight>
                  <a:srgbClr val="FFFF00"/>
                </a:highlight>
              </a:rPr>
              <a:t>get_warmup_samples</a:t>
            </a:r>
            <a:r>
              <a:rPr lang="en-US" b="1"/>
              <a:t>: </a:t>
            </a:r>
            <a:r>
              <a:rPr lang="en-US"/>
              <a:t>responsible for fetching samples for warmup. This should return a list of </a:t>
            </a:r>
            <a:r>
              <a:rPr lang="en-US" b="1" err="1"/>
              <a:t>InputData</a:t>
            </a:r>
            <a:r>
              <a:rPr lang="en-US" b="1"/>
              <a:t> </a:t>
            </a:r>
            <a:r>
              <a:rPr lang="en-US"/>
              <a:t>objects each containing data ready for inference. Each instance perform warmup on these samples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signature: </a:t>
            </a:r>
            <a:r>
              <a:rPr lang="en-US" err="1">
                <a:solidFill>
                  <a:srgbClr val="FF0000"/>
                </a:solidFill>
                <a:cs typeface="Calibri"/>
              </a:rPr>
              <a:t>get_warmup_samples</a:t>
            </a:r>
            <a:r>
              <a:rPr lang="en-US">
                <a:solidFill>
                  <a:srgbClr val="FF0000"/>
                </a:solidFill>
                <a:cs typeface="Calibri"/>
              </a:rPr>
              <a:t>() -&gt; samples : list&lt;</a:t>
            </a:r>
            <a:r>
              <a:rPr lang="en-US" err="1">
                <a:solidFill>
                  <a:srgbClr val="FF0000"/>
                </a:solidFill>
                <a:cs typeface="Calibri"/>
              </a:rPr>
              <a:t>InputData</a:t>
            </a:r>
            <a:r>
              <a:rPr lang="en-US">
                <a:solidFill>
                  <a:srgbClr val="FF0000"/>
                </a:solidFill>
                <a:cs typeface="Calibri"/>
              </a:rPr>
              <a:t>&gt;</a:t>
            </a:r>
            <a:br>
              <a:rPr lang="en-US">
                <a:cs typeface="Calibri"/>
              </a:rPr>
            </a:b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b="1" err="1">
                <a:highlight>
                  <a:srgbClr val="FFFF00"/>
                </a:highlight>
                <a:ea typeface="+mn-lt"/>
                <a:cs typeface="+mn-lt"/>
              </a:rPr>
              <a:t>post_process</a:t>
            </a:r>
            <a:r>
              <a:rPr lang="en-US" b="1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</a:rPr>
              <a:t>Responsible for post-processing inference results. It also wraps </a:t>
            </a:r>
            <a:r>
              <a:rPr lang="en-US" b="1" err="1">
                <a:ea typeface="+mn-lt"/>
                <a:cs typeface="+mn-lt"/>
              </a:rPr>
              <a:t>query_ids</a:t>
            </a:r>
            <a:r>
              <a:rPr lang="en-US">
                <a:ea typeface="+mn-lt"/>
                <a:cs typeface="+mn-lt"/>
              </a:rPr>
              <a:t> (and sample indexes if needed) and post-processed results in an </a:t>
            </a:r>
            <a:r>
              <a:rPr lang="en-US" b="1" err="1">
                <a:ea typeface="+mn-lt"/>
                <a:cs typeface="+mn-lt"/>
              </a:rPr>
              <a:t>outputItem</a:t>
            </a:r>
            <a:r>
              <a:rPr lang="en-US">
                <a:ea typeface="+mn-lt"/>
                <a:cs typeface="+mn-lt"/>
              </a:rPr>
              <a:t> object</a:t>
            </a:r>
            <a:br>
              <a:rPr lang="en-US">
                <a:ea typeface="+mn-lt"/>
                <a:cs typeface="+mn-lt"/>
              </a:rPr>
            </a:br>
            <a:r>
              <a:rPr lang="en-US">
                <a:cs typeface="Calibri"/>
              </a:rPr>
              <a:t>signature: </a:t>
            </a:r>
            <a:r>
              <a:rPr lang="en-US" err="1">
                <a:solidFill>
                  <a:srgbClr val="FF0000"/>
                </a:solidFill>
                <a:cs typeface="Calibri"/>
              </a:rPr>
              <a:t>post_process</a:t>
            </a:r>
            <a:r>
              <a:rPr lang="en-US">
                <a:solidFill>
                  <a:srgbClr val="FF0000"/>
                </a:solidFill>
                <a:cs typeface="Calibri"/>
              </a:rPr>
              <a:t>(</a:t>
            </a:r>
            <a:r>
              <a:rPr lang="en-US" err="1">
                <a:solidFill>
                  <a:srgbClr val="FF0000"/>
                </a:solidFill>
                <a:cs typeface="Calibri"/>
              </a:rPr>
              <a:t>query_ids</a:t>
            </a:r>
            <a:r>
              <a:rPr lang="en-US">
                <a:solidFill>
                  <a:srgbClr val="FF0000"/>
                </a:solidFill>
                <a:cs typeface="Calibri"/>
              </a:rPr>
              <a:t>: list[int], </a:t>
            </a:r>
            <a:r>
              <a:rPr lang="en-US" err="1">
                <a:solidFill>
                  <a:srgbClr val="FF0000"/>
                </a:solidFill>
                <a:cs typeface="Calibri"/>
              </a:rPr>
              <a:t>sample_index_list</a:t>
            </a:r>
            <a:r>
              <a:rPr lang="en-US">
                <a:solidFill>
                  <a:srgbClr val="FF0000"/>
                </a:solidFill>
                <a:cs typeface="Calibri"/>
              </a:rPr>
              <a:t>: list[int], result : &lt;</a:t>
            </a:r>
            <a:r>
              <a:rPr lang="en-US" err="1">
                <a:solidFill>
                  <a:srgbClr val="FF0000"/>
                </a:solidFill>
                <a:cs typeface="Calibri"/>
              </a:rPr>
              <a:t>torch.tensor</a:t>
            </a:r>
            <a:r>
              <a:rPr lang="en-US">
                <a:solidFill>
                  <a:srgbClr val="FF0000"/>
                </a:solidFill>
                <a:cs typeface="Calibri"/>
              </a:rPr>
              <a:t>/</a:t>
            </a:r>
            <a:r>
              <a:rPr lang="en-US" err="1">
                <a:solidFill>
                  <a:srgbClr val="FF0000"/>
                </a:solidFill>
                <a:cs typeface="Calibri"/>
              </a:rPr>
              <a:t>numpy.array</a:t>
            </a:r>
            <a:r>
              <a:rPr lang="en-US">
                <a:solidFill>
                  <a:srgbClr val="FF0000"/>
                </a:solidFill>
                <a:cs typeface="Calibri"/>
              </a:rPr>
              <a:t>/user&gt;) -&gt; out : </a:t>
            </a:r>
            <a:r>
              <a:rPr lang="en-US" err="1">
                <a:solidFill>
                  <a:srgbClr val="FF0000"/>
                </a:solidFill>
                <a:cs typeface="Calibri"/>
              </a:rPr>
              <a:t>OutputItem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2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3DFF49-63D3-4C15-8F7F-8D6D97468787}"/>
              </a:ext>
            </a:extLst>
          </p:cNvPr>
          <p:cNvSpPr/>
          <p:nvPr/>
        </p:nvSpPr>
        <p:spPr>
          <a:xfrm>
            <a:off x="4662851" y="303517"/>
            <a:ext cx="2751739" cy="74009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In(</a:t>
            </a:r>
            <a:r>
              <a:rPr lang="en-US" err="1">
                <a:solidFill>
                  <a:schemeClr val="tx1"/>
                </a:solidFill>
                <a:cs typeface="Calibri"/>
              </a:rPr>
              <a:t>En</a:t>
            </a:r>
            <a:r>
              <a:rPr lang="en-US">
                <a:solidFill>
                  <a:schemeClr val="tx1"/>
                </a:solidFill>
                <a:cs typeface="Calibri"/>
              </a:rPr>
              <a:t>)queue-Class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D2A5-D366-41BF-BCC8-1BF77A033B02}"/>
              </a:ext>
            </a:extLst>
          </p:cNvPr>
          <p:cNvSpPr txBox="1"/>
          <p:nvPr/>
        </p:nvSpPr>
        <p:spPr>
          <a:xfrm>
            <a:off x="357809" y="1302026"/>
            <a:ext cx="11748052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/>
              <a:t>InQueue</a:t>
            </a:r>
            <a:r>
              <a:rPr lang="en-US"/>
              <a:t> class is responsible for processing received queries (in batches) and adding them to a producer queue for consumer instances.</a:t>
            </a:r>
          </a:p>
          <a:p>
            <a:endParaRPr lang="en-US"/>
          </a:p>
          <a:p>
            <a:r>
              <a:rPr lang="en-US" b="1"/>
              <a:t>Depends</a:t>
            </a:r>
            <a:r>
              <a:rPr lang="en-US"/>
              <a:t>: </a:t>
            </a:r>
            <a:r>
              <a:rPr lang="en-US" b="1" err="1">
                <a:highlight>
                  <a:srgbClr val="FFFF00"/>
                </a:highlight>
              </a:rPr>
              <a:t>InputItem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/>
              <a:t>class; Accepts a (list of) </a:t>
            </a:r>
            <a:r>
              <a:rPr lang="en-US" err="1">
                <a:latin typeface="Bell MT"/>
              </a:rPr>
              <a:t>multiprocessing.JoinableQueue</a:t>
            </a:r>
            <a:r>
              <a:rPr lang="en-US"/>
              <a:t> object at instantiation.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 b="1"/>
              <a:t>Instantiation: </a:t>
            </a:r>
            <a:r>
              <a:rPr lang="en-US"/>
              <a:t>Should accept (list of) producer queue for consumer instances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cs typeface="Calibri"/>
              </a:rPr>
              <a:t>__</a:t>
            </a:r>
            <a:r>
              <a:rPr lang="en-US" err="1">
                <a:solidFill>
                  <a:srgbClr val="FF0000"/>
                </a:solidFill>
                <a:cs typeface="Calibri"/>
              </a:rPr>
              <a:t>init</a:t>
            </a:r>
            <a:r>
              <a:rPr lang="en-US">
                <a:solidFill>
                  <a:srgbClr val="FF0000"/>
                </a:solidFill>
                <a:cs typeface="Calibri"/>
              </a:rPr>
              <a:t>__(self, </a:t>
            </a:r>
            <a:r>
              <a:rPr lang="en-US" err="1">
                <a:solidFill>
                  <a:srgbClr val="FF0000"/>
                </a:solidFill>
                <a:cs typeface="Calibri"/>
              </a:rPr>
              <a:t>input_queues</a:t>
            </a:r>
            <a:r>
              <a:rPr lang="en-US">
                <a:solidFill>
                  <a:srgbClr val="FF0000"/>
                </a:solidFill>
                <a:cs typeface="Calibri"/>
              </a:rPr>
              <a:t>: </a:t>
            </a:r>
            <a:r>
              <a:rPr lang="en-US" err="1">
                <a:solidFill>
                  <a:srgbClr val="FF0000"/>
                </a:solidFill>
                <a:cs typeface="Calibri"/>
              </a:rPr>
              <a:t>mp.JoinableQueue</a:t>
            </a:r>
            <a:r>
              <a:rPr lang="en-US">
                <a:solidFill>
                  <a:srgbClr val="FF0000"/>
                </a:solidFill>
                <a:cs typeface="Calibri"/>
              </a:rPr>
              <a:t>/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list[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mp.JoinableQueue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]</a:t>
            </a:r>
            <a:r>
              <a:rPr lang="en-US">
                <a:solidFill>
                  <a:srgbClr val="FF0000"/>
                </a:solidFill>
                <a:cs typeface="Calibri"/>
              </a:rPr>
              <a:t>, **</a:t>
            </a:r>
            <a:r>
              <a:rPr lang="en-US" err="1">
                <a:solidFill>
                  <a:srgbClr val="FF0000"/>
                </a:solidFill>
                <a:cs typeface="Calibri"/>
              </a:rPr>
              <a:t>kwargs</a:t>
            </a:r>
            <a:r>
              <a:rPr lang="en-US">
                <a:solidFill>
                  <a:srgbClr val="FF0000"/>
                </a:solidFill>
                <a:cs typeface="Calibri"/>
              </a:rPr>
              <a:t>)</a:t>
            </a:r>
          </a:p>
          <a:p>
            <a:br>
              <a:rPr lang="en-US">
                <a:cs typeface="Calibri"/>
              </a:rPr>
            </a:br>
            <a:r>
              <a:rPr lang="en-US" b="1">
                <a:solidFill>
                  <a:srgbClr val="FF0000"/>
                </a:solidFill>
                <a:cs typeface="Calibri"/>
              </a:rPr>
              <a:t>NB</a:t>
            </a:r>
            <a:r>
              <a:rPr lang="en-US">
                <a:cs typeface="Calibri"/>
              </a:rPr>
              <a:t>: Care must be taken for workloads that have different </a:t>
            </a:r>
            <a:r>
              <a:rPr lang="en-US" err="1">
                <a:cs typeface="Calibri"/>
              </a:rPr>
              <a:t>InQueue</a:t>
            </a:r>
            <a:r>
              <a:rPr lang="en-US">
                <a:cs typeface="Calibri"/>
              </a:rPr>
              <a:t> classes for different scenarios. See example implementations</a:t>
            </a:r>
          </a:p>
          <a:p>
            <a:endParaRPr lang="en-US" b="1"/>
          </a:p>
          <a:p>
            <a:r>
              <a:rPr lang="en-US" b="1"/>
              <a:t>Required methods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highlight>
                  <a:srgbClr val="FFFF00"/>
                </a:highlight>
              </a:rPr>
              <a:t>put</a:t>
            </a:r>
            <a:r>
              <a:rPr lang="en-US" b="1"/>
              <a:t>: </a:t>
            </a:r>
            <a:r>
              <a:rPr lang="en-US"/>
              <a:t>Main interface with </a:t>
            </a:r>
            <a:r>
              <a:rPr lang="en-US" err="1"/>
              <a:t>loadgen’s</a:t>
            </a:r>
            <a:r>
              <a:rPr lang="en-US"/>
              <a:t> </a:t>
            </a:r>
            <a:r>
              <a:rPr lang="en-US" err="1"/>
              <a:t>issue_query</a:t>
            </a:r>
            <a:r>
              <a:rPr lang="en-US"/>
              <a:t>. Receives </a:t>
            </a:r>
            <a:r>
              <a:rPr lang="en-US" err="1"/>
              <a:t>query_samples</a:t>
            </a:r>
            <a:r>
              <a:rPr lang="en-US"/>
              <a:t> as list, and </a:t>
            </a:r>
            <a:r>
              <a:rPr lang="en-US" err="1"/>
              <a:t>receipt_time</a:t>
            </a:r>
            <a:r>
              <a:rPr lang="en-US"/>
              <a:t> as inputs,  process queries (in batches if desired), and adds them to the producer queue (for ‘consumer’/instances). The batched queries and </a:t>
            </a:r>
            <a:r>
              <a:rPr lang="en-US" err="1"/>
              <a:t>receipt_time</a:t>
            </a:r>
            <a:r>
              <a:rPr lang="en-US"/>
              <a:t> are wrapped in </a:t>
            </a:r>
            <a:r>
              <a:rPr lang="en-US" b="1" err="1"/>
              <a:t>InputItem</a:t>
            </a:r>
            <a:r>
              <a:rPr lang="en-US"/>
              <a:t> object before adding to ‘producer’ queue.</a:t>
            </a:r>
            <a:br>
              <a:rPr lang="en-US">
                <a:cs typeface="Calibri"/>
              </a:rPr>
            </a:br>
            <a:r>
              <a:rPr lang="en-US"/>
              <a:t>signature: </a:t>
            </a:r>
            <a:r>
              <a:rPr lang="en-US">
                <a:solidFill>
                  <a:srgbClr val="FF0000"/>
                </a:solidFill>
              </a:rPr>
              <a:t>put(</a:t>
            </a:r>
            <a:r>
              <a:rPr lang="en-US" err="1">
                <a:solidFill>
                  <a:srgbClr val="FF0000"/>
                </a:solidFill>
              </a:rPr>
              <a:t>query_samples</a:t>
            </a:r>
            <a:r>
              <a:rPr lang="en-US">
                <a:solidFill>
                  <a:srgbClr val="FF0000"/>
                </a:solidFill>
              </a:rPr>
              <a:t>: list[int], </a:t>
            </a:r>
            <a:r>
              <a:rPr lang="en-US" err="1">
                <a:solidFill>
                  <a:srgbClr val="FF0000"/>
                </a:solidFill>
              </a:rPr>
              <a:t>receipt_time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err="1">
                <a:solidFill>
                  <a:srgbClr val="FF0000"/>
                </a:solidFill>
              </a:rPr>
              <a:t>time.time</a:t>
            </a:r>
            <a:r>
              <a:rPr lang="en-US">
                <a:solidFill>
                  <a:srgbClr val="FF0000"/>
                </a:solidFill>
              </a:rPr>
              <a:t>) -&gt; None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89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3DFF49-63D3-4C15-8F7F-8D6D97468787}"/>
              </a:ext>
            </a:extLst>
          </p:cNvPr>
          <p:cNvSpPr/>
          <p:nvPr/>
        </p:nvSpPr>
        <p:spPr>
          <a:xfrm>
            <a:off x="4662851" y="303517"/>
            <a:ext cx="2751739" cy="74009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Backend-Class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D2A5-D366-41BF-BCC8-1BF77A033B02}"/>
              </a:ext>
            </a:extLst>
          </p:cNvPr>
          <p:cNvSpPr txBox="1"/>
          <p:nvPr/>
        </p:nvSpPr>
        <p:spPr>
          <a:xfrm>
            <a:off x="357809" y="1302026"/>
            <a:ext cx="11748052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Backend class implements interface between consumer instances and the framework backend. It implements key methods for loading models and running inference.</a:t>
            </a:r>
          </a:p>
          <a:p>
            <a:endParaRPr lang="en-US"/>
          </a:p>
          <a:p>
            <a:r>
              <a:rPr lang="en-US" b="1"/>
              <a:t>Depends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r>
              <a:rPr lang="en-US" b="1"/>
              <a:t>Instantiation</a:t>
            </a:r>
            <a:r>
              <a:rPr lang="en-US"/>
              <a:t>: Required input keywords must be populated in the &lt;workload-config&gt;.json file. </a:t>
            </a:r>
            <a:r>
              <a:rPr lang="en-US" err="1"/>
              <a:t>E.g</a:t>
            </a:r>
            <a:r>
              <a:rPr lang="en-US"/>
              <a:t> </a:t>
            </a:r>
            <a:r>
              <a:rPr lang="en-US" err="1"/>
              <a:t>model_path</a:t>
            </a:r>
            <a:r>
              <a:rPr lang="en-US"/>
              <a:t>, input and output node names, </a:t>
            </a:r>
            <a:r>
              <a:rPr lang="en-US" err="1"/>
              <a:t>etc</a:t>
            </a:r>
            <a:endParaRPr lang="en-US" err="1">
              <a:solidFill>
                <a:srgbClr val="000000"/>
              </a:solidFill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cs typeface="Calibri"/>
              </a:rPr>
              <a:t>__</a:t>
            </a:r>
            <a:r>
              <a:rPr lang="en-US" err="1">
                <a:solidFill>
                  <a:srgbClr val="FF0000"/>
                </a:solidFill>
                <a:cs typeface="Calibri"/>
              </a:rPr>
              <a:t>init</a:t>
            </a:r>
            <a:r>
              <a:rPr lang="en-US">
                <a:solidFill>
                  <a:srgbClr val="FF0000"/>
                </a:solidFill>
                <a:cs typeface="Calibri"/>
              </a:rPr>
              <a:t>__(self, [</a:t>
            </a:r>
            <a:r>
              <a:rPr lang="en-US" err="1">
                <a:solidFill>
                  <a:srgbClr val="FF0000"/>
                </a:solidFill>
                <a:cs typeface="Calibri"/>
              </a:rPr>
              <a:t>args</a:t>
            </a:r>
            <a:r>
              <a:rPr lang="en-US">
                <a:solidFill>
                  <a:srgbClr val="FF0000"/>
                </a:solidFill>
                <a:cs typeface="Calibri"/>
              </a:rPr>
              <a:t>], **</a:t>
            </a:r>
            <a:r>
              <a:rPr lang="en-US" err="1">
                <a:solidFill>
                  <a:srgbClr val="FF0000"/>
                </a:solidFill>
                <a:cs typeface="Calibri"/>
              </a:rPr>
              <a:t>kwargs</a:t>
            </a:r>
            <a:r>
              <a:rPr lang="en-US">
                <a:solidFill>
                  <a:srgbClr val="FF0000"/>
                </a:solidFill>
                <a:cs typeface="Calibri"/>
              </a:rPr>
              <a:t>)-&gt; None</a:t>
            </a:r>
          </a:p>
          <a:p>
            <a:endParaRPr lang="en-US"/>
          </a:p>
          <a:p>
            <a:r>
              <a:rPr lang="en-US" b="1"/>
              <a:t>Required methods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err="1">
                <a:highlight>
                  <a:srgbClr val="FFFF00"/>
                </a:highlight>
              </a:rPr>
              <a:t>load_model</a:t>
            </a:r>
            <a:r>
              <a:rPr lang="en-US" b="1"/>
              <a:t>:</a:t>
            </a:r>
            <a:r>
              <a:rPr lang="en-US"/>
              <a:t> This method loads the input model for each consumer</a:t>
            </a:r>
            <a:br>
              <a:rPr lang="en-US"/>
            </a:br>
            <a:r>
              <a:rPr lang="en-US">
                <a:cs typeface="Calibri"/>
              </a:rPr>
              <a:t>signature: </a:t>
            </a:r>
            <a:r>
              <a:rPr lang="en-US" err="1">
                <a:solidFill>
                  <a:srgbClr val="FF0000"/>
                </a:solidFill>
                <a:cs typeface="Calibri"/>
              </a:rPr>
              <a:t>load_model</a:t>
            </a:r>
            <a:r>
              <a:rPr lang="en-US">
                <a:solidFill>
                  <a:srgbClr val="FF0000"/>
                </a:solidFill>
                <a:cs typeface="Calibri"/>
              </a:rPr>
              <a:t>() -&gt; None</a:t>
            </a:r>
            <a:br>
              <a:rPr lang="en-US">
                <a:solidFill>
                  <a:srgbClr val="FF0000"/>
                </a:solidFill>
                <a:cs typeface="Calibri"/>
              </a:rPr>
            </a:br>
            <a:endParaRPr lang="en-US">
              <a:solidFill>
                <a:srgbClr val="FF0000"/>
              </a:solidFill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highlight>
                  <a:srgbClr val="FFFF00"/>
                </a:highlight>
              </a:rPr>
              <a:t>predict</a:t>
            </a:r>
            <a:r>
              <a:rPr lang="en-US"/>
              <a:t>: Accepts </a:t>
            </a:r>
            <a:r>
              <a:rPr lang="en-US" b="1" err="1"/>
              <a:t>InputData</a:t>
            </a:r>
            <a:r>
              <a:rPr lang="en-US"/>
              <a:t> object for inference, and return inference results. (It may be the case for some workloads to post-process the inference results here, in which case dataset class’ </a:t>
            </a:r>
            <a:r>
              <a:rPr lang="en-US" b="1" err="1"/>
              <a:t>post_process</a:t>
            </a:r>
            <a:r>
              <a:rPr lang="en-US"/>
              <a:t> should only wrap the result in </a:t>
            </a:r>
            <a:r>
              <a:rPr lang="en-US" b="1" err="1"/>
              <a:t>OutputItem</a:t>
            </a:r>
            <a:r>
              <a:rPr lang="en-US"/>
              <a:t> object)</a:t>
            </a:r>
            <a:br>
              <a:rPr lang="en-US"/>
            </a:br>
            <a:r>
              <a:rPr lang="en-US">
                <a:cs typeface="Calibri"/>
              </a:rPr>
              <a:t>signature: </a:t>
            </a:r>
            <a:r>
              <a:rPr lang="en-US">
                <a:solidFill>
                  <a:srgbClr val="FF0000"/>
                </a:solidFill>
                <a:cs typeface="Calibri"/>
              </a:rPr>
              <a:t>predict(data: &lt;</a:t>
            </a:r>
            <a:r>
              <a:rPr lang="en-US" err="1">
                <a:solidFill>
                  <a:srgbClr val="FF0000"/>
                </a:solidFill>
                <a:cs typeface="Calibri"/>
              </a:rPr>
              <a:t>torch.tensor</a:t>
            </a:r>
            <a:r>
              <a:rPr lang="en-US">
                <a:solidFill>
                  <a:srgbClr val="FF0000"/>
                </a:solidFill>
                <a:cs typeface="Calibri"/>
              </a:rPr>
              <a:t>/</a:t>
            </a:r>
            <a:r>
              <a:rPr lang="en-US" err="1">
                <a:solidFill>
                  <a:srgbClr val="FF0000"/>
                </a:solidFill>
                <a:cs typeface="Calibri"/>
              </a:rPr>
              <a:t>numpy.array</a:t>
            </a:r>
            <a:r>
              <a:rPr lang="en-US">
                <a:solidFill>
                  <a:srgbClr val="FF0000"/>
                </a:solidFill>
                <a:cs typeface="Calibri"/>
              </a:rPr>
              <a:t>/user&gt;) -&gt; output : &lt;</a:t>
            </a:r>
            <a:r>
              <a:rPr lang="en-US" err="1">
                <a:solidFill>
                  <a:srgbClr val="FF0000"/>
                </a:solidFill>
                <a:cs typeface="Calibri"/>
              </a:rPr>
              <a:t>torch.tensor</a:t>
            </a:r>
            <a:r>
              <a:rPr lang="en-US">
                <a:solidFill>
                  <a:srgbClr val="FF0000"/>
                </a:solidFill>
                <a:cs typeface="Calibri"/>
              </a:rPr>
              <a:t>/</a:t>
            </a:r>
            <a:r>
              <a:rPr lang="en-US" err="1">
                <a:solidFill>
                  <a:srgbClr val="FF0000"/>
                </a:solidFill>
                <a:cs typeface="Calibri"/>
              </a:rPr>
              <a:t>numpy.array</a:t>
            </a:r>
            <a:r>
              <a:rPr lang="en-US">
                <a:solidFill>
                  <a:srgbClr val="FF0000"/>
                </a:solidFill>
                <a:cs typeface="Calibri"/>
              </a:rPr>
              <a:t>/user&gt;</a:t>
            </a:r>
          </a:p>
        </p:txBody>
      </p:sp>
    </p:spTree>
    <p:extLst>
      <p:ext uri="{BB962C8B-B14F-4D97-AF65-F5344CB8AC3E}">
        <p14:creationId xmlns:p14="http://schemas.microsoft.com/office/powerpoint/2010/main" val="13215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1248c32-9251-4f83-8903-dd673d265572">
      <UserInfo>
        <DisplayName>Yazdani, Shama</DisplayName>
        <AccountId>95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026C9DF6124C48898AE3E032A4494A" ma:contentTypeVersion="10" ma:contentTypeDescription="Create a new document." ma:contentTypeScope="" ma:versionID="78e162204c5525d538affc91098f4442">
  <xsd:schema xmlns:xsd="http://www.w3.org/2001/XMLSchema" xmlns:xs="http://www.w3.org/2001/XMLSchema" xmlns:p="http://schemas.microsoft.com/office/2006/metadata/properties" xmlns:ns2="834f424d-c713-400c-b19c-02875ac0c7f3" xmlns:ns3="71248c32-9251-4f83-8903-dd673d265572" targetNamespace="http://schemas.microsoft.com/office/2006/metadata/properties" ma:root="true" ma:fieldsID="adc0e07a3b3f6a4448e9bcdf8154914a" ns2:_="" ns3:_="">
    <xsd:import namespace="834f424d-c713-400c-b19c-02875ac0c7f3"/>
    <xsd:import namespace="71248c32-9251-4f83-8903-dd673d2655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4f424d-c713-400c-b19c-02875ac0c7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48c32-9251-4f83-8903-dd673d26557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CD343B-47D7-43D3-8AC9-09A384DE28D2}">
  <ds:schemaRefs>
    <ds:schemaRef ds:uri="71248c32-9251-4f83-8903-dd673d265572"/>
    <ds:schemaRef ds:uri="834f424d-c713-400c-b19c-02875ac0c7f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898BC7-ED1A-4413-BC4A-F490F2ADF81A}">
  <ds:schemaRefs>
    <ds:schemaRef ds:uri="71248c32-9251-4f83-8903-dd673d265572"/>
    <ds:schemaRef ds:uri="834f424d-c713-400c-b19c-02875ac0c7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6535A04-C220-4334-8F4D-4CC33FAE5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Atta-fosu, Thomas</dc:creator>
  <cp:revision>93</cp:revision>
  <dcterms:created xsi:type="dcterms:W3CDTF">2021-04-09T21:24:23Z</dcterms:created>
  <dcterms:modified xsi:type="dcterms:W3CDTF">2021-06-16T18:12:34Z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0x0101008E026C9DF6124C48898AE3E032A4494A</vt:lpwstr>
  </property>
</Properties>
</file>