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7" r:id="rId2"/>
    <p:sldId id="258" r:id="rId3"/>
    <p:sldId id="259" r:id="rId4"/>
    <p:sldId id="261" r:id="rId5"/>
    <p:sldId id="262" r:id="rId6"/>
    <p:sldId id="265" r:id="rId7"/>
    <p:sldId id="263" r:id="rId8"/>
    <p:sldId id="264" r:id="rId9"/>
    <p:sldId id="266" r:id="rId10"/>
  </p:sldIdLst>
  <p:sldSz cx="12160250" cy="6840538"/>
  <p:notesSz cx="6858000" cy="9144000"/>
  <p:defaultTextStyle>
    <a:defPPr>
      <a:defRPr lang="cs-CZ"/>
    </a:defPPr>
    <a:lvl1pPr marL="0" algn="l" defTabSz="905073" rtl="0" eaLnBrk="1" latinLnBrk="0" hangingPunct="1">
      <a:defRPr sz="1782" kern="1200">
        <a:solidFill>
          <a:schemeClr val="tx1"/>
        </a:solidFill>
        <a:latin typeface="+mn-lt"/>
        <a:ea typeface="+mn-ea"/>
        <a:cs typeface="+mn-cs"/>
      </a:defRPr>
    </a:lvl1pPr>
    <a:lvl2pPr marL="452537" algn="l" defTabSz="905073" rtl="0" eaLnBrk="1" latinLnBrk="0" hangingPunct="1">
      <a:defRPr sz="1782" kern="1200">
        <a:solidFill>
          <a:schemeClr val="tx1"/>
        </a:solidFill>
        <a:latin typeface="+mn-lt"/>
        <a:ea typeface="+mn-ea"/>
        <a:cs typeface="+mn-cs"/>
      </a:defRPr>
    </a:lvl2pPr>
    <a:lvl3pPr marL="905073" algn="l" defTabSz="905073" rtl="0" eaLnBrk="1" latinLnBrk="0" hangingPunct="1">
      <a:defRPr sz="1782" kern="1200">
        <a:solidFill>
          <a:schemeClr val="tx1"/>
        </a:solidFill>
        <a:latin typeface="+mn-lt"/>
        <a:ea typeface="+mn-ea"/>
        <a:cs typeface="+mn-cs"/>
      </a:defRPr>
    </a:lvl3pPr>
    <a:lvl4pPr marL="1357610" algn="l" defTabSz="905073" rtl="0" eaLnBrk="1" latinLnBrk="0" hangingPunct="1">
      <a:defRPr sz="1782" kern="1200">
        <a:solidFill>
          <a:schemeClr val="tx1"/>
        </a:solidFill>
        <a:latin typeface="+mn-lt"/>
        <a:ea typeface="+mn-ea"/>
        <a:cs typeface="+mn-cs"/>
      </a:defRPr>
    </a:lvl4pPr>
    <a:lvl5pPr marL="1810146" algn="l" defTabSz="905073" rtl="0" eaLnBrk="1" latinLnBrk="0" hangingPunct="1">
      <a:defRPr sz="1782" kern="1200">
        <a:solidFill>
          <a:schemeClr val="tx1"/>
        </a:solidFill>
        <a:latin typeface="+mn-lt"/>
        <a:ea typeface="+mn-ea"/>
        <a:cs typeface="+mn-cs"/>
      </a:defRPr>
    </a:lvl5pPr>
    <a:lvl6pPr marL="2262683" algn="l" defTabSz="905073" rtl="0" eaLnBrk="1" latinLnBrk="0" hangingPunct="1">
      <a:defRPr sz="1782" kern="1200">
        <a:solidFill>
          <a:schemeClr val="tx1"/>
        </a:solidFill>
        <a:latin typeface="+mn-lt"/>
        <a:ea typeface="+mn-ea"/>
        <a:cs typeface="+mn-cs"/>
      </a:defRPr>
    </a:lvl6pPr>
    <a:lvl7pPr marL="2715219" algn="l" defTabSz="905073" rtl="0" eaLnBrk="1" latinLnBrk="0" hangingPunct="1">
      <a:defRPr sz="1782" kern="1200">
        <a:solidFill>
          <a:schemeClr val="tx1"/>
        </a:solidFill>
        <a:latin typeface="+mn-lt"/>
        <a:ea typeface="+mn-ea"/>
        <a:cs typeface="+mn-cs"/>
      </a:defRPr>
    </a:lvl7pPr>
    <a:lvl8pPr marL="3167756" algn="l" defTabSz="905073" rtl="0" eaLnBrk="1" latinLnBrk="0" hangingPunct="1">
      <a:defRPr sz="1782" kern="1200">
        <a:solidFill>
          <a:schemeClr val="tx1"/>
        </a:solidFill>
        <a:latin typeface="+mn-lt"/>
        <a:ea typeface="+mn-ea"/>
        <a:cs typeface="+mn-cs"/>
      </a:defRPr>
    </a:lvl8pPr>
    <a:lvl9pPr marL="3620292" algn="l" defTabSz="905073" rtl="0" eaLnBrk="1" latinLnBrk="0" hangingPunct="1">
      <a:defRPr sz="17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8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04" y="102"/>
      </p:cViewPr>
      <p:guideLst>
        <p:guide orient="horz" pos="2154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C1901-92BB-4FDD-BA03-8B5D36861ACA}" type="datetimeFigureOut">
              <a:rPr lang="cs-CZ" smtClean="0"/>
              <a:t>12.11.2024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EE4EC-FC1D-4A5C-A5BA-DA124659C1D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64033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EE4EC-FC1D-4A5C-A5BA-DA124659C1D1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7231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EE4EC-FC1D-4A5C-A5BA-DA124659C1D1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6313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B2523-5129-1926-365F-30CD05DD6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>
            <a:extLst>
              <a:ext uri="{FF2B5EF4-FFF2-40B4-BE49-F238E27FC236}">
                <a16:creationId xmlns:a16="http://schemas.microsoft.com/office/drawing/2014/main" id="{F5BECF33-B0D2-AFDB-6C40-97B68001BA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Zástupný symbol pro poznámky 2">
            <a:extLst>
              <a:ext uri="{FF2B5EF4-FFF2-40B4-BE49-F238E27FC236}">
                <a16:creationId xmlns:a16="http://schemas.microsoft.com/office/drawing/2014/main" id="{33EE49A1-5CE5-1947-0D78-F58D28494B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9498D8B-A249-53CA-40DA-D5D93B76B5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EE4EC-FC1D-4A5C-A5BA-DA124659C1D1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8157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91C75-3E2B-2BE7-56AE-9DFF6A2A6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>
            <a:extLst>
              <a:ext uri="{FF2B5EF4-FFF2-40B4-BE49-F238E27FC236}">
                <a16:creationId xmlns:a16="http://schemas.microsoft.com/office/drawing/2014/main" id="{97CA3C40-5DF1-4101-5245-4F8B32A93B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Zástupný symbol pro poznámky 2">
            <a:extLst>
              <a:ext uri="{FF2B5EF4-FFF2-40B4-BE49-F238E27FC236}">
                <a16:creationId xmlns:a16="http://schemas.microsoft.com/office/drawing/2014/main" id="{05AE5DDF-675D-4B21-4C65-43499E783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D34C7EF3-210E-006B-26D3-5CECEBE8C4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EE4EC-FC1D-4A5C-A5BA-DA124659C1D1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72844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B91409-0353-F8D9-F679-6BE8F1508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>
            <a:extLst>
              <a:ext uri="{FF2B5EF4-FFF2-40B4-BE49-F238E27FC236}">
                <a16:creationId xmlns:a16="http://schemas.microsoft.com/office/drawing/2014/main" id="{2C9CF2C6-DA7B-A638-F140-C11F8A06A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Zástupný symbol pro poznámky 2">
            <a:extLst>
              <a:ext uri="{FF2B5EF4-FFF2-40B4-BE49-F238E27FC236}">
                <a16:creationId xmlns:a16="http://schemas.microsoft.com/office/drawing/2014/main" id="{71798C18-0A33-7E87-AAC4-7CEEB6E525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4594E29-1738-CFC4-30E7-500B6A6C6D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EE4EC-FC1D-4A5C-A5BA-DA124659C1D1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32413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0C2A2-E96B-CC58-540A-86B0561F7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>
            <a:extLst>
              <a:ext uri="{FF2B5EF4-FFF2-40B4-BE49-F238E27FC236}">
                <a16:creationId xmlns:a16="http://schemas.microsoft.com/office/drawing/2014/main" id="{B50D45C3-773F-32B0-19FE-284A4BAECF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Zástupný symbol pro poznámky 2">
            <a:extLst>
              <a:ext uri="{FF2B5EF4-FFF2-40B4-BE49-F238E27FC236}">
                <a16:creationId xmlns:a16="http://schemas.microsoft.com/office/drawing/2014/main" id="{278AC650-B9F7-A8C1-85EE-E8A533AE04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F94FD1B-F6AB-F430-7753-3F1DBA3367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EE4EC-FC1D-4A5C-A5BA-DA124659C1D1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2692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C0E19-22AA-B078-1AB2-8CF4EF8F5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>
            <a:extLst>
              <a:ext uri="{FF2B5EF4-FFF2-40B4-BE49-F238E27FC236}">
                <a16:creationId xmlns:a16="http://schemas.microsoft.com/office/drawing/2014/main" id="{5B404E4F-574C-FBB2-8E1F-7DEDD8C4D4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Zástupný symbol pro poznámky 2">
            <a:extLst>
              <a:ext uri="{FF2B5EF4-FFF2-40B4-BE49-F238E27FC236}">
                <a16:creationId xmlns:a16="http://schemas.microsoft.com/office/drawing/2014/main" id="{24D1DFFE-76DC-6CCC-FCB9-35087180E4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6CF3329-6AD8-EFB7-405E-BDADA7E450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EE4EC-FC1D-4A5C-A5BA-DA124659C1D1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4963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5CF7E-F0C0-BA67-E739-2173B2574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>
            <a:extLst>
              <a:ext uri="{FF2B5EF4-FFF2-40B4-BE49-F238E27FC236}">
                <a16:creationId xmlns:a16="http://schemas.microsoft.com/office/drawing/2014/main" id="{D30955F0-32A8-D840-86D4-35D7D47AC3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Zástupný symbol pro poznámky 2">
            <a:extLst>
              <a:ext uri="{FF2B5EF4-FFF2-40B4-BE49-F238E27FC236}">
                <a16:creationId xmlns:a16="http://schemas.microsoft.com/office/drawing/2014/main" id="{C6148707-1210-0B8D-6ABA-0CB66ED7FC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D7D89BC2-426E-6A88-F7F3-08E75F67A3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EE4EC-FC1D-4A5C-A5BA-DA124659C1D1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3575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9305" y="6450675"/>
            <a:ext cx="9242264" cy="216000"/>
          </a:xfrm>
        </p:spPr>
        <p:txBody>
          <a:bodyPr/>
          <a:lstStyle/>
          <a:p>
            <a:pPr algn="ctr"/>
            <a:r>
              <a:rPr lang="cs-CZ" dirty="0"/>
              <a:t>autor prezentace, datum prezentace, univerzitní oddělení, fakulta, adresa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6205-E093-439F-9685-8F7A4FC3F425}" type="slidenum">
              <a:rPr lang="cs-CZ" smtClean="0"/>
              <a:t>‹#›</a:t>
            </a:fld>
            <a:endParaRPr lang="cs-CZ"/>
          </a:p>
        </p:txBody>
      </p:sp>
      <p:pic>
        <p:nvPicPr>
          <p:cNvPr id="7" name="Obráze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200" y="2898000"/>
            <a:ext cx="3341877" cy="103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57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2870" y="1980001"/>
            <a:ext cx="10215134" cy="1612866"/>
          </a:xfrm>
        </p:spPr>
        <p:txBody>
          <a:bodyPr anchor="t">
            <a:normAutofit/>
          </a:bodyPr>
          <a:lstStyle>
            <a:lvl1pPr algn="l">
              <a:defRPr sz="3513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2870" y="3592866"/>
            <a:ext cx="10215134" cy="1552712"/>
          </a:xfrm>
        </p:spPr>
        <p:txBody>
          <a:bodyPr/>
          <a:lstStyle>
            <a:lvl1pPr marL="0" indent="0" algn="l">
              <a:buNone/>
              <a:defRPr sz="3192">
                <a:solidFill>
                  <a:schemeClr val="accent2"/>
                </a:solidFill>
              </a:defRPr>
            </a:lvl1pPr>
            <a:lvl2pPr marL="608008" indent="0" algn="ctr">
              <a:buNone/>
              <a:defRPr sz="2659"/>
            </a:lvl2pPr>
            <a:lvl3pPr marL="1216015" indent="0" algn="ctr">
              <a:buNone/>
              <a:defRPr sz="2394"/>
            </a:lvl3pPr>
            <a:lvl4pPr marL="1824024" indent="0" algn="ctr">
              <a:buNone/>
              <a:defRPr sz="2128"/>
            </a:lvl4pPr>
            <a:lvl5pPr marL="2432032" indent="0" algn="ctr">
              <a:buNone/>
              <a:defRPr sz="2128"/>
            </a:lvl5pPr>
            <a:lvl6pPr marL="3040039" indent="0" algn="ctr">
              <a:buNone/>
              <a:defRPr sz="2128"/>
            </a:lvl6pPr>
            <a:lvl7pPr marL="3648047" indent="0" algn="ctr">
              <a:buNone/>
              <a:defRPr sz="2128"/>
            </a:lvl7pPr>
            <a:lvl8pPr marL="4256056" indent="0" algn="ctr">
              <a:buNone/>
              <a:defRPr sz="2128"/>
            </a:lvl8pPr>
            <a:lvl9pPr marL="4864063" indent="0" algn="ctr">
              <a:buNone/>
              <a:defRPr sz="2128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autor prezentace, datum prezentace, univerzitní oddělení, fakulta, adresa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6205-E093-439F-9685-8F7A4FC3F42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51721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2870" y="4380949"/>
            <a:ext cx="10215134" cy="982528"/>
          </a:xfrm>
        </p:spPr>
        <p:txBody>
          <a:bodyPr anchor="t">
            <a:normAutofit/>
          </a:bodyPr>
          <a:lstStyle>
            <a:lvl1pPr algn="ctr">
              <a:defRPr sz="3513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2870" y="5363480"/>
            <a:ext cx="10215134" cy="945883"/>
          </a:xfrm>
        </p:spPr>
        <p:txBody>
          <a:bodyPr/>
          <a:lstStyle>
            <a:lvl1pPr marL="0" indent="0" algn="ctr">
              <a:buNone/>
              <a:defRPr sz="3192">
                <a:solidFill>
                  <a:schemeClr val="accent2"/>
                </a:solidFill>
              </a:defRPr>
            </a:lvl1pPr>
            <a:lvl2pPr marL="608008" indent="0" algn="ctr">
              <a:buNone/>
              <a:defRPr sz="2659"/>
            </a:lvl2pPr>
            <a:lvl3pPr marL="1216015" indent="0" algn="ctr">
              <a:buNone/>
              <a:defRPr sz="2394"/>
            </a:lvl3pPr>
            <a:lvl4pPr marL="1824024" indent="0" algn="ctr">
              <a:buNone/>
              <a:defRPr sz="2128"/>
            </a:lvl4pPr>
            <a:lvl5pPr marL="2432032" indent="0" algn="ctr">
              <a:buNone/>
              <a:defRPr sz="2128"/>
            </a:lvl5pPr>
            <a:lvl6pPr marL="3040039" indent="0" algn="ctr">
              <a:buNone/>
              <a:defRPr sz="2128"/>
            </a:lvl6pPr>
            <a:lvl7pPr marL="3648047" indent="0" algn="ctr">
              <a:buNone/>
              <a:defRPr sz="2128"/>
            </a:lvl7pPr>
            <a:lvl8pPr marL="4256056" indent="0" algn="ctr">
              <a:buNone/>
              <a:defRPr sz="2128"/>
            </a:lvl8pPr>
            <a:lvl9pPr marL="4864063" indent="0" algn="ctr">
              <a:buNone/>
              <a:defRPr sz="2128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9305" y="6450675"/>
            <a:ext cx="9242264" cy="216000"/>
          </a:xfrm>
        </p:spPr>
        <p:txBody>
          <a:bodyPr/>
          <a:lstStyle/>
          <a:p>
            <a:pPr algn="ctr"/>
            <a:r>
              <a:rPr lang="cs-CZ" dirty="0"/>
              <a:t>autor prezentace, datum prezentace, univerzitní oddělení, fakulta, adresa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6205-E093-439F-9685-8F7A4FC3F425}" type="slidenum">
              <a:rPr lang="cs-CZ" smtClean="0"/>
              <a:t>‹#›</a:t>
            </a:fld>
            <a:endParaRPr lang="cs-CZ"/>
          </a:p>
        </p:txBody>
      </p:sp>
      <p:pic>
        <p:nvPicPr>
          <p:cNvPr id="4" name="Obráze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947" y="1260000"/>
            <a:ext cx="2202979" cy="182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4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autor prezentace, datum prezentace, univerzitní oddělení, fakulta, adresa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6205-E093-439F-9685-8F7A4FC3F42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5349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2870" y="2462400"/>
            <a:ext cx="4895025" cy="38988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2979" y="2462400"/>
            <a:ext cx="4895025" cy="38988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autor prezentace, datum prezentace, univerzitní oddělení, fakulta, adresa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6205-E093-439F-9685-8F7A4FC3F42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238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870" y="1620000"/>
            <a:ext cx="10215134" cy="748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870" y="2368800"/>
            <a:ext cx="4893536" cy="693376"/>
          </a:xfrm>
        </p:spPr>
        <p:txBody>
          <a:bodyPr anchor="b"/>
          <a:lstStyle>
            <a:lvl1pPr marL="0" indent="0">
              <a:buNone/>
              <a:defRPr sz="3192" b="1"/>
            </a:lvl1pPr>
            <a:lvl2pPr marL="608008" indent="0">
              <a:buNone/>
              <a:defRPr sz="2659" b="1"/>
            </a:lvl2pPr>
            <a:lvl3pPr marL="1216015" indent="0">
              <a:buNone/>
              <a:defRPr sz="2394" b="1"/>
            </a:lvl3pPr>
            <a:lvl4pPr marL="1824024" indent="0">
              <a:buNone/>
              <a:defRPr sz="2128" b="1"/>
            </a:lvl4pPr>
            <a:lvl5pPr marL="2432032" indent="0">
              <a:buNone/>
              <a:defRPr sz="2128" b="1"/>
            </a:lvl5pPr>
            <a:lvl6pPr marL="3040039" indent="0">
              <a:buNone/>
              <a:defRPr sz="2128" b="1"/>
            </a:lvl6pPr>
            <a:lvl7pPr marL="3648047" indent="0">
              <a:buNone/>
              <a:defRPr sz="2128" b="1"/>
            </a:lvl7pPr>
            <a:lvl8pPr marL="4256056" indent="0">
              <a:buNone/>
              <a:defRPr sz="2128" b="1"/>
            </a:lvl8pPr>
            <a:lvl9pPr marL="4864063" indent="0">
              <a:buNone/>
              <a:defRPr sz="2128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2870" y="3151650"/>
            <a:ext cx="4893536" cy="320955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468" y="2368800"/>
            <a:ext cx="4893536" cy="693376"/>
          </a:xfrm>
        </p:spPr>
        <p:txBody>
          <a:bodyPr anchor="b"/>
          <a:lstStyle>
            <a:lvl1pPr marL="0" indent="0">
              <a:buNone/>
              <a:defRPr sz="3192" b="1"/>
            </a:lvl1pPr>
            <a:lvl2pPr marL="608008" indent="0">
              <a:buNone/>
              <a:defRPr sz="2659" b="1"/>
            </a:lvl2pPr>
            <a:lvl3pPr marL="1216015" indent="0">
              <a:buNone/>
              <a:defRPr sz="2394" b="1"/>
            </a:lvl3pPr>
            <a:lvl4pPr marL="1824024" indent="0">
              <a:buNone/>
              <a:defRPr sz="2128" b="1"/>
            </a:lvl4pPr>
            <a:lvl5pPr marL="2432032" indent="0">
              <a:buNone/>
              <a:defRPr sz="2128" b="1"/>
            </a:lvl5pPr>
            <a:lvl6pPr marL="3040039" indent="0">
              <a:buNone/>
              <a:defRPr sz="2128" b="1"/>
            </a:lvl6pPr>
            <a:lvl7pPr marL="3648047" indent="0">
              <a:buNone/>
              <a:defRPr sz="2128" b="1"/>
            </a:lvl7pPr>
            <a:lvl8pPr marL="4256056" indent="0">
              <a:buNone/>
              <a:defRPr sz="2128" b="1"/>
            </a:lvl8pPr>
            <a:lvl9pPr marL="4864063" indent="0">
              <a:buNone/>
              <a:defRPr sz="2128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468" y="3151650"/>
            <a:ext cx="4893536" cy="320955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autor prezentace, datum prezentace, univerzitní oddělení, fakulta, adresa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6205-E093-439F-9685-8F7A4FC3F42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11271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autor prezentace, datum prezentace, univerzitní oddělení, fakulta, adresa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6205-E093-439F-9685-8F7A4FC3F42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247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autor prezentace, datum prezentace, univerzitní oddělení, fakulta, adresa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6205-E093-439F-9685-8F7A4FC3F42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81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870" y="1620000"/>
            <a:ext cx="4059167" cy="748800"/>
          </a:xfrm>
        </p:spPr>
        <p:txBody>
          <a:bodyPr anchor="b">
            <a:normAutofit/>
          </a:bodyPr>
          <a:lstStyle>
            <a:lvl1pPr>
              <a:defRPr sz="3513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9690" y="1620000"/>
            <a:ext cx="6018314" cy="4733283"/>
          </a:xfrm>
        </p:spPr>
        <p:txBody>
          <a:bodyPr>
            <a:normAutofit/>
          </a:bodyPr>
          <a:lstStyle>
            <a:lvl1pPr>
              <a:defRPr sz="3243"/>
            </a:lvl1pPr>
            <a:lvl2pPr>
              <a:defRPr sz="2702"/>
            </a:lvl2pPr>
            <a:lvl3pPr>
              <a:defRPr sz="2432"/>
            </a:lvl3pPr>
            <a:lvl4pPr>
              <a:defRPr sz="2162"/>
            </a:lvl4pPr>
            <a:lvl5pPr>
              <a:defRPr sz="2162"/>
            </a:lvl5pPr>
            <a:lvl6pPr>
              <a:defRPr sz="2659"/>
            </a:lvl6pPr>
            <a:lvl7pPr>
              <a:defRPr sz="2659"/>
            </a:lvl7pPr>
            <a:lvl8pPr>
              <a:defRPr sz="2659"/>
            </a:lvl8pPr>
            <a:lvl9pPr>
              <a:defRPr sz="2659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2870" y="2458274"/>
            <a:ext cx="4059167" cy="3902926"/>
          </a:xfrm>
        </p:spPr>
        <p:txBody>
          <a:bodyPr/>
          <a:lstStyle>
            <a:lvl1pPr marL="0" indent="0">
              <a:buNone/>
              <a:defRPr sz="2128"/>
            </a:lvl1pPr>
            <a:lvl2pPr marL="608008" indent="0">
              <a:buNone/>
              <a:defRPr sz="1862"/>
            </a:lvl2pPr>
            <a:lvl3pPr marL="1216015" indent="0">
              <a:buNone/>
              <a:defRPr sz="1596"/>
            </a:lvl3pPr>
            <a:lvl4pPr marL="1824024" indent="0">
              <a:buNone/>
              <a:defRPr sz="1330"/>
            </a:lvl4pPr>
            <a:lvl5pPr marL="2432032" indent="0">
              <a:buNone/>
              <a:defRPr sz="1330"/>
            </a:lvl5pPr>
            <a:lvl6pPr marL="3040039" indent="0">
              <a:buNone/>
              <a:defRPr sz="1330"/>
            </a:lvl6pPr>
            <a:lvl7pPr marL="3648047" indent="0">
              <a:buNone/>
              <a:defRPr sz="1330"/>
            </a:lvl7pPr>
            <a:lvl8pPr marL="4256056" indent="0">
              <a:buNone/>
              <a:defRPr sz="1330"/>
            </a:lvl8pPr>
            <a:lvl9pPr marL="4864063" indent="0">
              <a:buNone/>
              <a:defRPr sz="133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autor prezentace, datum prezentace, univerzitní oddělení, fakulta, adresa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6205-E093-439F-9685-8F7A4FC3F42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8856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2870" y="1620000"/>
            <a:ext cx="10215134" cy="74808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870" y="2460570"/>
            <a:ext cx="10215134" cy="38986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2870" y="6450675"/>
            <a:ext cx="9619119" cy="216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35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/>
              <a:t>autor prezentace, datum prezentace, univerzitní oddělení, fakulta, adresa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73" y="6450675"/>
            <a:ext cx="427532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35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03B6205-E093-439F-9685-8F7A4FC3F425}" type="slidenum">
              <a:rPr lang="cs-CZ" smtClean="0"/>
              <a:pPr/>
              <a:t>‹#›</a:t>
            </a:fld>
            <a:endParaRPr lang="cs-CZ" dirty="0"/>
          </a:p>
        </p:txBody>
      </p:sp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72" y="540003"/>
            <a:ext cx="2560443" cy="71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03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3" r:id="rId2"/>
    <p:sldLayoutId id="2147483685" r:id="rId3"/>
    <p:sldLayoutId id="2147483674" r:id="rId4"/>
    <p:sldLayoutId id="2147483676" r:id="rId5"/>
    <p:sldLayoutId id="2147483677" r:id="rId6"/>
    <p:sldLayoutId id="2147483678" r:id="rId7"/>
    <p:sldLayoutId id="2147483679" r:id="rId8"/>
    <p:sldLayoutId id="2147483680" r:id="rId9"/>
  </p:sldLayoutIdLst>
  <p:hf sldNum="0" hdr="0" dt="0"/>
  <p:txStyles>
    <p:titleStyle>
      <a:lvl1pPr algn="l" defTabSz="1216015" rtl="0" eaLnBrk="1" latinLnBrk="0" hangingPunct="1">
        <a:lnSpc>
          <a:spcPct val="100000"/>
        </a:lnSpc>
        <a:spcBef>
          <a:spcPct val="0"/>
        </a:spcBef>
        <a:buNone/>
        <a:defRPr sz="3513" b="1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60365" indent="-360365" algn="l" defTabSz="1216015" rtl="0" eaLnBrk="1" latinLnBrk="0" hangingPunct="1">
        <a:lnSpc>
          <a:spcPct val="100000"/>
        </a:lnSpc>
        <a:spcBef>
          <a:spcPts val="1330"/>
        </a:spcBef>
        <a:buFont typeface="Arial" panose="020B0604020202020204" pitchFamily="34" charset="0"/>
        <a:buChar char="−"/>
        <a:defRPr sz="2702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29310" indent="-368945" algn="l" defTabSz="1216015" rtl="0" eaLnBrk="1" latinLnBrk="0" hangingPunct="1">
        <a:lnSpc>
          <a:spcPct val="100000"/>
        </a:lnSpc>
        <a:spcBef>
          <a:spcPts val="665"/>
        </a:spcBef>
        <a:buFont typeface="Arial" panose="020B0604020202020204" pitchFamily="34" charset="0"/>
        <a:buChar char="−"/>
        <a:defRPr sz="2432" kern="1200">
          <a:solidFill>
            <a:schemeClr val="accent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89675" indent="-360365" algn="l" defTabSz="1216015" rtl="0" eaLnBrk="1" latinLnBrk="0" hangingPunct="1">
        <a:lnSpc>
          <a:spcPct val="100000"/>
        </a:lnSpc>
        <a:spcBef>
          <a:spcPts val="665"/>
        </a:spcBef>
        <a:buFont typeface="Arial" panose="020B0604020202020204" pitchFamily="34" charset="0"/>
        <a:buChar char="−"/>
        <a:defRPr sz="2162" kern="1200">
          <a:solidFill>
            <a:schemeClr val="accent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47896" indent="-358221" algn="l" defTabSz="1216015" rtl="0" eaLnBrk="1" latinLnBrk="0" hangingPunct="1">
        <a:lnSpc>
          <a:spcPct val="100000"/>
        </a:lnSpc>
        <a:spcBef>
          <a:spcPts val="665"/>
        </a:spcBef>
        <a:buFont typeface="Arial" panose="020B0604020202020204" pitchFamily="34" charset="0"/>
        <a:buChar char="−"/>
        <a:defRPr sz="1892" kern="1200">
          <a:solidFill>
            <a:schemeClr val="accent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18985" indent="-371091" algn="l" defTabSz="1216015" rtl="0" eaLnBrk="1" latinLnBrk="0" hangingPunct="1">
        <a:lnSpc>
          <a:spcPct val="100000"/>
        </a:lnSpc>
        <a:spcBef>
          <a:spcPts val="665"/>
        </a:spcBef>
        <a:buFont typeface="Arial" panose="020B0604020202020204" pitchFamily="34" charset="0"/>
        <a:buChar char="−"/>
        <a:defRPr sz="1892" kern="1200">
          <a:solidFill>
            <a:schemeClr val="accent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44043" indent="-304004" algn="l" defTabSz="121601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6pPr>
      <a:lvl7pPr marL="3952052" indent="-304004" algn="l" defTabSz="121601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7pPr>
      <a:lvl8pPr marL="4560059" indent="-304004" algn="l" defTabSz="121601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8pPr>
      <a:lvl9pPr marL="5168067" indent="-304004" algn="l" defTabSz="121601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6015" rtl="0" eaLnBrk="1" latinLnBrk="0" hangingPunct="1">
        <a:defRPr sz="2394" kern="1200">
          <a:solidFill>
            <a:schemeClr val="tx1"/>
          </a:solidFill>
          <a:latin typeface="+mn-lt"/>
          <a:ea typeface="+mn-ea"/>
          <a:cs typeface="+mn-cs"/>
        </a:defRPr>
      </a:lvl1pPr>
      <a:lvl2pPr marL="608008" algn="l" defTabSz="1216015" rtl="0" eaLnBrk="1" latinLnBrk="0" hangingPunct="1"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216015" algn="l" defTabSz="1216015" rtl="0" eaLnBrk="1" latinLnBrk="0" hangingPunct="1">
        <a:defRPr sz="2394" kern="1200">
          <a:solidFill>
            <a:schemeClr val="tx1"/>
          </a:solidFill>
          <a:latin typeface="+mn-lt"/>
          <a:ea typeface="+mn-ea"/>
          <a:cs typeface="+mn-cs"/>
        </a:defRPr>
      </a:lvl3pPr>
      <a:lvl4pPr marL="1824024" algn="l" defTabSz="1216015" rtl="0" eaLnBrk="1" latinLnBrk="0" hangingPunct="1">
        <a:defRPr sz="2394" kern="1200">
          <a:solidFill>
            <a:schemeClr val="tx1"/>
          </a:solidFill>
          <a:latin typeface="+mn-lt"/>
          <a:ea typeface="+mn-ea"/>
          <a:cs typeface="+mn-cs"/>
        </a:defRPr>
      </a:lvl4pPr>
      <a:lvl5pPr marL="2432032" algn="l" defTabSz="1216015" rtl="0" eaLnBrk="1" latinLnBrk="0" hangingPunct="1">
        <a:defRPr sz="2394" kern="1200">
          <a:solidFill>
            <a:schemeClr val="tx1"/>
          </a:solidFill>
          <a:latin typeface="+mn-lt"/>
          <a:ea typeface="+mn-ea"/>
          <a:cs typeface="+mn-cs"/>
        </a:defRPr>
      </a:lvl5pPr>
      <a:lvl6pPr marL="3040039" algn="l" defTabSz="1216015" rtl="0" eaLnBrk="1" latinLnBrk="0" hangingPunct="1">
        <a:defRPr sz="2394" kern="1200">
          <a:solidFill>
            <a:schemeClr val="tx1"/>
          </a:solidFill>
          <a:latin typeface="+mn-lt"/>
          <a:ea typeface="+mn-ea"/>
          <a:cs typeface="+mn-cs"/>
        </a:defRPr>
      </a:lvl6pPr>
      <a:lvl7pPr marL="3648047" algn="l" defTabSz="1216015" rtl="0" eaLnBrk="1" latinLnBrk="0" hangingPunct="1">
        <a:defRPr sz="2394" kern="1200">
          <a:solidFill>
            <a:schemeClr val="tx1"/>
          </a:solidFill>
          <a:latin typeface="+mn-lt"/>
          <a:ea typeface="+mn-ea"/>
          <a:cs typeface="+mn-cs"/>
        </a:defRPr>
      </a:lvl7pPr>
      <a:lvl8pPr marL="4256056" algn="l" defTabSz="1216015" rtl="0" eaLnBrk="1" latinLnBrk="0" hangingPunct="1">
        <a:defRPr sz="2394" kern="1200">
          <a:solidFill>
            <a:schemeClr val="tx1"/>
          </a:solidFill>
          <a:latin typeface="+mn-lt"/>
          <a:ea typeface="+mn-ea"/>
          <a:cs typeface="+mn-cs"/>
        </a:defRPr>
      </a:lvl8pPr>
      <a:lvl9pPr marL="4864063" algn="l" defTabSz="1216015" rtl="0" eaLnBrk="1" latinLnBrk="0" hangingPunct="1">
        <a:defRPr sz="23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cs-CZ"/>
              <a:t>autor prezentace, datum prezentace, univerzitní oddělení, fakulta, adresa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2453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i="0" dirty="0">
                <a:effectLst/>
                <a:latin typeface="gg sans"/>
              </a:rPr>
              <a:t>Základní synchronizační nástroje</a:t>
            </a:r>
            <a:r>
              <a:rPr lang="en-US" i="0" dirty="0">
                <a:effectLst/>
                <a:latin typeface="gg sans"/>
              </a:rPr>
              <a:t> v </a:t>
            </a:r>
            <a:r>
              <a:rPr lang="cs-CZ" i="0" dirty="0">
                <a:effectLst/>
                <a:latin typeface="gg sans"/>
              </a:rPr>
              <a:t>jazyce</a:t>
            </a:r>
            <a:r>
              <a:rPr lang="en-US" i="0" dirty="0">
                <a:effectLst/>
                <a:latin typeface="gg sans"/>
              </a:rPr>
              <a:t> Java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Bc. Jiří Mlčoušek</a:t>
            </a: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cs-CZ"/>
              <a:t>autor prezentace, datum prezentace, univerzitní oddělení, fakulta, adresa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7411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synchronizační nástroje v jazyce JAVA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Různé úrovně abstrakce</a:t>
            </a:r>
          </a:p>
          <a:p>
            <a:pPr lvl="1"/>
            <a:r>
              <a:rPr lang="cs-CZ" dirty="0"/>
              <a:t>Synchronized vs </a:t>
            </a:r>
            <a:r>
              <a:rPr lang="cs-CZ" dirty="0" err="1"/>
              <a:t>lock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autor prezentace, datum prezentace, univerzitní oddělení, fakulta, adresa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7501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6A7C6-7E4A-24CC-5531-F062A46FA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90147C-8A8F-BC8D-B5AA-82EE857B8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Synchronized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3A08497-B11B-B556-F42C-9C970A9C5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je klíčové slovo v Javě, které zavádí automatickou synchronizaci nad kritickou sekcí kódu</a:t>
            </a:r>
          </a:p>
          <a:p>
            <a:r>
              <a:rPr lang="cs-CZ" dirty="0"/>
              <a:t>poprvé představeno v první verzi Javy v roce 1995</a:t>
            </a:r>
          </a:p>
          <a:p>
            <a:r>
              <a:rPr lang="cs-CZ" dirty="0"/>
              <a:t>jednoduché použití (k metodě, k bloku kódu v metodě) </a:t>
            </a:r>
          </a:p>
          <a:p>
            <a:r>
              <a:rPr lang="cs-CZ" dirty="0"/>
              <a:t>Nevýhoda – nižší flexibilita (vlákna co čekají)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636503E4-B01A-A036-9FD3-858C05F01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autor prezentace, datum prezentace, univerzitní oddělení, fakulta, adresa</a:t>
            </a:r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6C9F5872-3874-2CFD-13F8-50D534145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321" y="371407"/>
            <a:ext cx="2972215" cy="933580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E049932A-CFDD-7E90-42EA-B445A819F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2429" y="1161216"/>
            <a:ext cx="5868219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36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1BBF0-1DCB-5259-A6B6-B5744F1A6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3BE631-1F22-39F6-A940-310B9CD3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Lock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57E0E52-D35A-B310-A7F1-D95496AFD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870" y="2460570"/>
            <a:ext cx="7393463" cy="3898669"/>
          </a:xfrm>
        </p:spPr>
        <p:txBody>
          <a:bodyPr>
            <a:normAutofit/>
          </a:bodyPr>
          <a:lstStyle/>
          <a:p>
            <a:r>
              <a:rPr lang="cs-CZ" sz="1600" dirty="0"/>
              <a:t>Pokročilejší synchronizační nástroj</a:t>
            </a:r>
          </a:p>
          <a:p>
            <a:r>
              <a:rPr lang="cs-CZ" sz="1600" dirty="0"/>
              <a:t>V knihovně </a:t>
            </a:r>
            <a:r>
              <a:rPr lang="cs-CZ" sz="1600" dirty="0" err="1"/>
              <a:t>java.util.concurrent.locks</a:t>
            </a:r>
            <a:r>
              <a:rPr lang="cs-CZ" sz="1600" dirty="0"/>
              <a:t> (od Java 5) – třída pro práci </a:t>
            </a:r>
            <a:r>
              <a:rPr lang="cs-CZ" sz="1600" dirty="0" err="1"/>
              <a:t>ReentrantLock</a:t>
            </a:r>
            <a:endParaRPr lang="cs-CZ" sz="1600" dirty="0"/>
          </a:p>
          <a:p>
            <a:r>
              <a:rPr lang="cs-CZ" sz="1600" dirty="0"/>
              <a:t>Manuální kontrola jak zamykání probíhá</a:t>
            </a:r>
          </a:p>
          <a:p>
            <a:r>
              <a:rPr lang="cs-CZ" sz="1600" dirty="0"/>
              <a:t>Při práci s </a:t>
            </a:r>
            <a:r>
              <a:rPr lang="cs-CZ" sz="1600" dirty="0" err="1"/>
              <a:t>lock</a:t>
            </a:r>
            <a:r>
              <a:rPr lang="cs-CZ" sz="1600" dirty="0"/>
              <a:t> používáme </a:t>
            </a:r>
            <a:r>
              <a:rPr lang="cs-CZ" sz="1600" dirty="0" err="1"/>
              <a:t>try-finally</a:t>
            </a:r>
            <a:r>
              <a:rPr lang="cs-CZ" sz="1600" dirty="0"/>
              <a:t> bloky (odemknutí při vyskytnutí </a:t>
            </a:r>
            <a:r>
              <a:rPr lang="cs-CZ" sz="1600" dirty="0" err="1"/>
              <a:t>vyjímky</a:t>
            </a:r>
            <a:r>
              <a:rPr lang="cs-CZ" sz="1600" dirty="0"/>
              <a:t>)</a:t>
            </a:r>
          </a:p>
          <a:p>
            <a:r>
              <a:rPr lang="cs-CZ" sz="1600" dirty="0"/>
              <a:t>Použití</a:t>
            </a:r>
          </a:p>
          <a:p>
            <a:pPr lvl="1"/>
            <a:r>
              <a:rPr lang="cs-CZ" sz="1600" dirty="0"/>
              <a:t>Manuální uzamčení a odemknutí</a:t>
            </a:r>
          </a:p>
          <a:p>
            <a:pPr lvl="1"/>
            <a:r>
              <a:rPr lang="cs-CZ" sz="1600" dirty="0"/>
              <a:t>Časově omezené čekání ( voláme </a:t>
            </a:r>
            <a:r>
              <a:rPr lang="cs-CZ" sz="1600" dirty="0" err="1"/>
              <a:t>tryLock</a:t>
            </a:r>
            <a:r>
              <a:rPr lang="cs-CZ" sz="1600" dirty="0"/>
              <a:t>(čas, jednotka času) – maximální doba na kterou bude vlákno čekat)</a:t>
            </a:r>
          </a:p>
          <a:p>
            <a:pPr lvl="1"/>
            <a:r>
              <a:rPr lang="cs-CZ" sz="1600" dirty="0"/>
              <a:t>Spravedlivý přístup (</a:t>
            </a:r>
            <a:r>
              <a:rPr lang="cs-CZ" sz="1600" dirty="0" err="1"/>
              <a:t>ReentrantLock</a:t>
            </a:r>
            <a:r>
              <a:rPr lang="cs-CZ" sz="1600" dirty="0"/>
              <a:t> s parametrem </a:t>
            </a:r>
            <a:r>
              <a:rPr lang="cs-CZ" sz="1600" dirty="0" err="1"/>
              <a:t>true</a:t>
            </a:r>
            <a:r>
              <a:rPr lang="cs-CZ" sz="1600" dirty="0"/>
              <a:t>)</a:t>
            </a:r>
          </a:p>
          <a:p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16099F5C-873D-2BA6-4BFA-01F63D245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autor prezentace, datum prezentace, univerzitní oddělení, fakulta, adresa</a:t>
            </a:r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3034C8C1-EE22-565C-A483-A81002152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564" y="542803"/>
            <a:ext cx="6024400" cy="1451237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9275D1EE-502E-6235-7698-6AEB1358B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4538" y="2686327"/>
            <a:ext cx="2658677" cy="213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925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ECB2C-B6E9-37E1-2E96-01F05AAF1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6B0AA53-9230-0D5A-F214-9F105AB1D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Vsuvka - Stav objektů (</a:t>
            </a:r>
            <a:r>
              <a:rPr lang="cs-CZ" dirty="0" err="1"/>
              <a:t>await</a:t>
            </a:r>
            <a:r>
              <a:rPr lang="cs-CZ" dirty="0"/>
              <a:t>(), </a:t>
            </a:r>
            <a:r>
              <a:rPr lang="cs-CZ" dirty="0" err="1"/>
              <a:t>signal</a:t>
            </a:r>
            <a:r>
              <a:rPr lang="cs-CZ" dirty="0"/>
              <a:t>(), </a:t>
            </a:r>
            <a:r>
              <a:rPr lang="cs-CZ" dirty="0" err="1"/>
              <a:t>signalAll</a:t>
            </a:r>
            <a:r>
              <a:rPr lang="cs-CZ" dirty="0"/>
              <a:t>())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0FCABB9-ABA2-11FA-62BC-6F7610969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870" y="2460570"/>
            <a:ext cx="7393463" cy="3898669"/>
          </a:xfrm>
        </p:spPr>
        <p:txBody>
          <a:bodyPr>
            <a:normAutofit/>
          </a:bodyPr>
          <a:lstStyle/>
          <a:p>
            <a:r>
              <a:rPr lang="cs-CZ" sz="1600" dirty="0"/>
              <a:t>Můžeme chtít, aby vlákno čekalo dokud není splněná nějaká podmínka (</a:t>
            </a:r>
            <a:r>
              <a:rPr lang="cs-CZ" sz="1600" dirty="0" err="1"/>
              <a:t>Condition</a:t>
            </a:r>
            <a:r>
              <a:rPr lang="cs-CZ" sz="1600" dirty="0"/>
              <a:t>)</a:t>
            </a:r>
          </a:p>
          <a:p>
            <a:r>
              <a:rPr lang="cs-CZ" sz="1600" dirty="0" err="1"/>
              <a:t>await</a:t>
            </a:r>
            <a:r>
              <a:rPr lang="cs-CZ" sz="1600" dirty="0"/>
              <a:t>() – vlákno, které zavolá bude čekat (bude blokováno)</a:t>
            </a:r>
          </a:p>
          <a:p>
            <a:r>
              <a:rPr lang="cs-CZ" sz="1600" dirty="0" err="1"/>
              <a:t>signal</a:t>
            </a:r>
            <a:r>
              <a:rPr lang="cs-CZ" sz="1600" dirty="0"/>
              <a:t>() – probudí jedno vlákno, které čeká (obvykle vlákno, které čeká nejdéle, ale není to garantováno)</a:t>
            </a:r>
          </a:p>
          <a:p>
            <a:r>
              <a:rPr lang="cs-CZ" sz="1600" dirty="0" err="1"/>
              <a:t>signalAll</a:t>
            </a:r>
            <a:r>
              <a:rPr lang="cs-CZ" sz="1600" dirty="0"/>
              <a:t>() – probudí všechna vlákna, které čekají</a:t>
            </a:r>
          </a:p>
          <a:p>
            <a:r>
              <a:rPr lang="cs-CZ" dirty="0"/>
              <a:t>platí i u synchronized metod a bloků ( </a:t>
            </a:r>
            <a:r>
              <a:rPr lang="cs-CZ" dirty="0" err="1"/>
              <a:t>wait</a:t>
            </a:r>
            <a:r>
              <a:rPr lang="cs-CZ" dirty="0"/>
              <a:t>(), </a:t>
            </a:r>
            <a:r>
              <a:rPr lang="cs-CZ" dirty="0" err="1"/>
              <a:t>notify</a:t>
            </a:r>
            <a:r>
              <a:rPr lang="cs-CZ" dirty="0"/>
              <a:t>(), </a:t>
            </a:r>
            <a:r>
              <a:rPr lang="cs-CZ" dirty="0" err="1"/>
              <a:t>notifyAll</a:t>
            </a:r>
            <a:r>
              <a:rPr lang="cs-CZ" dirty="0"/>
              <a:t>())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2ECDB331-C1A7-62B5-820A-F7E366010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autor prezentace, datum prezentace, univerzitní oddělení, fakulta, adresa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9505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3F774-93FB-A7B9-2123-AA68BAB76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2CFD74-BFE9-6CCE-7137-1786F37A2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Semafore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61BBC3E-56CB-D34C-6C60-ADC09C940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p</a:t>
            </a:r>
            <a:r>
              <a:rPr lang="cs-CZ" sz="2800" dirty="0"/>
              <a:t>okročilejší synchronizační nástroj</a:t>
            </a:r>
          </a:p>
          <a:p>
            <a:r>
              <a:rPr lang="cs-CZ" sz="2800" dirty="0"/>
              <a:t>V knihovně </a:t>
            </a:r>
            <a:r>
              <a:rPr lang="cs-CZ" sz="2800" dirty="0" err="1"/>
              <a:t>java.util.concurrent</a:t>
            </a:r>
            <a:r>
              <a:rPr lang="cs-CZ" sz="2800" dirty="0"/>
              <a:t> (od Java 5) – třída pro práci </a:t>
            </a:r>
            <a:r>
              <a:rPr lang="cs-CZ" sz="2800" dirty="0" err="1"/>
              <a:t>Semaphore</a:t>
            </a:r>
            <a:endParaRPr lang="cs-CZ" sz="2800" dirty="0"/>
          </a:p>
          <a:p>
            <a:r>
              <a:rPr lang="cs-CZ" sz="2000" dirty="0"/>
              <a:t>efektivní způsob řízení přístupu k omezenému počtu zdrojů pomocí počítadla dostupných míst</a:t>
            </a:r>
            <a:r>
              <a:rPr lang="cs-CZ" sz="2800" dirty="0"/>
              <a:t> (klasický semafor)</a:t>
            </a:r>
          </a:p>
          <a:p>
            <a:r>
              <a:rPr lang="cs-CZ" sz="2800" dirty="0"/>
              <a:t>Operace </a:t>
            </a:r>
            <a:r>
              <a:rPr lang="cs-CZ" sz="2800" dirty="0" err="1"/>
              <a:t>acquire</a:t>
            </a:r>
            <a:r>
              <a:rPr lang="cs-CZ" sz="2800" dirty="0"/>
              <a:t>() (čeká dokud nezíská místo) a </a:t>
            </a:r>
            <a:r>
              <a:rPr lang="cs-CZ" sz="2800" dirty="0" err="1"/>
              <a:t>release</a:t>
            </a:r>
            <a:r>
              <a:rPr lang="cs-CZ" sz="2800" dirty="0"/>
              <a:t>() (vrací místo a umožňuje vstoupit dalším vláknům)</a:t>
            </a:r>
          </a:p>
          <a:p>
            <a:r>
              <a:rPr lang="cs-CZ" sz="2800" dirty="0"/>
              <a:t>2 druhy v </a:t>
            </a:r>
            <a:r>
              <a:rPr lang="cs-CZ" sz="2800" dirty="0" err="1"/>
              <a:t>javě</a:t>
            </a:r>
            <a:r>
              <a:rPr lang="cs-CZ" sz="2800" dirty="0"/>
              <a:t> férový (</a:t>
            </a:r>
            <a:r>
              <a:rPr lang="cs-CZ" sz="2800" dirty="0" err="1"/>
              <a:t>new</a:t>
            </a:r>
            <a:r>
              <a:rPr lang="cs-CZ" sz="2800" dirty="0"/>
              <a:t> </a:t>
            </a:r>
            <a:r>
              <a:rPr lang="cs-CZ" sz="2800" dirty="0" err="1"/>
              <a:t>Semaphore</a:t>
            </a:r>
            <a:r>
              <a:rPr lang="cs-CZ" sz="2800" dirty="0"/>
              <a:t>(2)) a neférový (</a:t>
            </a:r>
            <a:r>
              <a:rPr lang="cs-CZ" sz="2800" dirty="0" err="1"/>
              <a:t>new</a:t>
            </a:r>
            <a:r>
              <a:rPr lang="cs-CZ" sz="2800" dirty="0"/>
              <a:t> </a:t>
            </a:r>
            <a:r>
              <a:rPr lang="cs-CZ" sz="2800" dirty="0" err="1"/>
              <a:t>Semaphore</a:t>
            </a:r>
            <a:r>
              <a:rPr lang="cs-CZ" sz="2800" dirty="0"/>
              <a:t>(2, </a:t>
            </a:r>
            <a:r>
              <a:rPr lang="cs-CZ" sz="2800" dirty="0" err="1"/>
              <a:t>true</a:t>
            </a:r>
            <a:r>
              <a:rPr lang="cs-CZ" sz="2800" dirty="0"/>
              <a:t>) ( férový – vlákna získají přístup v pořadí, v jakém o něj žádala)</a:t>
            </a:r>
          </a:p>
          <a:p>
            <a:endParaRPr lang="cs-CZ" sz="2800" dirty="0"/>
          </a:p>
          <a:p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7662852F-B258-EEAA-7F3C-A2E9B8183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autor prezentace, datum prezentace, univerzitní oddělení, fakulta, adresa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67521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1F84A-69E4-26E8-5126-0CE93845A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8220B0-C530-3B13-F238-66CA5B6C8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Monitor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47A7CC5-B02F-C07F-885C-814326442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představil Per </a:t>
            </a:r>
            <a:r>
              <a:rPr lang="cs-CZ" dirty="0" err="1"/>
              <a:t>Brinch</a:t>
            </a:r>
            <a:r>
              <a:rPr lang="cs-CZ" dirty="0"/>
              <a:t> </a:t>
            </a:r>
            <a:r>
              <a:rPr lang="cs-CZ" dirty="0" err="1"/>
              <a:t>Hansen</a:t>
            </a:r>
            <a:r>
              <a:rPr lang="cs-CZ" dirty="0"/>
              <a:t> v 70. letech 20. století</a:t>
            </a:r>
          </a:p>
          <a:p>
            <a:r>
              <a:rPr lang="cs-CZ" dirty="0"/>
              <a:t>Vlastnosti v Javě </a:t>
            </a:r>
          </a:p>
          <a:p>
            <a:pPr lvl="1"/>
            <a:r>
              <a:rPr lang="cs-CZ" dirty="0"/>
              <a:t>Musí to být třída s </a:t>
            </a:r>
            <a:r>
              <a:rPr lang="cs-CZ" dirty="0" err="1"/>
              <a:t>private</a:t>
            </a:r>
            <a:r>
              <a:rPr lang="cs-CZ" dirty="0"/>
              <a:t> </a:t>
            </a:r>
            <a:r>
              <a:rPr lang="cs-CZ" dirty="0" err="1"/>
              <a:t>atributama</a:t>
            </a:r>
            <a:endParaRPr lang="cs-CZ" dirty="0"/>
          </a:p>
          <a:p>
            <a:pPr lvl="1"/>
            <a:r>
              <a:rPr lang="cs-CZ" dirty="0"/>
              <a:t>Každá metoda je synchronized (můžou ta být i podmínky </a:t>
            </a:r>
            <a:r>
              <a:rPr lang="cs-CZ" dirty="0" err="1"/>
              <a:t>wait</a:t>
            </a:r>
            <a:r>
              <a:rPr lang="cs-CZ" dirty="0"/>
              <a:t>(), </a:t>
            </a:r>
            <a:r>
              <a:rPr lang="cs-CZ" dirty="0" err="1"/>
              <a:t>notify</a:t>
            </a:r>
            <a:r>
              <a:rPr lang="cs-CZ" dirty="0"/>
              <a:t>(), </a:t>
            </a:r>
            <a:r>
              <a:rPr lang="cs-CZ" dirty="0" err="1"/>
              <a:t>notifyAll</a:t>
            </a:r>
            <a:r>
              <a:rPr lang="cs-CZ" dirty="0"/>
              <a:t>()</a:t>
            </a:r>
          </a:p>
          <a:p>
            <a:pPr marL="360365" lvl="1" indent="0">
              <a:buNone/>
            </a:pPr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C20B458F-A33D-DA15-3AE0-C268A376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autor prezentace, datum prezentace, univerzitní oddělení, fakulta, adresa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47120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F9314-66F1-9840-5978-5CCD8B128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826A90-CFFB-A028-2289-6187DBDB1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Další synchronizační nástroje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62D2872-7004-C5D0-9147-BFA1F534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err="1"/>
              <a:t>CountDownLatch</a:t>
            </a:r>
            <a:r>
              <a:rPr lang="cs-CZ" dirty="0"/>
              <a:t> a </a:t>
            </a:r>
            <a:r>
              <a:rPr lang="cs-CZ" b="1" dirty="0" err="1"/>
              <a:t>CyclicBarrier</a:t>
            </a:r>
            <a:r>
              <a:rPr lang="cs-CZ" dirty="0"/>
              <a:t> jsou pro synchronizaci skupin vláken</a:t>
            </a:r>
          </a:p>
          <a:p>
            <a:r>
              <a:rPr lang="cs-CZ" b="1" dirty="0" err="1"/>
              <a:t>Exchanger</a:t>
            </a:r>
            <a:r>
              <a:rPr lang="cs-CZ" dirty="0"/>
              <a:t> umožňuje výměnu dat mezi dvěma vlákny</a:t>
            </a:r>
          </a:p>
          <a:p>
            <a:r>
              <a:rPr lang="en-US" b="1" dirty="0" err="1"/>
              <a:t>ReadWriteLock</a:t>
            </a:r>
            <a:r>
              <a:rPr lang="en-US" dirty="0"/>
              <a:t> a </a:t>
            </a:r>
            <a:r>
              <a:rPr lang="en-US" b="1" dirty="0" err="1"/>
              <a:t>StampedLock</a:t>
            </a:r>
            <a:r>
              <a:rPr lang="en-US" dirty="0"/>
              <a:t> </a:t>
            </a:r>
            <a:r>
              <a:rPr lang="en-US" dirty="0" err="1"/>
              <a:t>jsou</a:t>
            </a:r>
            <a:r>
              <a:rPr lang="en-US" dirty="0"/>
              <a:t> </a:t>
            </a:r>
            <a:r>
              <a:rPr lang="en-US" dirty="0" err="1"/>
              <a:t>pokročilé</a:t>
            </a:r>
            <a:r>
              <a:rPr lang="en-US" dirty="0"/>
              <a:t> </a:t>
            </a:r>
            <a:r>
              <a:rPr lang="en-US" dirty="0" err="1"/>
              <a:t>zámky</a:t>
            </a:r>
            <a:r>
              <a:rPr lang="en-US" dirty="0"/>
              <a:t> pro </a:t>
            </a:r>
            <a:r>
              <a:rPr lang="en-US" dirty="0" err="1"/>
              <a:t>optimalizaci</a:t>
            </a:r>
            <a:r>
              <a:rPr lang="en-US" dirty="0"/>
              <a:t> </a:t>
            </a:r>
            <a:r>
              <a:rPr lang="en-US" dirty="0" err="1"/>
              <a:t>čtení</a:t>
            </a:r>
            <a:r>
              <a:rPr lang="en-US" dirty="0"/>
              <a:t> a </a:t>
            </a:r>
            <a:r>
              <a:rPr lang="en-US" dirty="0" err="1"/>
              <a:t>zápisu</a:t>
            </a:r>
            <a:endParaRPr lang="cs-CZ" dirty="0"/>
          </a:p>
          <a:p>
            <a:r>
              <a:rPr lang="cs-CZ" b="1" dirty="0" err="1"/>
              <a:t>Phaser</a:t>
            </a:r>
            <a:r>
              <a:rPr lang="cs-CZ" dirty="0"/>
              <a:t> je flexibilní synchronizační nástroj pro řízení fází. 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9CFDB677-F274-28B7-F2C8-6ECFF017A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autor prezentace, datum prezentace, univerzitní oddělení, fakulta, adresa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5750537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U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BAB"/>
      </a:accent1>
      <a:accent2>
        <a:srgbClr val="6C6D70"/>
      </a:accent2>
      <a:accent3>
        <a:srgbClr val="A5A5A5"/>
      </a:accent3>
      <a:accent4>
        <a:srgbClr val="ED7D31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P_prezentace_cz_16x9.potx" id="{193B350C-BD93-44C2-AA23-001E80B1E4DC}" vid="{080CA9D0-FE38-4C67-AC33-3149459E102F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 Mlcousek</Template>
  <TotalTime>190</TotalTime>
  <Words>511</Words>
  <Application>Microsoft Office PowerPoint</Application>
  <PresentationFormat>Vlastní</PresentationFormat>
  <Paragraphs>58</Paragraphs>
  <Slides>9</Slides>
  <Notes>8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Arial</vt:lpstr>
      <vt:lpstr>Calibri</vt:lpstr>
      <vt:lpstr>gg sans</vt:lpstr>
      <vt:lpstr>Motiv Office</vt:lpstr>
      <vt:lpstr>Prezentace aplikace PowerPoint</vt:lpstr>
      <vt:lpstr>Základní synchronizační nástroje v jazyce Java</vt:lpstr>
      <vt:lpstr>Základní synchronizační nástroje v jazyce JAVA</vt:lpstr>
      <vt:lpstr>Synchronized</vt:lpstr>
      <vt:lpstr>Lock</vt:lpstr>
      <vt:lpstr>Vsuvka - Stav objektů (await(), signal(), signalAll())</vt:lpstr>
      <vt:lpstr>Semafore</vt:lpstr>
      <vt:lpstr>Monitor</vt:lpstr>
      <vt:lpstr>Další synchronizační nástroje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Jiri Mlcousek</dc:creator>
  <cp:lastModifiedBy>Jiri Mlcousek</cp:lastModifiedBy>
  <cp:revision>2</cp:revision>
  <dcterms:created xsi:type="dcterms:W3CDTF">2024-11-11T20:09:43Z</dcterms:created>
  <dcterms:modified xsi:type="dcterms:W3CDTF">2024-11-12T18:50:01Z</dcterms:modified>
</cp:coreProperties>
</file>