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4D102B-FF68-4B50-99F4-BFF8423DFC0A}" type="datetimeFigureOut">
              <a:rPr lang="en-AU" smtClean="0"/>
              <a:t>9/10/2019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18269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D102B-FF68-4B50-99F4-BFF8423DFC0A}" type="datetimeFigureOut">
              <a:rPr lang="en-AU" smtClean="0"/>
              <a:t>9/10/2019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306104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D102B-FF68-4B50-99F4-BFF8423DFC0A}" type="datetimeFigureOut">
              <a:rPr lang="en-AU" smtClean="0"/>
              <a:t>9/10/2019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846232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D102B-FF68-4B50-99F4-BFF8423DFC0A}" type="datetimeFigureOut">
              <a:rPr lang="en-AU" smtClean="0"/>
              <a:t>9/10/2019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A89027-87F9-4223-AD81-73DE170EFC38}"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704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D102B-FF68-4B50-99F4-BFF8423DFC0A}" type="datetimeFigureOut">
              <a:rPr lang="en-AU" smtClean="0"/>
              <a:t>9/10/2019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696035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4D102B-FF68-4B50-99F4-BFF8423DFC0A}" type="datetimeFigureOut">
              <a:rPr lang="en-AU" smtClean="0"/>
              <a:t>9/10/2019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3438183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4D102B-FF68-4B50-99F4-BFF8423DFC0A}" type="datetimeFigureOut">
              <a:rPr lang="en-AU" smtClean="0"/>
              <a:t>9/10/2019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3920441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D102B-FF68-4B50-99F4-BFF8423DFC0A}" type="datetimeFigureOut">
              <a:rPr lang="en-AU" smtClean="0"/>
              <a:t>9/10/2019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514013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D102B-FF68-4B50-99F4-BFF8423DFC0A}" type="datetimeFigureOut">
              <a:rPr lang="en-AU" smtClean="0"/>
              <a:t>9/10/2019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1089982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D102B-FF68-4B50-99F4-BFF8423DFC0A}" type="datetimeFigureOut">
              <a:rPr lang="en-AU" smtClean="0"/>
              <a:t>9/10/2019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318824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D102B-FF68-4B50-99F4-BFF8423DFC0A}" type="datetimeFigureOut">
              <a:rPr lang="en-AU" smtClean="0"/>
              <a:t>9/10/2019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96707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D102B-FF68-4B50-99F4-BFF8423DFC0A}" type="datetimeFigureOut">
              <a:rPr lang="en-AU" smtClean="0"/>
              <a:t>9/10/2019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61688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4D102B-FF68-4B50-99F4-BFF8423DFC0A}" type="datetimeFigureOut">
              <a:rPr lang="en-AU" smtClean="0"/>
              <a:t>9/10/2019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7262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4D102B-FF68-4B50-99F4-BFF8423DFC0A}" type="datetimeFigureOut">
              <a:rPr lang="en-AU" smtClean="0"/>
              <a:t>9/10/2019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60398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4D102B-FF68-4B50-99F4-BFF8423DFC0A}" type="datetimeFigureOut">
              <a:rPr lang="en-AU" smtClean="0"/>
              <a:t>9/10/2019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162834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34D102B-FF68-4B50-99F4-BFF8423DFC0A}" type="datetimeFigureOut">
              <a:rPr lang="en-AU" smtClean="0"/>
              <a:t>9/10/2019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322846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D102B-FF68-4B50-99F4-BFF8423DFC0A}" type="datetimeFigureOut">
              <a:rPr lang="en-AU" smtClean="0"/>
              <a:t>9/10/2019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251419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D102B-FF68-4B50-99F4-BFF8423DFC0A}" type="datetimeFigureOut">
              <a:rPr lang="en-AU" smtClean="0"/>
              <a:t>9/10/2019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CA89027-87F9-4223-AD81-73DE170EFC38}" type="slidenum">
              <a:rPr lang="en-AU" smtClean="0"/>
              <a:t>‹#›</a:t>
            </a:fld>
            <a:endParaRPr lang="en-AU"/>
          </a:p>
        </p:txBody>
      </p:sp>
    </p:spTree>
    <p:extLst>
      <p:ext uri="{BB962C8B-B14F-4D97-AF65-F5344CB8AC3E}">
        <p14:creationId xmlns:p14="http://schemas.microsoft.com/office/powerpoint/2010/main" val="153883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34D102B-FF68-4B50-99F4-BFF8423DFC0A}" type="datetimeFigureOut">
              <a:rPr lang="en-AU" smtClean="0"/>
              <a:t>9/10/2019</a:t>
            </a:fld>
            <a:endParaRPr lang="en-AU"/>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AU"/>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CA89027-87F9-4223-AD81-73DE170EFC38}" type="slidenum">
              <a:rPr lang="en-AU" smtClean="0"/>
              <a:t>‹#›</a:t>
            </a:fld>
            <a:endParaRPr lang="en-AU"/>
          </a:p>
        </p:txBody>
      </p:sp>
    </p:spTree>
    <p:extLst>
      <p:ext uri="{BB962C8B-B14F-4D97-AF65-F5344CB8AC3E}">
        <p14:creationId xmlns:p14="http://schemas.microsoft.com/office/powerpoint/2010/main" val="172733585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GUtOqoN_MKQ"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F25F06-07B7-42BD-85EE-12216E641F14}"/>
              </a:ext>
            </a:extLst>
          </p:cNvPr>
          <p:cNvSpPr txBox="1"/>
          <p:nvPr/>
        </p:nvSpPr>
        <p:spPr>
          <a:xfrm>
            <a:off x="994913" y="1759789"/>
            <a:ext cx="8862204" cy="1200329"/>
          </a:xfrm>
          <a:prstGeom prst="rect">
            <a:avLst/>
          </a:prstGeom>
          <a:noFill/>
        </p:spPr>
        <p:txBody>
          <a:bodyPr wrap="square" rtlCol="0">
            <a:spAutoFit/>
          </a:bodyPr>
          <a:lstStyle/>
          <a:p>
            <a:r>
              <a:rPr lang="en-AU" sz="2400" dirty="0"/>
              <a:t>The video pitch can be found from this link.</a:t>
            </a:r>
          </a:p>
          <a:p>
            <a:endParaRPr lang="en-AU" sz="2400" dirty="0"/>
          </a:p>
          <a:p>
            <a:r>
              <a:rPr lang="en-AU" sz="2400" dirty="0">
                <a:hlinkClick r:id="rId2"/>
              </a:rPr>
              <a:t>https://youtu.be/GUtOqoN_MKQ</a:t>
            </a:r>
            <a:r>
              <a:rPr lang="en-AU" sz="2400" dirty="0"/>
              <a:t> </a:t>
            </a:r>
          </a:p>
        </p:txBody>
      </p:sp>
      <p:sp>
        <p:nvSpPr>
          <p:cNvPr id="6" name="Title 1">
            <a:extLst>
              <a:ext uri="{FF2B5EF4-FFF2-40B4-BE49-F238E27FC236}">
                <a16:creationId xmlns:a16="http://schemas.microsoft.com/office/drawing/2014/main" id="{C6E23E69-5F55-411D-83A8-DF864A794C56}"/>
              </a:ext>
            </a:extLst>
          </p:cNvPr>
          <p:cNvSpPr txBox="1">
            <a:spLocks/>
          </p:cNvSpPr>
          <p:nvPr/>
        </p:nvSpPr>
        <p:spPr>
          <a:xfrm>
            <a:off x="913774" y="400816"/>
            <a:ext cx="10364451" cy="9669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AU" b="1" dirty="0"/>
              <a:t>Video pitch</a:t>
            </a:r>
          </a:p>
        </p:txBody>
      </p:sp>
    </p:spTree>
    <p:extLst>
      <p:ext uri="{BB962C8B-B14F-4D97-AF65-F5344CB8AC3E}">
        <p14:creationId xmlns:p14="http://schemas.microsoft.com/office/powerpoint/2010/main" val="21801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2C693C-2A2F-408F-902C-D5BB03077DFB}"/>
              </a:ext>
            </a:extLst>
          </p:cNvPr>
          <p:cNvSpPr txBox="1">
            <a:spLocks/>
          </p:cNvSpPr>
          <p:nvPr/>
        </p:nvSpPr>
        <p:spPr>
          <a:xfrm>
            <a:off x="425963" y="1030778"/>
            <a:ext cx="11234057" cy="2543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latin typeface="+mn-lt"/>
              </a:rPr>
              <a:t>ABC Customer Lifetime Value Initiative</a:t>
            </a:r>
          </a:p>
        </p:txBody>
      </p:sp>
      <p:sp>
        <p:nvSpPr>
          <p:cNvPr id="5" name="TextBox 4">
            <a:extLst>
              <a:ext uri="{FF2B5EF4-FFF2-40B4-BE49-F238E27FC236}">
                <a16:creationId xmlns:a16="http://schemas.microsoft.com/office/drawing/2014/main" id="{0F3ADA56-500C-4C9C-B68A-17DBF5F14EBD}"/>
              </a:ext>
            </a:extLst>
          </p:cNvPr>
          <p:cNvSpPr txBox="1"/>
          <p:nvPr/>
        </p:nvSpPr>
        <p:spPr>
          <a:xfrm>
            <a:off x="2143066" y="5059847"/>
            <a:ext cx="7905868" cy="1200329"/>
          </a:xfrm>
          <a:prstGeom prst="rect">
            <a:avLst/>
          </a:prstGeom>
          <a:noFill/>
        </p:spPr>
        <p:txBody>
          <a:bodyPr wrap="square" rtlCol="0">
            <a:spAutoFit/>
          </a:bodyPr>
          <a:lstStyle/>
          <a:p>
            <a:pPr algn="ctr"/>
            <a:r>
              <a:rPr lang="en-AU" sz="2400" dirty="0"/>
              <a:t>Ma Luisa ‘Joy’ Curva</a:t>
            </a:r>
          </a:p>
          <a:p>
            <a:pPr algn="ctr"/>
            <a:r>
              <a:rPr lang="en-AU" sz="2400" dirty="0"/>
              <a:t>10885123</a:t>
            </a:r>
          </a:p>
          <a:p>
            <a:pPr algn="ctr"/>
            <a:r>
              <a:rPr lang="en-AU" sz="2400" dirty="0"/>
              <a:t>MaLuisa.Curva@student.uts.edu.au</a:t>
            </a:r>
          </a:p>
        </p:txBody>
      </p:sp>
      <p:sp>
        <p:nvSpPr>
          <p:cNvPr id="6" name="Title 1">
            <a:extLst>
              <a:ext uri="{FF2B5EF4-FFF2-40B4-BE49-F238E27FC236}">
                <a16:creationId xmlns:a16="http://schemas.microsoft.com/office/drawing/2014/main" id="{D5DC0C1C-918C-4EAC-89E0-BC8964CE7A2B}"/>
              </a:ext>
            </a:extLst>
          </p:cNvPr>
          <p:cNvSpPr txBox="1">
            <a:spLocks/>
          </p:cNvSpPr>
          <p:nvPr/>
        </p:nvSpPr>
        <p:spPr>
          <a:xfrm>
            <a:off x="425963" y="3574473"/>
            <a:ext cx="11234057" cy="6234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000" b="1" dirty="0"/>
              <a:t>32513 – Machine Learning</a:t>
            </a:r>
          </a:p>
        </p:txBody>
      </p:sp>
    </p:spTree>
    <p:extLst>
      <p:ext uri="{BB962C8B-B14F-4D97-AF65-F5344CB8AC3E}">
        <p14:creationId xmlns:p14="http://schemas.microsoft.com/office/powerpoint/2010/main" val="15485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DC0577-8F43-4F76-8864-3E7D6E61D677}"/>
              </a:ext>
            </a:extLst>
          </p:cNvPr>
          <p:cNvSpPr>
            <a:spLocks noGrp="1"/>
          </p:cNvSpPr>
          <p:nvPr>
            <p:ph type="title"/>
          </p:nvPr>
        </p:nvSpPr>
        <p:spPr>
          <a:xfrm>
            <a:off x="669906" y="324961"/>
            <a:ext cx="10515600" cy="712151"/>
          </a:xfrm>
        </p:spPr>
        <p:txBody>
          <a:bodyPr>
            <a:normAutofit/>
          </a:bodyPr>
          <a:lstStyle/>
          <a:p>
            <a:r>
              <a:rPr lang="en-AU" sz="3600" b="1" dirty="0">
                <a:latin typeface="+mn-lt"/>
              </a:rPr>
              <a:t>Overview</a:t>
            </a:r>
          </a:p>
        </p:txBody>
      </p:sp>
      <p:sp>
        <p:nvSpPr>
          <p:cNvPr id="6" name="Content Placeholder 2">
            <a:extLst>
              <a:ext uri="{FF2B5EF4-FFF2-40B4-BE49-F238E27FC236}">
                <a16:creationId xmlns:a16="http://schemas.microsoft.com/office/drawing/2014/main" id="{53A82CF1-E815-4204-AF6A-7050661B8AC0}"/>
              </a:ext>
            </a:extLst>
          </p:cNvPr>
          <p:cNvSpPr>
            <a:spLocks noGrp="1"/>
          </p:cNvSpPr>
          <p:nvPr>
            <p:ph idx="1"/>
          </p:nvPr>
        </p:nvSpPr>
        <p:spPr>
          <a:xfrm>
            <a:off x="838200" y="1275780"/>
            <a:ext cx="10515600" cy="4901183"/>
          </a:xfrm>
        </p:spPr>
        <p:txBody>
          <a:bodyPr/>
          <a:lstStyle/>
          <a:p>
            <a:r>
              <a:rPr lang="en-AU" sz="3200" dirty="0"/>
              <a:t>business problem</a:t>
            </a:r>
          </a:p>
          <a:p>
            <a:r>
              <a:rPr lang="en-AU" sz="3200" dirty="0"/>
              <a:t>Objective of the Project</a:t>
            </a:r>
          </a:p>
          <a:p>
            <a:r>
              <a:rPr lang="en-AU" sz="3200" dirty="0"/>
              <a:t>CLV Methodology</a:t>
            </a:r>
          </a:p>
          <a:p>
            <a:r>
              <a:rPr lang="en-AU" sz="3200" dirty="0"/>
              <a:t>Budget and Timeline</a:t>
            </a:r>
          </a:p>
          <a:p>
            <a:endParaRPr lang="en-AU" dirty="0"/>
          </a:p>
        </p:txBody>
      </p:sp>
    </p:spTree>
    <p:extLst>
      <p:ext uri="{BB962C8B-B14F-4D97-AF65-F5344CB8AC3E}">
        <p14:creationId xmlns:p14="http://schemas.microsoft.com/office/powerpoint/2010/main" val="131277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6D66-584B-4B48-9C6D-9CD8FC18D324}"/>
              </a:ext>
            </a:extLst>
          </p:cNvPr>
          <p:cNvSpPr>
            <a:spLocks noGrp="1"/>
          </p:cNvSpPr>
          <p:nvPr>
            <p:ph type="title"/>
          </p:nvPr>
        </p:nvSpPr>
        <p:spPr>
          <a:xfrm>
            <a:off x="913774" y="308801"/>
            <a:ext cx="10364451" cy="966935"/>
          </a:xfrm>
        </p:spPr>
        <p:txBody>
          <a:bodyPr/>
          <a:lstStyle/>
          <a:p>
            <a:r>
              <a:rPr lang="en-AU" b="1" dirty="0"/>
              <a:t>Business PROBLEM</a:t>
            </a:r>
          </a:p>
        </p:txBody>
      </p:sp>
      <p:sp>
        <p:nvSpPr>
          <p:cNvPr id="6" name="TextBox 5">
            <a:extLst>
              <a:ext uri="{FF2B5EF4-FFF2-40B4-BE49-F238E27FC236}">
                <a16:creationId xmlns:a16="http://schemas.microsoft.com/office/drawing/2014/main" id="{1C11E63F-DC01-47B1-81B3-5C936513631D}"/>
              </a:ext>
            </a:extLst>
          </p:cNvPr>
          <p:cNvSpPr txBox="1"/>
          <p:nvPr/>
        </p:nvSpPr>
        <p:spPr>
          <a:xfrm>
            <a:off x="690113" y="1500996"/>
            <a:ext cx="10857781" cy="4893647"/>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Develop an approach to measure the Customer Lifetime Value (CLV) of a customer in a ﬁnancial institution called ‘ABC Bank’. </a:t>
            </a:r>
          </a:p>
          <a:p>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The aim is to understand the worth of the customer during the entire relationship with the bank. </a:t>
            </a:r>
          </a:p>
          <a:p>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Knowing the CLV of the customer will help the business develop the best strategies for customer acquisition and retention, and at the same time, improve the company’s proﬁt margin. </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The value of the customer is determined by customer behaviour and the revenue contribution of the customer. The cost of delivering the product to the customer is not considered in the existing Features and Model Engine.</a:t>
            </a:r>
          </a:p>
        </p:txBody>
      </p:sp>
    </p:spTree>
    <p:extLst>
      <p:ext uri="{BB962C8B-B14F-4D97-AF65-F5344CB8AC3E}">
        <p14:creationId xmlns:p14="http://schemas.microsoft.com/office/powerpoint/2010/main" val="232820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C5AA64-EE12-4D7A-B64D-D72F5E5BE4EF}"/>
              </a:ext>
            </a:extLst>
          </p:cNvPr>
          <p:cNvSpPr>
            <a:spLocks noGrp="1"/>
          </p:cNvSpPr>
          <p:nvPr>
            <p:ph type="title"/>
          </p:nvPr>
        </p:nvSpPr>
        <p:spPr>
          <a:xfrm>
            <a:off x="913774" y="308801"/>
            <a:ext cx="10364451" cy="966935"/>
          </a:xfrm>
        </p:spPr>
        <p:txBody>
          <a:bodyPr/>
          <a:lstStyle/>
          <a:p>
            <a:r>
              <a:rPr lang="en-AU" b="1" dirty="0"/>
              <a:t>OBJECTIVE OF THE PROJECT</a:t>
            </a:r>
          </a:p>
        </p:txBody>
      </p:sp>
      <p:sp>
        <p:nvSpPr>
          <p:cNvPr id="5" name="TextBox 4">
            <a:extLst>
              <a:ext uri="{FF2B5EF4-FFF2-40B4-BE49-F238E27FC236}">
                <a16:creationId xmlns:a16="http://schemas.microsoft.com/office/drawing/2014/main" id="{FE872D27-FDA8-4147-AE26-DC64F1ADCF43}"/>
              </a:ext>
            </a:extLst>
          </p:cNvPr>
          <p:cNvSpPr txBox="1"/>
          <p:nvPr/>
        </p:nvSpPr>
        <p:spPr>
          <a:xfrm>
            <a:off x="667108" y="1275736"/>
            <a:ext cx="10857781" cy="4524315"/>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The bank offers different products to the customers such as Home Loans, Personal Loans, Credit Cards and Transactional accounts. Different teams manage each product. The current challenge is that the customer data across all products are not well integrated.</a:t>
            </a:r>
          </a:p>
          <a:p>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This initiative aims to</a:t>
            </a:r>
          </a:p>
          <a:p>
            <a:r>
              <a:rPr lang="en-GB" sz="2400" dirty="0">
                <a:latin typeface="Calibri" panose="020F0502020204030204" pitchFamily="34" charset="0"/>
                <a:cs typeface="Calibri" panose="020F0502020204030204" pitchFamily="34" charset="0"/>
              </a:rPr>
              <a:t>• Understand the data requirements for CLV analysis. </a:t>
            </a:r>
          </a:p>
          <a:p>
            <a:r>
              <a:rPr lang="en-GB" sz="2400" dirty="0">
                <a:latin typeface="Calibri" panose="020F0502020204030204" pitchFamily="34" charset="0"/>
                <a:cs typeface="Calibri" panose="020F0502020204030204" pitchFamily="34" charset="0"/>
              </a:rPr>
              <a:t>• Integrate all data required for CLV analysis into a common data platform. </a:t>
            </a:r>
          </a:p>
          <a:p>
            <a:r>
              <a:rPr lang="en-GB" sz="2400" dirty="0">
                <a:latin typeface="Calibri" panose="020F0502020204030204" pitchFamily="34" charset="0"/>
                <a:cs typeface="Calibri" panose="020F0502020204030204" pitchFamily="34" charset="0"/>
              </a:rPr>
              <a:t>• Determine the customer’s CLV across all product portfolio based on customer engagement and behaviour, revenue, and cost of delivering the product to the customer.</a:t>
            </a:r>
          </a:p>
          <a:p>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39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3DCDF0-01D6-455A-A73E-D62371088406}"/>
              </a:ext>
            </a:extLst>
          </p:cNvPr>
          <p:cNvSpPr>
            <a:spLocks noGrp="1"/>
          </p:cNvSpPr>
          <p:nvPr>
            <p:ph type="title"/>
          </p:nvPr>
        </p:nvSpPr>
        <p:spPr>
          <a:xfrm>
            <a:off x="913774" y="308801"/>
            <a:ext cx="10364451" cy="966935"/>
          </a:xfrm>
        </p:spPr>
        <p:txBody>
          <a:bodyPr/>
          <a:lstStyle/>
          <a:p>
            <a:r>
              <a:rPr lang="en-AU" b="1" dirty="0"/>
              <a:t>High-level data flow</a:t>
            </a:r>
          </a:p>
        </p:txBody>
      </p:sp>
      <p:pic>
        <p:nvPicPr>
          <p:cNvPr id="6" name="Picture 5">
            <a:extLst>
              <a:ext uri="{FF2B5EF4-FFF2-40B4-BE49-F238E27FC236}">
                <a16:creationId xmlns:a16="http://schemas.microsoft.com/office/drawing/2014/main" id="{F01F1BC6-834A-4BD6-BCE1-DD61A7AF1D33}"/>
              </a:ext>
            </a:extLst>
          </p:cNvPr>
          <p:cNvPicPr>
            <a:picLocks noChangeAspect="1"/>
          </p:cNvPicPr>
          <p:nvPr/>
        </p:nvPicPr>
        <p:blipFill>
          <a:blip r:embed="rId2"/>
          <a:stretch>
            <a:fillRect/>
          </a:stretch>
        </p:blipFill>
        <p:spPr>
          <a:xfrm>
            <a:off x="1000503" y="1349477"/>
            <a:ext cx="10277722" cy="4942762"/>
          </a:xfrm>
          <a:prstGeom prst="rect">
            <a:avLst/>
          </a:prstGeom>
        </p:spPr>
      </p:pic>
    </p:spTree>
    <p:extLst>
      <p:ext uri="{BB962C8B-B14F-4D97-AF65-F5344CB8AC3E}">
        <p14:creationId xmlns:p14="http://schemas.microsoft.com/office/powerpoint/2010/main" val="367427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847BC6-B878-4C1F-A106-3ED85AD8EA30}"/>
              </a:ext>
            </a:extLst>
          </p:cNvPr>
          <p:cNvSpPr>
            <a:spLocks noGrp="1"/>
          </p:cNvSpPr>
          <p:nvPr>
            <p:ph type="title"/>
          </p:nvPr>
        </p:nvSpPr>
        <p:spPr>
          <a:xfrm>
            <a:off x="913774" y="308801"/>
            <a:ext cx="10364451" cy="966935"/>
          </a:xfrm>
        </p:spPr>
        <p:txBody>
          <a:bodyPr/>
          <a:lstStyle/>
          <a:p>
            <a:r>
              <a:rPr lang="en-AU" b="1" dirty="0"/>
              <a:t>CLV methodology</a:t>
            </a:r>
          </a:p>
        </p:txBody>
      </p:sp>
      <p:sp>
        <p:nvSpPr>
          <p:cNvPr id="5" name="TextBox 4">
            <a:extLst>
              <a:ext uri="{FF2B5EF4-FFF2-40B4-BE49-F238E27FC236}">
                <a16:creationId xmlns:a16="http://schemas.microsoft.com/office/drawing/2014/main" id="{B546C65D-B584-40CA-A571-741437A8A401}"/>
              </a:ext>
            </a:extLst>
          </p:cNvPr>
          <p:cNvSpPr txBox="1"/>
          <p:nvPr/>
        </p:nvSpPr>
        <p:spPr>
          <a:xfrm>
            <a:off x="667108" y="1275736"/>
            <a:ext cx="10857781" cy="3847207"/>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The CLV will be calculated based on the following approach </a:t>
            </a:r>
          </a:p>
          <a:p>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Calculate the proﬁtability of the customer based on current revenue and cost. </a:t>
            </a: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Determine lifetime value of the customer using different retention and churn rate of the customer.</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The project will start with a basic formula of</a:t>
            </a:r>
          </a:p>
          <a:p>
            <a:endParaRPr lang="en-GB" sz="2400" dirty="0">
              <a:latin typeface="Calibri" panose="020F0502020204030204" pitchFamily="34" charset="0"/>
              <a:cs typeface="Calibri" panose="020F0502020204030204" pitchFamily="34" charset="0"/>
            </a:endParaRPr>
          </a:p>
          <a:p>
            <a:pPr algn="ctr"/>
            <a:r>
              <a:rPr lang="en-GB" sz="2800" i="1" dirty="0">
                <a:latin typeface="Calibri" panose="020F0502020204030204" pitchFamily="34" charset="0"/>
                <a:cs typeface="Calibri" panose="020F0502020204030204" pitchFamily="34" charset="0"/>
              </a:rPr>
              <a:t>CLV = Average Lifetime in Years ∗ Profitability of the customer</a:t>
            </a:r>
          </a:p>
          <a:p>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287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FB2FDF-4EF6-4C7E-9EC3-20E2C5C8A1A2}"/>
              </a:ext>
            </a:extLst>
          </p:cNvPr>
          <p:cNvPicPr>
            <a:picLocks noChangeAspect="1"/>
          </p:cNvPicPr>
          <p:nvPr/>
        </p:nvPicPr>
        <p:blipFill>
          <a:blip r:embed="rId2"/>
          <a:stretch>
            <a:fillRect/>
          </a:stretch>
        </p:blipFill>
        <p:spPr>
          <a:xfrm>
            <a:off x="2919253" y="1353583"/>
            <a:ext cx="6202119" cy="4835731"/>
          </a:xfrm>
          <a:prstGeom prst="rect">
            <a:avLst/>
          </a:prstGeom>
        </p:spPr>
      </p:pic>
      <p:sp>
        <p:nvSpPr>
          <p:cNvPr id="5" name="Title 1">
            <a:extLst>
              <a:ext uri="{FF2B5EF4-FFF2-40B4-BE49-F238E27FC236}">
                <a16:creationId xmlns:a16="http://schemas.microsoft.com/office/drawing/2014/main" id="{8E39A620-865B-45DA-A9B6-90CF7F583A4F}"/>
              </a:ext>
            </a:extLst>
          </p:cNvPr>
          <p:cNvSpPr>
            <a:spLocks noGrp="1"/>
          </p:cNvSpPr>
          <p:nvPr>
            <p:ph type="title"/>
          </p:nvPr>
        </p:nvSpPr>
        <p:spPr>
          <a:xfrm>
            <a:off x="913774" y="308801"/>
            <a:ext cx="10364451" cy="966935"/>
          </a:xfrm>
        </p:spPr>
        <p:txBody>
          <a:bodyPr/>
          <a:lstStyle/>
          <a:p>
            <a:r>
              <a:rPr lang="en-AU" b="1" dirty="0"/>
              <a:t>CLV methodology</a:t>
            </a:r>
          </a:p>
        </p:txBody>
      </p:sp>
    </p:spTree>
    <p:extLst>
      <p:ext uri="{BB962C8B-B14F-4D97-AF65-F5344CB8AC3E}">
        <p14:creationId xmlns:p14="http://schemas.microsoft.com/office/powerpoint/2010/main" val="285322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47D3A2-118B-49B8-9ECF-F2A127B06ADF}"/>
              </a:ext>
            </a:extLst>
          </p:cNvPr>
          <p:cNvSpPr>
            <a:spLocks noGrp="1"/>
          </p:cNvSpPr>
          <p:nvPr>
            <p:ph type="title"/>
          </p:nvPr>
        </p:nvSpPr>
        <p:spPr>
          <a:xfrm>
            <a:off x="913774" y="308801"/>
            <a:ext cx="10364451" cy="966935"/>
          </a:xfrm>
        </p:spPr>
        <p:txBody>
          <a:bodyPr/>
          <a:lstStyle/>
          <a:p>
            <a:r>
              <a:rPr lang="en-AU" b="1" dirty="0"/>
              <a:t>Budget and timeline</a:t>
            </a:r>
          </a:p>
        </p:txBody>
      </p:sp>
      <p:pic>
        <p:nvPicPr>
          <p:cNvPr id="6" name="Picture 5">
            <a:extLst>
              <a:ext uri="{FF2B5EF4-FFF2-40B4-BE49-F238E27FC236}">
                <a16:creationId xmlns:a16="http://schemas.microsoft.com/office/drawing/2014/main" id="{1BB9812B-8CC7-4AC8-AD52-18D18E43013F}"/>
              </a:ext>
            </a:extLst>
          </p:cNvPr>
          <p:cNvPicPr>
            <a:picLocks noChangeAspect="1"/>
          </p:cNvPicPr>
          <p:nvPr/>
        </p:nvPicPr>
        <p:blipFill>
          <a:blip r:embed="rId2"/>
          <a:stretch>
            <a:fillRect/>
          </a:stretch>
        </p:blipFill>
        <p:spPr>
          <a:xfrm>
            <a:off x="1003515" y="1201154"/>
            <a:ext cx="10274710" cy="4952055"/>
          </a:xfrm>
          <a:prstGeom prst="rect">
            <a:avLst/>
          </a:prstGeom>
        </p:spPr>
      </p:pic>
    </p:spTree>
    <p:extLst>
      <p:ext uri="{BB962C8B-B14F-4D97-AF65-F5344CB8AC3E}">
        <p14:creationId xmlns:p14="http://schemas.microsoft.com/office/powerpoint/2010/main" val="167270906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1333</TotalTime>
  <Words>346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Droplet</vt:lpstr>
      <vt:lpstr>PowerPoint Presentation</vt:lpstr>
      <vt:lpstr>PowerPoint Presentation</vt:lpstr>
      <vt:lpstr>Overview</vt:lpstr>
      <vt:lpstr>Business PROBLEM</vt:lpstr>
      <vt:lpstr>OBJECTIVE OF THE PROJECT</vt:lpstr>
      <vt:lpstr>High-level data flow</vt:lpstr>
      <vt:lpstr>CLV methodology</vt:lpstr>
      <vt:lpstr>CLV methodology</vt:lpstr>
      <vt:lpstr>Budget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 Luisa Curva</dc:creator>
  <cp:lastModifiedBy>Ma Luisa Curva</cp:lastModifiedBy>
  <cp:revision>11</cp:revision>
  <dcterms:created xsi:type="dcterms:W3CDTF">2019-10-08T13:19:33Z</dcterms:created>
  <dcterms:modified xsi:type="dcterms:W3CDTF">2019-10-09T11:38:31Z</dcterms:modified>
</cp:coreProperties>
</file>