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2.xml" ContentType="application/vnd.openxmlformats-officedocument.drawingml.chart+xml"/>
  <Override PartName="/ppt/charts/chart1.xml" ContentType="application/vnd.openxmlformats-officedocument.drawingml.chart+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105.xml" ContentType="application/vnd.openxmlformats-officedocument.presentationml.slideLayout+xml"/>
  <Override PartName="/ppt/slideLayouts/slideLayout100.xml" ContentType="application/vnd.openxmlformats-officedocument.presentationml.slideLayout+xml"/>
  <Override PartName="/ppt/slideLayouts/slideLayout97.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0.xml" ContentType="application/vnd.openxmlformats-officedocument.presentationml.slideLayout+xml"/>
  <Override PartName="/ppt/slideLayouts/slideLayout10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95.xml" ContentType="application/vnd.openxmlformats-officedocument.presentationml.slideLayout+xml"/>
  <Override PartName="/ppt/slideLayouts/slideLayout84.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92.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104.xml" ContentType="application/vnd.openxmlformats-officedocument.presentationml.slideLayout+xml"/>
  <Override PartName="/ppt/slideLayouts/slideLayout87.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102.xml" ContentType="application/vnd.openxmlformats-officedocument.presentationml.slideLayout+xml"/>
  <Override PartName="/ppt/slideLayouts/slideLayout39.xml" ContentType="application/vnd.openxmlformats-officedocument.presentationml.slideLayout+xml"/>
  <Override PartName="/ppt/slideLayouts/slideLayout82.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96.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108.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101.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98.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1.xml" ContentType="application/vnd.openxmlformats-officedocument.presentationml.slideLayout+xml"/>
  <Override PartName="/ppt/slideLayouts/slideLayout18.xml" ContentType="application/vnd.openxmlformats-officedocument.presentationml.slideLayout+xml"/>
  <Override PartName="/ppt/slideLayouts/slideLayout79.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106.xml" ContentType="application/vnd.openxmlformats-officedocument.presentationml.slideLayout+xml"/>
  <Override PartName="/ppt/slideLayouts/slideLayout9.xml" ContentType="application/vnd.openxmlformats-officedocument.presentationml.slideLayout+xml"/>
  <Override PartName="/ppt/slideLayouts/slideLayout73.xml" ContentType="application/vnd.openxmlformats-officedocument.presentationml.slideLayout+xml"/>
  <Override PartName="/ppt/slideLayouts/slideLayout40.xml" ContentType="application/vnd.openxmlformats-officedocument.presentationml.slideLayout+xml"/>
  <Override PartName="/ppt/slideLayouts/slideLayout103.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108.xml.rels" ContentType="application/vnd.openxmlformats-package.relationships+xml"/>
  <Override PartName="/ppt/slideLayouts/_rels/slideLayout104.xml.rels" ContentType="application/vnd.openxmlformats-package.relationships+xml"/>
  <Override PartName="/ppt/slideLayouts/_rels/slideLayout102.xml.rels" ContentType="application/vnd.openxmlformats-package.relationships+xml"/>
  <Override PartName="/ppt/slideLayouts/_rels/slideLayout101.xml.rels" ContentType="application/vnd.openxmlformats-package.relationships+xml"/>
  <Override PartName="/ppt/slideLayouts/_rels/slideLayout98.xml.rels" ContentType="application/vnd.openxmlformats-package.relationships+xml"/>
  <Override PartName="/ppt/slideLayouts/_rels/slideLayout97.xml.rels" ContentType="application/vnd.openxmlformats-package.relationships+xml"/>
  <Override PartName="/ppt/slideLayouts/_rels/slideLayout96.xml.rels" ContentType="application/vnd.openxmlformats-package.relationships+xml"/>
  <Override PartName="/ppt/slideLayouts/_rels/slideLayout106.xml.rels" ContentType="application/vnd.openxmlformats-package.relationships+xml"/>
  <Override PartName="/ppt/slideLayouts/_rels/slideLayout94.xml.rels" ContentType="application/vnd.openxmlformats-package.relationships+xml"/>
  <Override PartName="/ppt/slideLayouts/_rels/slideLayout93.xml.rels" ContentType="application/vnd.openxmlformats-package.relationships+xml"/>
  <Override PartName="/ppt/slideLayouts/_rels/slideLayout87.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89.xml.rels" ContentType="application/vnd.openxmlformats-package.relationships+xml"/>
  <Override PartName="/ppt/slideLayouts/_rels/slideLayout79.xml.rels" ContentType="application/vnd.openxmlformats-package.relationships+xml"/>
  <Override PartName="/ppt/slideLayouts/_rels/slideLayout103.xml.rels" ContentType="application/vnd.openxmlformats-package.relationships+xml"/>
  <Override PartName="/ppt/slideLayouts/_rels/slideLayout78.xml.rels" ContentType="application/vnd.openxmlformats-package.relationships+xml"/>
  <Override PartName="/ppt/slideLayouts/_rels/slideLayout75.xml.rels" ContentType="application/vnd.openxmlformats-package.relationships+xml"/>
  <Override PartName="/ppt/slideLayouts/_rels/slideLayout92.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90.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100.xml.rels" ContentType="application/vnd.openxmlformats-package.relationships+xml"/>
  <Override PartName="/ppt/slideLayouts/_rels/slideLayout45.xml.rels" ContentType="application/vnd.openxmlformats-package.relationships+xml"/>
  <Override PartName="/ppt/slideLayouts/_rels/slideLayout91.xml.rels" ContentType="application/vnd.openxmlformats-package.relationships+xml"/>
  <Override PartName="/ppt/slideLayouts/_rels/slideLayout41.xml.rels" ContentType="application/vnd.openxmlformats-package.relationships+xml"/>
  <Override PartName="/ppt/slideLayouts/_rels/slideLayout86.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76.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20.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8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07.xml.rels" ContentType="application/vnd.openxmlformats-package.relationships+xml"/>
  <Override PartName="/ppt/slideLayouts/_rels/slideLayout95.xml.rels" ContentType="application/vnd.openxmlformats-package.relationships+xml"/>
  <Override PartName="/ppt/slideLayouts/_rels/slideLayout83.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5.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99.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83.xml" ContentType="application/vnd.openxmlformats-officedocument.presentationml.slideLayout+xml"/>
  <Override PartName="/ppt/slideLayouts/slideLayout4.xml" ContentType="application/vnd.openxmlformats-officedocument.presentationml.slideLayout+xml"/>
  <Override PartName="/ppt/slideLayouts/slideLayout99.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9.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8.png" ContentType="image/png"/>
  <Override PartName="/ppt/media/image27.png" ContentType="image/png"/>
  <Override PartName="/ppt/media/image26.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5.wmf" ContentType="image/x-wmf"/>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9.xml" ContentType="application/vnd.openxmlformats-officedocument.presentationml.slideMaster+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8.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
</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b="1" sz="1400">
                <a:solidFill>
                  <a:srgbClr val="595959"/>
                </a:solidFill>
                <a:latin typeface="Calibri"/>
                <a:ea typeface="DejaVu Sans"/>
              </a:rPr>
              <a:t>Burndown of SudokuPlus</a:t>
            </a:r>
          </a:p>
        </c:rich>
      </c:tx>
      <c:layout/>
    </c:title>
    <c:plotArea>
      <c:layout/>
      <c:lineChart>
        <c:grouping val="standard"/>
        <c:ser>
          <c:idx val="0"/>
          <c:order val="0"/>
          <c:tx>
            <c:strRef>
              <c:f>label 0</c:f>
              <c:strCache>
                <c:ptCount val="1"/>
                <c:pt idx="0">
                  <c:v>Ideal Burndown</c:v>
                </c:pt>
              </c:strCache>
            </c:strRef>
          </c:tx>
          <c:spPr>
            <a:solidFill>
              <a:srgbClr val="5b9bd5"/>
            </a:solidFill>
            <a:ln w="28440">
              <a:solidFill>
                <a:srgbClr val="5b9bd5"/>
              </a:solidFill>
              <a:round/>
            </a:ln>
          </c:spPr>
          <c:marker>
            <c:size val="2"/>
          </c:marker>
          <c:dLbls>
            <c:showLegendKey val="0"/>
            <c:showVal val="0"/>
            <c:showCatName val="0"/>
            <c:showSerName val="0"/>
            <c:showPercent val="0"/>
          </c:dLbls>
          <c:cat>
            <c:strRef>
              <c:f>categories</c:f>
              <c:strCache>
                <c:ptCount val="7"/>
                <c:pt idx="0">
                  <c:v>Start</c:v>
                </c:pt>
                <c:pt idx="1">
                  <c:v>Week 1</c:v>
                </c:pt>
                <c:pt idx="2">
                  <c:v>Week 2</c:v>
                </c:pt>
                <c:pt idx="3">
                  <c:v>Week 3</c:v>
                </c:pt>
                <c:pt idx="4">
                  <c:v>Week 4</c:v>
                </c:pt>
                <c:pt idx="5">
                  <c:v>Week 5</c:v>
                </c:pt>
                <c:pt idx="6">
                  <c:v>Week 6</c:v>
                </c:pt>
              </c:strCache>
            </c:strRef>
          </c:cat>
          <c:val>
            <c:numRef>
              <c:f>0</c:f>
              <c:numCache>
                <c:formatCode>General</c:formatCode>
                <c:ptCount val="7"/>
                <c:pt idx="0">
                  <c:v>59</c:v>
                </c:pt>
                <c:pt idx="1">
                  <c:v>49.1666666666667</c:v>
                </c:pt>
                <c:pt idx="2">
                  <c:v>39.3333333333333</c:v>
                </c:pt>
                <c:pt idx="3">
                  <c:v>29.5</c:v>
                </c:pt>
                <c:pt idx="4">
                  <c:v>19.6666666666667</c:v>
                </c:pt>
                <c:pt idx="5">
                  <c:v>9.83333333333332</c:v>
                </c:pt>
                <c:pt idx="6">
                  <c:v>0</c:v>
                </c:pt>
              </c:numCache>
            </c:numRef>
          </c:val>
        </c:ser>
        <c:ser>
          <c:idx val="1"/>
          <c:order val="1"/>
          <c:tx>
            <c:strRef>
              <c:f>label 1</c:f>
              <c:strCache>
                <c:ptCount val="1"/>
                <c:pt idx="0">
                  <c:v>Actual Burndown</c:v>
                </c:pt>
              </c:strCache>
            </c:strRef>
          </c:tx>
          <c:spPr>
            <a:solidFill>
              <a:srgbClr val="ed7d31"/>
            </a:solidFill>
            <a:ln w="28440">
              <a:solidFill>
                <a:srgbClr val="ed7d31"/>
              </a:solidFill>
              <a:round/>
            </a:ln>
          </c:spPr>
          <c:marker>
            <c:size val="2"/>
          </c:marker>
          <c:dLbls>
            <c:showLegendKey val="0"/>
            <c:showVal val="0"/>
            <c:showCatName val="0"/>
            <c:showSerName val="0"/>
            <c:showPercent val="0"/>
          </c:dLbls>
          <c:cat>
            <c:strRef>
              <c:f>categories</c:f>
              <c:strCache>
                <c:ptCount val="7"/>
                <c:pt idx="0">
                  <c:v>Start</c:v>
                </c:pt>
                <c:pt idx="1">
                  <c:v>Week 1</c:v>
                </c:pt>
                <c:pt idx="2">
                  <c:v>Week 2</c:v>
                </c:pt>
                <c:pt idx="3">
                  <c:v>Week 3</c:v>
                </c:pt>
                <c:pt idx="4">
                  <c:v>Week 4</c:v>
                </c:pt>
                <c:pt idx="5">
                  <c:v>Week 5</c:v>
                </c:pt>
                <c:pt idx="6">
                  <c:v>Week 6</c:v>
                </c:pt>
              </c:strCache>
            </c:strRef>
          </c:cat>
          <c:val>
            <c:numRef>
              <c:f>1</c:f>
              <c:numCache>
                <c:formatCode>General</c:formatCode>
                <c:ptCount val="7"/>
                <c:pt idx="0">
                  <c:v>59</c:v>
                </c:pt>
                <c:pt idx="1">
                  <c:v>56</c:v>
                </c:pt>
                <c:pt idx="2">
                  <c:v>47.5</c:v>
                </c:pt>
                <c:pt idx="3">
                  <c:v/>
                </c:pt>
                <c:pt idx="4">
                  <c:v/>
                </c:pt>
                <c:pt idx="5">
                  <c:v/>
                </c:pt>
                <c:pt idx="6">
                  <c:v/>
                </c:pt>
              </c:numCache>
            </c:numRef>
          </c:val>
        </c:ser>
        <c:marker val="1"/>
        <c:axId val="67280468"/>
        <c:axId val="49859472"/>
      </c:lineChart>
      <c:catAx>
        <c:axId val="67280468"/>
        <c:scaling>
          <c:orientation val="minMax"/>
        </c:scaling>
        <c:delete val="1"/>
        <c:axPos val="b"/>
        <c:majorTickMark val="out"/>
        <c:minorTickMark val="none"/>
        <c:tickLblPos val="nextTo"/>
        <c:spPr>
          <a:ln w="6480">
            <a:solidFill>
              <a:srgbClr val="8b8b8b"/>
            </a:solidFill>
            <a:round/>
          </a:ln>
        </c:spPr>
        <c:crossAx val="49859472"/>
        <c:crossesAt val="0"/>
        <c:auto val="1"/>
        <c:lblAlgn val="ctr"/>
        <c:lblOffset val="100"/>
      </c:catAx>
      <c:valAx>
        <c:axId val="49859472"/>
        <c:scaling>
          <c:orientation val="minMax"/>
        </c:scaling>
        <c:delete val="1"/>
        <c:axPos val="l"/>
        <c:majorTickMark val="out"/>
        <c:minorTickMark val="none"/>
        <c:tickLblPos val="nextTo"/>
        <c:spPr>
          <a:ln w="6480">
            <a:solidFill>
              <a:srgbClr val="8b8b8b"/>
            </a:solidFill>
            <a:round/>
          </a:ln>
        </c:spPr>
        <c:crossAx val="67280468"/>
        <c:crossesAt val="0"/>
      </c:valAx>
      <c:spPr>
        <a:noFill/>
        <a:ln>
          <a:noFill/>
        </a:ln>
      </c:spPr>
    </c:plotArea>
    <c:legend>
      <c:legendPos val="b"/>
      <c:overlay val="0"/>
      <c:spPr>
        <a:noFill/>
        <a:ln>
          <a:noFill/>
        </a:ln>
      </c:spPr>
    </c:legend>
    <c:plotVisOnly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b="1" sz="1400">
                <a:solidFill>
                  <a:srgbClr val="595959"/>
                </a:solidFill>
                <a:latin typeface="Calibri"/>
                <a:ea typeface="DejaVu Sans"/>
              </a:rPr>
              <a:t>Burndown of SudokuPlus</a:t>
            </a:r>
          </a:p>
        </c:rich>
      </c:tx>
      <c:layout/>
    </c:title>
    <c:plotArea>
      <c:layout/>
      <c:lineChart>
        <c:grouping val="standard"/>
        <c:ser>
          <c:idx val="0"/>
          <c:order val="0"/>
          <c:tx>
            <c:strRef>
              <c:f>label 0</c:f>
              <c:strCache>
                <c:ptCount val="1"/>
                <c:pt idx="0">
                  <c:v>Ideal Burndown</c:v>
                </c:pt>
              </c:strCache>
            </c:strRef>
          </c:tx>
          <c:spPr>
            <a:solidFill>
              <a:srgbClr val="5b9bd5"/>
            </a:solidFill>
            <a:ln w="28440">
              <a:solidFill>
                <a:srgbClr val="5b9bd5"/>
              </a:solidFill>
              <a:round/>
            </a:ln>
          </c:spPr>
          <c:marker>
            <c:size val="3"/>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val>
            <c:numRef>
              <c:f>0</c:f>
              <c:numCache>
                <c:formatCode>General</c:formatCode>
                <c:ptCount val="7"/>
                <c:pt idx="0">
                  <c:v>54</c:v>
                </c:pt>
                <c:pt idx="1">
                  <c:v>45</c:v>
                </c:pt>
                <c:pt idx="2">
                  <c:v>36</c:v>
                </c:pt>
                <c:pt idx="3">
                  <c:v>27</c:v>
                </c:pt>
                <c:pt idx="4">
                  <c:v>18</c:v>
                </c:pt>
                <c:pt idx="5">
                  <c:v>9</c:v>
                </c:pt>
                <c:pt idx="6">
                  <c:v>0</c:v>
                </c:pt>
              </c:numCache>
            </c:numRef>
          </c:val>
        </c:ser>
        <c:ser>
          <c:idx val="1"/>
          <c:order val="1"/>
          <c:tx>
            <c:strRef>
              <c:f>label 1</c:f>
              <c:strCache>
                <c:ptCount val="1"/>
                <c:pt idx="0">
                  <c:v>Actual Burndown</c:v>
                </c:pt>
              </c:strCache>
            </c:strRef>
          </c:tx>
          <c:spPr>
            <a:solidFill>
              <a:srgbClr val="ed7d31"/>
            </a:solidFill>
            <a:ln w="28440">
              <a:solidFill>
                <a:srgbClr val="ed7d31"/>
              </a:solidFill>
              <a:round/>
            </a:ln>
          </c:spPr>
          <c:marker>
            <c:size val="3"/>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val>
            <c:numRef>
              <c:f>1</c:f>
              <c:numCache>
                <c:formatCode>General</c:formatCode>
                <c:ptCount val="7"/>
                <c:pt idx="0">
                  <c:v>54</c:v>
                </c:pt>
                <c:pt idx="1">
                  <c:v>51</c:v>
                </c:pt>
                <c:pt idx="2">
                  <c:v>39.5</c:v>
                </c:pt>
                <c:pt idx="3">
                  <c:v>27.5</c:v>
                </c:pt>
                <c:pt idx="4">
                  <c:v>14.5</c:v>
                </c:pt>
                <c:pt idx="5">
                  <c:v>5.5</c:v>
                </c:pt>
                <c:pt idx="6">
                  <c:v>0.5</c:v>
                </c:pt>
              </c:numCache>
            </c:numRef>
          </c:val>
        </c:ser>
        <c:ser>
          <c:idx val="2"/>
          <c:order val="2"/>
          <c:spPr>
            <a:solidFill>
              <a:srgbClr val="ffffff"/>
            </a:solidFill>
            <a:ln w="19080">
              <a:solidFill>
                <a:srgbClr val="ffffff"/>
              </a:solidFill>
              <a:round/>
            </a:ln>
          </c:spPr>
          <c:marker>
            <c:size val="3"/>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ser>
        <c:ser>
          <c:idx val="3"/>
          <c:order val="3"/>
          <c:spPr>
            <a:solidFill>
              <a:srgbClr val="99ccff"/>
            </a:solidFill>
            <a:ln w="28440">
              <a:noFill/>
            </a:ln>
          </c:spPr>
          <c:marker>
            <c:size val="3"/>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ser>
        <c:marker val="1"/>
        <c:axId val="90247621"/>
        <c:axId val="33012297"/>
      </c:lineChart>
      <c:catAx>
        <c:axId val="90247621"/>
        <c:scaling>
          <c:orientation val="minMax"/>
        </c:scaling>
        <c:delete val="0"/>
        <c:axPos val="b"/>
        <c:title>
          <c:tx>
            <c:rich>
              <a:bodyPr/>
              <a:lstStyle/>
              <a:p>
                <a:pPr>
                  <a:defRPr/>
                </a:pPr>
                <a:r>
                  <a:rPr b="1" sz="1000">
                    <a:solidFill>
                      <a:srgbClr val="595959"/>
                    </a:solidFill>
                    <a:latin typeface="Calibri"/>
                    <a:ea typeface="DejaVu Sans"/>
                  </a:rPr>
                  <a:t>Timeline (weeks)</a:t>
                </a:r>
              </a:p>
            </c:rich>
          </c:tx>
          <c:layout/>
        </c:title>
        <c:majorTickMark val="none"/>
        <c:minorTickMark val="none"/>
        <c:tickLblPos val="nextTo"/>
        <c:spPr>
          <a:ln w="9360">
            <a:solidFill>
              <a:srgbClr val="d9d9d9"/>
            </a:solidFill>
            <a:round/>
          </a:ln>
        </c:spPr>
        <c:crossAx val="33012297"/>
        <c:crossesAt val="0"/>
        <c:auto val="1"/>
        <c:lblAlgn val="ctr"/>
        <c:lblOffset val="100"/>
      </c:catAx>
      <c:valAx>
        <c:axId val="33012297"/>
        <c:scaling>
          <c:orientation val="minMax"/>
        </c:scaling>
        <c:delete val="0"/>
        <c:axPos val="l"/>
        <c:majorGridlines>
          <c:spPr>
            <a:ln w="9360">
              <a:solidFill>
                <a:srgbClr val="d9d9d9"/>
              </a:solidFill>
              <a:round/>
            </a:ln>
          </c:spPr>
        </c:majorGridlines>
        <c:title>
          <c:tx>
            <c:rich>
              <a:bodyPr/>
              <a:lstStyle/>
              <a:p>
                <a:pPr>
                  <a:defRPr/>
                </a:pPr>
                <a:r>
                  <a:rPr b="1" sz="1000">
                    <a:solidFill>
                      <a:srgbClr val="595959"/>
                    </a:solidFill>
                    <a:latin typeface="Calibri"/>
                    <a:ea typeface="DejaVu Sans"/>
                  </a:rPr>
                  <a:t>Work Done onTasks (hours)</a:t>
                </a:r>
              </a:p>
            </c:rich>
          </c:tx>
          <c:layout/>
        </c:title>
        <c:majorTickMark val="none"/>
        <c:minorTickMark val="none"/>
        <c:tickLblPos val="nextTo"/>
        <c:spPr>
          <a:ln w="6480">
            <a:noFill/>
          </a:ln>
        </c:spPr>
        <c:crossAx val="90247621"/>
        <c:crossesAt val="0"/>
      </c:valAx>
      <c:spPr>
        <a:noFill/>
        <a:ln>
          <a:noFill/>
        </a:ln>
      </c:spPr>
    </c:plotArea>
    <c:legend>
      <c:legendPos val="b"/>
      <c:overlay val="0"/>
      <c:spPr>
        <a:noFill/>
        <a:ln>
          <a:noFill/>
        </a:ln>
      </c:spPr>
    </c:legend>
    <c:plotVisOnly val="1"/>
  </c:chart>
  <c:spPr>
    <a:solidFill>
      <a:srgbClr val="ffffff"/>
    </a:solidFill>
    <a:ln w="9360">
      <a:solidFill>
        <a:srgbClr val="d9d9d9"/>
      </a:solidFill>
      <a:round/>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7.png"/><Relationship Id="rId3" Type="http://schemas.openxmlformats.org/officeDocument/2006/relationships/image" Target="../media/image18.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9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9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98"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0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0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30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0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30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0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0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0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1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1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31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1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1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1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1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2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2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22" name="" descr=""/>
          <p:cNvPicPr/>
          <p:nvPr/>
        </p:nvPicPr>
        <p:blipFill>
          <a:blip r:embed="rId2"/>
          <a:stretch>
            <a:fillRect/>
          </a:stretch>
        </p:blipFill>
        <p:spPr>
          <a:xfrm>
            <a:off x="3602880" y="1604520"/>
            <a:ext cx="4984920" cy="3977280"/>
          </a:xfrm>
          <a:prstGeom prst="rect">
            <a:avLst/>
          </a:prstGeom>
          <a:ln>
            <a:noFill/>
          </a:ln>
        </p:spPr>
      </p:pic>
      <p:pic>
        <p:nvPicPr>
          <p:cNvPr id="323"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4" name="" descr=""/>
          <p:cNvPicPr/>
          <p:nvPr/>
        </p:nvPicPr>
        <p:blipFill>
          <a:blip r:embed="rId2"/>
          <a:stretch>
            <a:fillRect/>
          </a:stretch>
        </p:blipFill>
        <p:spPr>
          <a:xfrm>
            <a:off x="3602880" y="1604520"/>
            <a:ext cx="4984920" cy="3977280"/>
          </a:xfrm>
          <a:prstGeom prst="rect">
            <a:avLst/>
          </a:prstGeom>
          <a:ln>
            <a:noFill/>
          </a:ln>
        </p:spPr>
      </p:pic>
      <p:pic>
        <p:nvPicPr>
          <p:cNvPr id="3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0" name="" descr=""/>
          <p:cNvPicPr/>
          <p:nvPr/>
        </p:nvPicPr>
        <p:blipFill>
          <a:blip r:embed="rId2"/>
          <a:stretch>
            <a:fillRect/>
          </a:stretch>
        </p:blipFill>
        <p:spPr>
          <a:xfrm>
            <a:off x="3602880" y="1604520"/>
            <a:ext cx="4984920" cy="3977280"/>
          </a:xfrm>
          <a:prstGeom prst="rect">
            <a:avLst/>
          </a:prstGeom>
          <a:ln>
            <a:noFill/>
          </a:ln>
        </p:spPr>
      </p:pic>
      <p:pic>
        <p:nvPicPr>
          <p:cNvPr id="7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5"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06" name="" descr=""/>
          <p:cNvPicPr/>
          <p:nvPr/>
        </p:nvPicPr>
        <p:blipFill>
          <a:blip r:embed="rId2"/>
          <a:stretch>
            <a:fillRect/>
          </a:stretch>
        </p:blipFill>
        <p:spPr>
          <a:xfrm>
            <a:off x="3602880" y="1604520"/>
            <a:ext cx="4984920" cy="3977280"/>
          </a:xfrm>
          <a:prstGeom prst="rect">
            <a:avLst/>
          </a:prstGeom>
          <a:ln>
            <a:noFill/>
          </a:ln>
        </p:spPr>
      </p:pic>
      <p:pic>
        <p:nvPicPr>
          <p:cNvPr id="10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1"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1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2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2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3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3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4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4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42" name="" descr=""/>
          <p:cNvPicPr/>
          <p:nvPr/>
        </p:nvPicPr>
        <p:blipFill>
          <a:blip r:embed="rId2"/>
          <a:stretch>
            <a:fillRect/>
          </a:stretch>
        </p:blipFill>
        <p:spPr>
          <a:xfrm>
            <a:off x="3602880" y="1604520"/>
            <a:ext cx="4984920" cy="3977280"/>
          </a:xfrm>
          <a:prstGeom prst="rect">
            <a:avLst/>
          </a:prstGeom>
          <a:ln>
            <a:noFill/>
          </a:ln>
        </p:spPr>
      </p:pic>
      <p:pic>
        <p:nvPicPr>
          <p:cNvPr id="143"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47"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49"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51"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52"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57"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58"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0"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6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62"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6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66"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8"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69"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7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7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73"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74"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76"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77"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78" name="" descr=""/>
          <p:cNvPicPr/>
          <p:nvPr/>
        </p:nvPicPr>
        <p:blipFill>
          <a:blip r:embed="rId2"/>
          <a:stretch>
            <a:fillRect/>
          </a:stretch>
        </p:blipFill>
        <p:spPr>
          <a:xfrm>
            <a:off x="3602880" y="1604520"/>
            <a:ext cx="4984920" cy="3977280"/>
          </a:xfrm>
          <a:prstGeom prst="rect">
            <a:avLst/>
          </a:prstGeom>
          <a:ln>
            <a:noFill/>
          </a:ln>
        </p:spPr>
      </p:pic>
      <p:pic>
        <p:nvPicPr>
          <p:cNvPr id="179"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83"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8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8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8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9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9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9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9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9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0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0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0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0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0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21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1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21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214" name="" descr=""/>
          <p:cNvPicPr/>
          <p:nvPr/>
        </p:nvPicPr>
        <p:blipFill>
          <a:blip r:embed="rId2"/>
          <a:stretch>
            <a:fillRect/>
          </a:stretch>
        </p:blipFill>
        <p:spPr>
          <a:xfrm>
            <a:off x="3602880" y="1604520"/>
            <a:ext cx="4984920" cy="3977280"/>
          </a:xfrm>
          <a:prstGeom prst="rect">
            <a:avLst/>
          </a:prstGeom>
          <a:ln>
            <a:noFill/>
          </a:ln>
        </p:spPr>
      </p:pic>
      <p:pic>
        <p:nvPicPr>
          <p:cNvPr id="21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19"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2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2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2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2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2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23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3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3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3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3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3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3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4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4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4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4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4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24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4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24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250" name="" descr=""/>
          <p:cNvPicPr/>
          <p:nvPr/>
        </p:nvPicPr>
        <p:blipFill>
          <a:blip r:embed="rId2"/>
          <a:stretch>
            <a:fillRect/>
          </a:stretch>
        </p:blipFill>
        <p:spPr>
          <a:xfrm>
            <a:off x="3602880" y="1604520"/>
            <a:ext cx="4984920" cy="3977280"/>
          </a:xfrm>
          <a:prstGeom prst="rect">
            <a:avLst/>
          </a:prstGeom>
          <a:ln>
            <a:noFill/>
          </a:ln>
        </p:spPr>
      </p:pic>
      <p:pic>
        <p:nvPicPr>
          <p:cNvPr id="25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55"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5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5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6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6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6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26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6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6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7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7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7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7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7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7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7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8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28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8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28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286" name="" descr=""/>
          <p:cNvPicPr/>
          <p:nvPr/>
        </p:nvPicPr>
        <p:blipFill>
          <a:blip r:embed="rId2"/>
          <a:stretch>
            <a:fillRect/>
          </a:stretch>
        </p:blipFill>
        <p:spPr>
          <a:xfrm>
            <a:off x="3602880" y="1604520"/>
            <a:ext cx="4984920" cy="3977280"/>
          </a:xfrm>
          <a:prstGeom prst="rect">
            <a:avLst/>
          </a:prstGeom>
          <a:ln>
            <a:noFill/>
          </a:ln>
        </p:spPr>
      </p:pic>
      <p:pic>
        <p:nvPicPr>
          <p:cNvPr id="28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91"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9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080" cy="1144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09"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45"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8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21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080" cy="1144800"/>
          </a:xfrm>
          <a:prstGeom prst="rect">
            <a:avLst/>
          </a:prstGeom>
        </p:spPr>
        <p:txBody>
          <a:bodyPr lIns="0" rIns="0" tIns="0" bIns="0" anchor="ctr"/>
          <a:p>
            <a:pPr algn="ctr"/>
            <a:r>
              <a:rPr lang="en-US" sz="4400">
                <a:latin typeface="Arial"/>
              </a:rPr>
              <a:t>Click to edit the title text format</a:t>
            </a:r>
            <a:endParaRPr/>
          </a:p>
        </p:txBody>
      </p:sp>
      <p:sp>
        <p:nvSpPr>
          <p:cNvPr id="253"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080" cy="1144800"/>
          </a:xfrm>
          <a:prstGeom prst="rect">
            <a:avLst/>
          </a:prstGeom>
        </p:spPr>
        <p:txBody>
          <a:bodyPr lIns="0" rIns="0" tIns="0" bIns="0" anchor="ctr"/>
          <a:p>
            <a:pPr algn="ctr"/>
            <a:r>
              <a:rPr lang="en-US" sz="4400">
                <a:latin typeface="Arial"/>
              </a:rPr>
              <a:t>Click to edit the title text format</a:t>
            </a:r>
            <a:endParaRPr/>
          </a:p>
        </p:txBody>
      </p:sp>
      <p:sp>
        <p:nvSpPr>
          <p:cNvPr id="289" name="PlaceHolder 2"/>
          <p:cNvSpPr>
            <a:spLocks noGrp="1"/>
          </p:cNvSpPr>
          <p:nvPr>
            <p:ph type="body"/>
          </p:nvPr>
        </p:nvSpPr>
        <p:spPr>
          <a:xfrm>
            <a:off x="609480" y="1604520"/>
            <a:ext cx="10972080" cy="397692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7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CustomShape 1"/>
          <p:cNvSpPr/>
          <p:nvPr/>
        </p:nvSpPr>
        <p:spPr>
          <a:xfrm>
            <a:off x="1586880" y="1005840"/>
            <a:ext cx="9111600" cy="2400120"/>
          </a:xfrm>
          <a:prstGeom prst="rect">
            <a:avLst/>
          </a:prstGeom>
          <a:solidFill>
            <a:srgbClr val="dddddd"/>
          </a:solidFill>
          <a:ln>
            <a:noFill/>
          </a:ln>
        </p:spPr>
        <p:txBody>
          <a:bodyPr lIns="90000" rIns="90000" tIns="45000" bIns="45000" anchor="b"/>
          <a:p>
            <a:pPr algn="ctr">
              <a:lnSpc>
                <a:spcPct val="100000"/>
              </a:lnSpc>
            </a:pPr>
            <a:r>
              <a:rPr lang="en-US" sz="6000">
                <a:solidFill>
                  <a:srgbClr val="000000"/>
                </a:solidFill>
                <a:latin typeface="Calibri Light"/>
              </a:rPr>
              <a:t>Team </a:t>
            </a:r>
            <a:r>
              <a:rPr lang="en-US" sz="12800">
                <a:solidFill>
                  <a:srgbClr val="000000"/>
                </a:solidFill>
                <a:latin typeface="Calibri Light"/>
              </a:rPr>
              <a:t>4</a:t>
            </a:r>
            <a:endParaRPr/>
          </a:p>
        </p:txBody>
      </p:sp>
      <p:sp>
        <p:nvSpPr>
          <p:cNvPr id="325" name="CustomShape 2"/>
          <p:cNvSpPr/>
          <p:nvPr/>
        </p:nvSpPr>
        <p:spPr>
          <a:xfrm>
            <a:off x="1586880" y="4279680"/>
            <a:ext cx="9111600" cy="1663920"/>
          </a:xfrm>
          <a:prstGeom prst="rect">
            <a:avLst/>
          </a:prstGeom>
          <a:solidFill>
            <a:srgbClr val="dddddd"/>
          </a:solidFill>
          <a:ln>
            <a:noFill/>
          </a:ln>
        </p:spPr>
        <p:txBody>
          <a:bodyPr lIns="90000" rIns="90000" tIns="45000" bIns="45000"/>
          <a:p>
            <a:pPr algn="ctr">
              <a:lnSpc>
                <a:spcPct val="100000"/>
              </a:lnSpc>
            </a:pPr>
            <a:r>
              <a:rPr lang="en-US" sz="2400">
                <a:solidFill>
                  <a:srgbClr val="000000"/>
                </a:solidFill>
                <a:latin typeface="Calibri"/>
              </a:rPr>
              <a:t>SudokuPlus</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8" name="CustomShape 1"/>
          <p:cNvSpPr/>
          <p:nvPr/>
        </p:nvSpPr>
        <p:spPr>
          <a:xfrm>
            <a:off x="609480" y="273600"/>
            <a:ext cx="10971360" cy="1143720"/>
          </a:xfrm>
          <a:prstGeom prst="rect">
            <a:avLst/>
          </a:prstGeom>
          <a:solidFill>
            <a:srgbClr val="ffffff"/>
          </a:solidFill>
          <a:ln>
            <a:noFill/>
          </a:ln>
        </p:spPr>
        <p:txBody>
          <a:bodyPr lIns="0" rIns="0" tIns="0" bIns="0" anchor="ctr"/>
          <a:p>
            <a:pPr algn="ctr">
              <a:lnSpc>
                <a:spcPct val="100000"/>
              </a:lnSpc>
            </a:pPr>
            <a:r>
              <a:rPr lang="en-US" sz="4400">
                <a:latin typeface="Arial"/>
              </a:rPr>
              <a:t>Burndown Chart for Sprint 1:</a:t>
            </a:r>
            <a:endParaRPr/>
          </a:p>
        </p:txBody>
      </p:sp>
      <p:graphicFrame>
        <p:nvGraphicFramePr>
          <p:cNvPr id="339" name="Chart 3"/>
          <p:cNvGraphicFramePr/>
          <p:nvPr/>
        </p:nvGraphicFramePr>
        <p:xfrm>
          <a:off x="1645920" y="1188720"/>
          <a:ext cx="8758440" cy="537516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CustomShape 1"/>
          <p:cNvSpPr/>
          <p:nvPr/>
        </p:nvSpPr>
        <p:spPr>
          <a:xfrm>
            <a:off x="854640" y="2795400"/>
            <a:ext cx="10513800" cy="1323720"/>
          </a:xfrm>
          <a:prstGeom prst="rect">
            <a:avLst/>
          </a:prstGeom>
          <a:solidFill>
            <a:srgbClr val="dddddd"/>
          </a:solidFill>
          <a:ln>
            <a:noFill/>
          </a:ln>
        </p:spPr>
        <p:txBody>
          <a:bodyPr lIns="90000" rIns="90000" tIns="45000" bIns="45000" anchor="ctr"/>
          <a:p>
            <a:pPr algn="ctr">
              <a:lnSpc>
                <a:spcPct val="100000"/>
              </a:lnSpc>
            </a:pPr>
            <a:r>
              <a:rPr lang="en-US" sz="4400">
                <a:solidFill>
                  <a:srgbClr val="000000"/>
                </a:solidFill>
                <a:latin typeface="Calibri Light"/>
              </a:rPr>
              <a:t>Sprint 2:</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1" name="CustomShape 1"/>
          <p:cNvSpPr/>
          <p:nvPr/>
        </p:nvSpPr>
        <p:spPr>
          <a:xfrm>
            <a:off x="838080" y="365040"/>
            <a:ext cx="10513800" cy="1323720"/>
          </a:xfrm>
          <a:prstGeom prst="rect">
            <a:avLst/>
          </a:prstGeom>
          <a:noFill/>
          <a:ln>
            <a:noFill/>
          </a:ln>
        </p:spPr>
      </p:sp>
      <p:sp>
        <p:nvSpPr>
          <p:cNvPr id="342" name="CustomShape 2"/>
          <p:cNvSpPr/>
          <p:nvPr/>
        </p:nvSpPr>
        <p:spPr>
          <a:xfrm>
            <a:off x="838080" y="1825560"/>
            <a:ext cx="10513800" cy="4349520"/>
          </a:xfrm>
          <a:prstGeom prst="rect">
            <a:avLst/>
          </a:prstGeom>
          <a:noFill/>
          <a:ln>
            <a:noFill/>
          </a:ln>
        </p:spPr>
      </p:sp>
      <p:sp>
        <p:nvSpPr>
          <p:cNvPr id="343" name="CustomShape 3"/>
          <p:cNvSpPr/>
          <p:nvPr/>
        </p:nvSpPr>
        <p:spPr>
          <a:xfrm>
            <a:off x="823680" y="274320"/>
            <a:ext cx="10513800" cy="1324080"/>
          </a:xfrm>
          <a:prstGeom prst="rect">
            <a:avLst/>
          </a:prstGeom>
          <a:solidFill>
            <a:srgbClr val="dddddd"/>
          </a:solidFill>
          <a:ln>
            <a:noFill/>
          </a:ln>
        </p:spPr>
        <p:txBody>
          <a:bodyPr lIns="0" rIns="0" tIns="0" bIns="0" anchor="ctr"/>
          <a:p>
            <a:r>
              <a:rPr lang="en-US" sz="4400">
                <a:latin typeface="Arial"/>
              </a:rPr>
              <a:t>Good:</a:t>
            </a:r>
            <a:endParaRPr/>
          </a:p>
        </p:txBody>
      </p:sp>
      <p:sp>
        <p:nvSpPr>
          <p:cNvPr id="344" name="CustomShape 4"/>
          <p:cNvSpPr/>
          <p:nvPr/>
        </p:nvSpPr>
        <p:spPr>
          <a:xfrm>
            <a:off x="838080" y="1825560"/>
            <a:ext cx="10513800" cy="434952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Arial"/>
              </a:rPr>
              <a:t>Working Application – By the end of Sprint 2, we had an application that was playable. Some features were missing, but it could be interacted with.</a:t>
            </a:r>
            <a:endParaRPr/>
          </a:p>
          <a:p>
            <a:pPr>
              <a:lnSpc>
                <a:spcPct val="100000"/>
              </a:lnSpc>
              <a:buSzPct val="45000"/>
              <a:buFont typeface="StarSymbol"/>
              <a:buChar char="l"/>
            </a:pPr>
            <a:r>
              <a:rPr lang="en-US" sz="2800">
                <a:latin typeface="Arial"/>
              </a:rPr>
              <a:t>Increased productivity – After Sprint 1 and having set goals, our productivity was way more than the first sprint. Partially because we had more time, but mostly because we had goals in mind.</a:t>
            </a:r>
            <a:endParaRPr/>
          </a:p>
          <a:p>
            <a:pPr>
              <a:lnSpc>
                <a:spcPct val="100000"/>
              </a:lnSpc>
              <a:buSzPct val="45000"/>
              <a:buFont typeface="StarSymbol"/>
              <a:buChar char="l"/>
            </a:pPr>
            <a:r>
              <a:rPr lang="en-US" sz="2800">
                <a:latin typeface="Arial"/>
              </a:rPr>
              <a:t>Added features – Remote server, incorrect guess, highlighting numbers, working GUI, etc.</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CustomShape 1"/>
          <p:cNvSpPr/>
          <p:nvPr/>
        </p:nvSpPr>
        <p:spPr>
          <a:xfrm>
            <a:off x="838080" y="365040"/>
            <a:ext cx="10513800" cy="1323720"/>
          </a:xfrm>
          <a:prstGeom prst="rect">
            <a:avLst/>
          </a:prstGeom>
          <a:noFill/>
          <a:ln>
            <a:noFill/>
          </a:ln>
        </p:spPr>
      </p:sp>
      <p:sp>
        <p:nvSpPr>
          <p:cNvPr id="346" name="CustomShape 2"/>
          <p:cNvSpPr/>
          <p:nvPr/>
        </p:nvSpPr>
        <p:spPr>
          <a:xfrm>
            <a:off x="838080" y="1825560"/>
            <a:ext cx="10513800" cy="4349520"/>
          </a:xfrm>
          <a:prstGeom prst="rect">
            <a:avLst/>
          </a:prstGeom>
          <a:noFill/>
          <a:ln>
            <a:noFill/>
          </a:ln>
        </p:spPr>
      </p:sp>
      <p:sp>
        <p:nvSpPr>
          <p:cNvPr id="347" name="CustomShape 3"/>
          <p:cNvSpPr/>
          <p:nvPr/>
        </p:nvSpPr>
        <p:spPr>
          <a:xfrm>
            <a:off x="838080" y="365040"/>
            <a:ext cx="10513800" cy="1324080"/>
          </a:xfrm>
          <a:prstGeom prst="rect">
            <a:avLst/>
          </a:prstGeom>
          <a:solidFill>
            <a:srgbClr val="dddddd"/>
          </a:solidFill>
          <a:ln>
            <a:noFill/>
          </a:ln>
        </p:spPr>
        <p:txBody>
          <a:bodyPr lIns="0" rIns="0" tIns="0" bIns="0" anchor="ctr"/>
          <a:p>
            <a:r>
              <a:rPr lang="en-US" sz="4400">
                <a:latin typeface="Arial"/>
              </a:rPr>
              <a:t>Bad:</a:t>
            </a:r>
            <a:endParaRPr/>
          </a:p>
        </p:txBody>
      </p:sp>
      <p:sp>
        <p:nvSpPr>
          <p:cNvPr id="348" name="CustomShape 4"/>
          <p:cNvSpPr/>
          <p:nvPr/>
        </p:nvSpPr>
        <p:spPr>
          <a:xfrm>
            <a:off x="838080" y="1825560"/>
            <a:ext cx="10513800" cy="434952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Arial"/>
              </a:rPr>
              <a:t>More minor bugs – We added a lot of code in Sprint 2, so there were a few minor GUI bugs to iron out along the way. Some of them are still in there.</a:t>
            </a:r>
            <a:endParaRPr/>
          </a:p>
          <a:p>
            <a:pPr>
              <a:lnSpc>
                <a:spcPct val="100000"/>
              </a:lnSpc>
              <a:buSzPct val="45000"/>
              <a:buFont typeface="StarSymbol"/>
              <a:buChar char="l"/>
            </a:pPr>
            <a:r>
              <a:rPr lang="en-US" sz="2800">
                <a:latin typeface="Arial"/>
              </a:rPr>
              <a:t>Clock – Our application utilizes the clock. If this clock is off, things won't update in time (too slow or too fast), etc. It also has online capabilities, so the clock serves an important role there. It pings the server for updates.</a:t>
            </a:r>
            <a:endParaRPr/>
          </a:p>
          <a:p>
            <a:pPr>
              <a:lnSpc>
                <a:spcPct val="100000"/>
              </a:lnSpc>
              <a:buSzPct val="45000"/>
              <a:buFont typeface="StarSymbol"/>
              <a:buChar char="l"/>
            </a:pPr>
            <a:r>
              <a:rPr lang="en-US" sz="2800">
                <a:latin typeface="Arial"/>
              </a:rPr>
              <a:t>Changed focus a bit – We had to figure out what we needed to get done and what couldn't get done, so we changed our focus a little bit. </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49" name="Picture 4" descr=""/>
          <p:cNvPicPr/>
          <p:nvPr/>
        </p:nvPicPr>
        <p:blipFill>
          <a:blip r:embed="rId1"/>
          <a:stretch>
            <a:fillRect/>
          </a:stretch>
        </p:blipFill>
        <p:spPr>
          <a:xfrm>
            <a:off x="609480" y="0"/>
            <a:ext cx="10971000" cy="685620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50" name="Picture 3" descr=""/>
          <p:cNvPicPr/>
          <p:nvPr/>
        </p:nvPicPr>
        <p:blipFill>
          <a:blip r:embed="rId1"/>
          <a:stretch>
            <a:fillRect/>
          </a:stretch>
        </p:blipFill>
        <p:spPr>
          <a:xfrm>
            <a:off x="609480" y="0"/>
            <a:ext cx="10971000" cy="685620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51" name="Picture 3" descr=""/>
          <p:cNvPicPr/>
          <p:nvPr/>
        </p:nvPicPr>
        <p:blipFill>
          <a:blip r:embed="rId1"/>
          <a:stretch>
            <a:fillRect/>
          </a:stretch>
        </p:blipFill>
        <p:spPr>
          <a:xfrm>
            <a:off x="609480" y="0"/>
            <a:ext cx="10971000" cy="685620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2" name="CustomShape 1"/>
          <p:cNvSpPr/>
          <p:nvPr/>
        </p:nvSpPr>
        <p:spPr>
          <a:xfrm>
            <a:off x="609480" y="273600"/>
            <a:ext cx="10971360" cy="1143720"/>
          </a:xfrm>
          <a:prstGeom prst="rect">
            <a:avLst/>
          </a:prstGeom>
          <a:noFill/>
          <a:ln>
            <a:noFill/>
          </a:ln>
        </p:spPr>
        <p:txBody>
          <a:bodyPr lIns="0" rIns="0" tIns="0" bIns="0" anchor="ctr"/>
          <a:p>
            <a:pPr algn="ctr">
              <a:lnSpc>
                <a:spcPct val="100000"/>
              </a:lnSpc>
            </a:pPr>
            <a:r>
              <a:rPr lang="en-US" sz="4400">
                <a:latin typeface="Arial"/>
              </a:rPr>
              <a:t>Burndown Chart for Sprint 2:</a:t>
            </a:r>
            <a:endParaRPr/>
          </a:p>
        </p:txBody>
      </p:sp>
      <p:pic>
        <p:nvPicPr>
          <p:cNvPr id="353" name="" descr=""/>
          <p:cNvPicPr/>
          <p:nvPr/>
        </p:nvPicPr>
        <p:blipFill>
          <a:blip r:embed="rId1"/>
          <a:stretch>
            <a:fillRect/>
          </a:stretch>
        </p:blipFill>
        <p:spPr>
          <a:xfrm>
            <a:off x="1829160" y="1280520"/>
            <a:ext cx="8685360" cy="557640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4" name="CustomShape 1"/>
          <p:cNvSpPr/>
          <p:nvPr/>
        </p:nvSpPr>
        <p:spPr>
          <a:xfrm>
            <a:off x="609480" y="273600"/>
            <a:ext cx="10971360" cy="1143720"/>
          </a:xfrm>
          <a:prstGeom prst="rect">
            <a:avLst/>
          </a:prstGeom>
          <a:solidFill>
            <a:srgbClr val="dddddd"/>
          </a:solidFill>
          <a:ln>
            <a:noFill/>
          </a:ln>
        </p:spPr>
        <p:txBody>
          <a:bodyPr lIns="0" rIns="0" tIns="0" bIns="0" anchor="ctr"/>
          <a:p>
            <a:r>
              <a:rPr lang="en-US" sz="4400">
                <a:latin typeface="Arial"/>
              </a:rPr>
              <a:t>Unit Tests:</a:t>
            </a:r>
            <a:endParaRPr/>
          </a:p>
        </p:txBody>
      </p:sp>
      <p:sp>
        <p:nvSpPr>
          <p:cNvPr id="355" name="CustomShape 2"/>
          <p:cNvSpPr/>
          <p:nvPr/>
        </p:nvSpPr>
        <p:spPr>
          <a:xfrm>
            <a:off x="609480" y="1604520"/>
            <a:ext cx="10971360" cy="397620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Arial"/>
              </a:rPr>
              <a:t>We took advantage of J-Unit for our unit tests.</a:t>
            </a:r>
            <a:endParaRPr/>
          </a:p>
          <a:p>
            <a:pPr>
              <a:lnSpc>
                <a:spcPct val="100000"/>
              </a:lnSpc>
              <a:buSzPct val="45000"/>
              <a:buFont typeface="StarSymbol"/>
              <a:buChar char="l"/>
            </a:pPr>
            <a:r>
              <a:rPr lang="en-US" sz="2800">
                <a:latin typeface="Arial"/>
              </a:rPr>
              <a:t>As opposed to what was seen previously, these are actual unit tests.</a:t>
            </a:r>
            <a:endParaRPr/>
          </a:p>
          <a:p>
            <a:pPr>
              <a:lnSpc>
                <a:spcPct val="100000"/>
              </a:lnSpc>
              <a:buSzPct val="45000"/>
              <a:buFont typeface="StarSymbol"/>
              <a:buChar char="l"/>
            </a:pPr>
            <a:r>
              <a:rPr lang="en-US" sz="2800">
                <a:latin typeface="Arial"/>
              </a:rPr>
              <a:t>One thing we had to keep in mind: For most of our tests, we had to check whether or not they failed them. By failing them, they were in fact passing the tests, so it  took a different way of thinking to make sure they were set up correctly.</a:t>
            </a:r>
            <a:endParaRPr/>
          </a:p>
          <a:p>
            <a:pPr>
              <a:lnSpc>
                <a:spcPct val="100000"/>
              </a:lnSpc>
            </a:pPr>
            <a:endParaRPr/>
          </a:p>
          <a:p>
            <a:pPr>
              <a:lnSpc>
                <a:spcPct val="100000"/>
              </a:lnSpc>
              <a:buSzPct val="45000"/>
              <a:buFont typeface="StarSymbol"/>
              <a:buChar char="l"/>
            </a:pPr>
            <a:r>
              <a:rPr b="1" lang="en-US" sz="2800" u="sng">
                <a:latin typeface="Arial"/>
              </a:rPr>
              <a:t>DEMO OF UNIT TESTS</a:t>
            </a:r>
            <a:endParaRPr/>
          </a:p>
          <a:p>
            <a:pPr>
              <a:lnSpc>
                <a:spcPct val="100000"/>
              </a:lnSpc>
            </a:pP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6" name="CustomShape 1"/>
          <p:cNvSpPr/>
          <p:nvPr/>
        </p:nvSpPr>
        <p:spPr>
          <a:xfrm>
            <a:off x="821880" y="2811600"/>
            <a:ext cx="10513800" cy="1323720"/>
          </a:xfrm>
          <a:prstGeom prst="rect">
            <a:avLst/>
          </a:prstGeom>
          <a:solidFill>
            <a:srgbClr val="dddddd"/>
          </a:solidFill>
          <a:ln>
            <a:noFill/>
          </a:ln>
        </p:spPr>
        <p:txBody>
          <a:bodyPr lIns="90000" rIns="90000" tIns="45000" bIns="45000" anchor="ctr"/>
          <a:p>
            <a:pPr algn="ctr">
              <a:lnSpc>
                <a:spcPct val="100000"/>
              </a:lnSpc>
            </a:pPr>
            <a:r>
              <a:rPr lang="en-US" sz="4400">
                <a:solidFill>
                  <a:srgbClr val="000000"/>
                </a:solidFill>
                <a:latin typeface="Calibri Light"/>
              </a:rPr>
              <a:t>Sprint 3:</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CustomShape 1"/>
          <p:cNvSpPr/>
          <p:nvPr/>
        </p:nvSpPr>
        <p:spPr>
          <a:xfrm>
            <a:off x="838080" y="365040"/>
            <a:ext cx="10513800" cy="1323720"/>
          </a:xfrm>
          <a:prstGeom prst="rect">
            <a:avLst/>
          </a:prstGeom>
          <a:solidFill>
            <a:srgbClr val="dddddd"/>
          </a:solidFill>
          <a:ln>
            <a:noFill/>
          </a:ln>
        </p:spPr>
        <p:txBody>
          <a:bodyPr lIns="90000" rIns="90000" tIns="45000" bIns="45000" anchor="ctr"/>
          <a:p>
            <a:pPr>
              <a:lnSpc>
                <a:spcPct val="90000"/>
              </a:lnSpc>
            </a:pPr>
            <a:r>
              <a:rPr lang="en-US" sz="4400">
                <a:solidFill>
                  <a:srgbClr val="000000"/>
                </a:solidFill>
                <a:latin typeface="Calibri Light"/>
              </a:rPr>
              <a:t>Team Members:</a:t>
            </a:r>
            <a:endParaRPr/>
          </a:p>
        </p:txBody>
      </p:sp>
      <p:sp>
        <p:nvSpPr>
          <p:cNvPr id="327" name="CustomShape 2"/>
          <p:cNvSpPr/>
          <p:nvPr/>
        </p:nvSpPr>
        <p:spPr>
          <a:xfrm>
            <a:off x="838080" y="1825560"/>
            <a:ext cx="10513800" cy="4349520"/>
          </a:xfrm>
          <a:prstGeom prst="rect">
            <a:avLst/>
          </a:prstGeom>
          <a:solidFill>
            <a:srgbClr val="dddddd"/>
          </a:solidFill>
          <a:ln>
            <a:noFill/>
          </a:ln>
        </p:spPr>
        <p:txBody>
          <a:bodyPr lIns="90000" rIns="90000" tIns="45000" bIns="45000"/>
          <a:p>
            <a:pPr>
              <a:lnSpc>
                <a:spcPct val="90000"/>
              </a:lnSpc>
              <a:buFont typeface="Arial"/>
              <a:buChar char="•"/>
            </a:pPr>
            <a:r>
              <a:rPr lang="en-US" sz="2800">
                <a:solidFill>
                  <a:srgbClr val="000000"/>
                </a:solidFill>
                <a:latin typeface="Calibri"/>
              </a:rPr>
              <a:t>Mitchell Baer – Logic/Unit Testing</a:t>
            </a:r>
            <a:endParaRPr/>
          </a:p>
          <a:p>
            <a:pPr>
              <a:lnSpc>
                <a:spcPct val="90000"/>
              </a:lnSpc>
              <a:buFont typeface="Arial"/>
              <a:buChar char="•"/>
            </a:pPr>
            <a:r>
              <a:rPr lang="en-US" sz="2800">
                <a:solidFill>
                  <a:srgbClr val="000000"/>
                </a:solidFill>
                <a:latin typeface="Calibri"/>
              </a:rPr>
              <a:t>Matt Dean-Hall - GUI</a:t>
            </a:r>
            <a:endParaRPr/>
          </a:p>
          <a:p>
            <a:pPr>
              <a:lnSpc>
                <a:spcPct val="90000"/>
              </a:lnSpc>
              <a:buFont typeface="Arial"/>
              <a:buChar char="•"/>
            </a:pPr>
            <a:r>
              <a:rPr lang="en-US" sz="2800">
                <a:solidFill>
                  <a:srgbClr val="000000"/>
                </a:solidFill>
                <a:latin typeface="Calibri"/>
              </a:rPr>
              <a:t>Eric Celerin – Server/User Thread/GUI</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CustomShape 1"/>
          <p:cNvSpPr/>
          <p:nvPr/>
        </p:nvSpPr>
        <p:spPr>
          <a:xfrm>
            <a:off x="838080" y="365040"/>
            <a:ext cx="10513800" cy="1323720"/>
          </a:xfrm>
          <a:prstGeom prst="rect">
            <a:avLst/>
          </a:prstGeom>
          <a:noFill/>
          <a:ln>
            <a:noFill/>
          </a:ln>
        </p:spPr>
      </p:sp>
      <p:sp>
        <p:nvSpPr>
          <p:cNvPr id="358" name="CustomShape 2"/>
          <p:cNvSpPr/>
          <p:nvPr/>
        </p:nvSpPr>
        <p:spPr>
          <a:xfrm>
            <a:off x="838080" y="1825560"/>
            <a:ext cx="10513800" cy="4349520"/>
          </a:xfrm>
          <a:prstGeom prst="rect">
            <a:avLst/>
          </a:prstGeom>
          <a:noFill/>
          <a:ln>
            <a:noFill/>
          </a:ln>
        </p:spPr>
      </p:sp>
      <p:sp>
        <p:nvSpPr>
          <p:cNvPr id="359" name="CustomShape 3"/>
          <p:cNvSpPr/>
          <p:nvPr/>
        </p:nvSpPr>
        <p:spPr>
          <a:xfrm>
            <a:off x="838080" y="365040"/>
            <a:ext cx="10513800" cy="1324080"/>
          </a:xfrm>
          <a:prstGeom prst="rect">
            <a:avLst/>
          </a:prstGeom>
          <a:solidFill>
            <a:srgbClr val="dddddd"/>
          </a:solidFill>
          <a:ln>
            <a:noFill/>
          </a:ln>
        </p:spPr>
        <p:txBody>
          <a:bodyPr lIns="0" rIns="0" tIns="0" bIns="0" anchor="ctr"/>
          <a:p>
            <a:r>
              <a:rPr lang="en-US" sz="4400">
                <a:latin typeface="Arial"/>
              </a:rPr>
              <a:t>Good:</a:t>
            </a:r>
            <a:endParaRPr/>
          </a:p>
        </p:txBody>
      </p:sp>
      <p:sp>
        <p:nvSpPr>
          <p:cNvPr id="360" name="CustomShape 4"/>
          <p:cNvSpPr/>
          <p:nvPr/>
        </p:nvSpPr>
        <p:spPr>
          <a:xfrm>
            <a:off x="838080" y="1825560"/>
            <a:ext cx="10513800" cy="434952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Arial"/>
              </a:rPr>
              <a:t>Even more added features – This final sprint was the one where we spent most of the time adding features. Timer, win condition, usernames, etc.</a:t>
            </a:r>
            <a:endParaRPr/>
          </a:p>
          <a:p>
            <a:pPr>
              <a:lnSpc>
                <a:spcPct val="100000"/>
              </a:lnSpc>
              <a:buSzPct val="45000"/>
              <a:buFont typeface="StarSymbol"/>
              <a:buChar char="l"/>
            </a:pPr>
            <a:r>
              <a:rPr lang="en-US" sz="2800">
                <a:latin typeface="Arial"/>
              </a:rPr>
              <a:t>More Unit tests – Had to add more methods to the GameLogic, so that meant more unit tests could be written. Ensured the code was working correctly still.</a:t>
            </a:r>
            <a:endParaRPr/>
          </a:p>
          <a:p>
            <a:pPr>
              <a:lnSpc>
                <a:spcPct val="100000"/>
              </a:lnSpc>
              <a:buSzPct val="45000"/>
              <a:buFont typeface="StarSymbol"/>
              <a:buChar char="l"/>
            </a:pPr>
            <a:r>
              <a:rPr lang="en-US" sz="2800">
                <a:latin typeface="Arial"/>
              </a:rPr>
              <a:t>Increased productivity – Like sprint 2, we increased our productivity even more so that in sprint 2. We got more done and optimized a few different things.</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CustomShape 1"/>
          <p:cNvSpPr/>
          <p:nvPr/>
        </p:nvSpPr>
        <p:spPr>
          <a:xfrm>
            <a:off x="838080" y="1825560"/>
            <a:ext cx="10513800" cy="4349520"/>
          </a:xfrm>
          <a:prstGeom prst="rect">
            <a:avLst/>
          </a:prstGeom>
          <a:noFill/>
          <a:ln>
            <a:noFill/>
          </a:ln>
        </p:spPr>
      </p:sp>
      <p:sp>
        <p:nvSpPr>
          <p:cNvPr id="362" name="CustomShape 2"/>
          <p:cNvSpPr/>
          <p:nvPr/>
        </p:nvSpPr>
        <p:spPr>
          <a:xfrm>
            <a:off x="838080" y="365040"/>
            <a:ext cx="10513800" cy="1324080"/>
          </a:xfrm>
          <a:prstGeom prst="rect">
            <a:avLst/>
          </a:prstGeom>
          <a:solidFill>
            <a:srgbClr val="dddddd"/>
          </a:solidFill>
          <a:ln>
            <a:noFill/>
          </a:ln>
        </p:spPr>
        <p:txBody>
          <a:bodyPr lIns="0" rIns="0" tIns="0" bIns="0" anchor="ctr"/>
          <a:p>
            <a:r>
              <a:rPr lang="en-US" sz="4400">
                <a:latin typeface="Arial"/>
              </a:rPr>
              <a:t>Bad:</a:t>
            </a:r>
            <a:endParaRPr/>
          </a:p>
        </p:txBody>
      </p:sp>
      <p:sp>
        <p:nvSpPr>
          <p:cNvPr id="363" name="CustomShape 3"/>
          <p:cNvSpPr/>
          <p:nvPr/>
        </p:nvSpPr>
        <p:spPr>
          <a:xfrm>
            <a:off x="838080" y="1825560"/>
            <a:ext cx="10513800" cy="434952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Arial"/>
              </a:rPr>
              <a:t>Serious Git Issue – Other than initially learning git, we only had one disaster and it happened this sprint. Almost lost hours of work. Had to fix the repo and revert it back to a previous version. Wasn't too bad fixing, but was definitely scary.</a:t>
            </a:r>
            <a:endParaRPr/>
          </a:p>
          <a:p>
            <a:pPr>
              <a:lnSpc>
                <a:spcPct val="100000"/>
              </a:lnSpc>
              <a:buSzPct val="45000"/>
              <a:buFont typeface="StarSymbol"/>
              <a:buChar char="l"/>
            </a:pPr>
            <a:r>
              <a:rPr lang="en-US" sz="2800">
                <a:latin typeface="Arial"/>
              </a:rPr>
              <a:t>Bugs – Nothing really serious here. These were expected. When you add a feature, very rarely do they work the first time over. Just took some minor tweaking to get all of the code running together again.</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64" name="Picture 3" descr=""/>
          <p:cNvPicPr/>
          <p:nvPr/>
        </p:nvPicPr>
        <p:blipFill>
          <a:blip r:embed="rId1"/>
          <a:stretch>
            <a:fillRect/>
          </a:stretch>
        </p:blipFill>
        <p:spPr>
          <a:xfrm>
            <a:off x="609480" y="0"/>
            <a:ext cx="10971000" cy="685620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65" name="Picture 3" descr=""/>
          <p:cNvPicPr/>
          <p:nvPr/>
        </p:nvPicPr>
        <p:blipFill>
          <a:blip r:embed="rId1"/>
          <a:stretch>
            <a:fillRect/>
          </a:stretch>
        </p:blipFill>
        <p:spPr>
          <a:xfrm>
            <a:off x="609480" y="0"/>
            <a:ext cx="10971000" cy="685620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66" name="Picture 3" descr=""/>
          <p:cNvPicPr/>
          <p:nvPr/>
        </p:nvPicPr>
        <p:blipFill>
          <a:blip r:embed="rId1"/>
          <a:stretch>
            <a:fillRect/>
          </a:stretch>
        </p:blipFill>
        <p:spPr>
          <a:xfrm>
            <a:off x="609480" y="0"/>
            <a:ext cx="10971000" cy="685620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7" name="CustomShape 1"/>
          <p:cNvSpPr/>
          <p:nvPr/>
        </p:nvSpPr>
        <p:spPr>
          <a:xfrm>
            <a:off x="609480" y="273600"/>
            <a:ext cx="10971360" cy="1143720"/>
          </a:xfrm>
          <a:prstGeom prst="rect">
            <a:avLst/>
          </a:prstGeom>
          <a:noFill/>
          <a:ln>
            <a:noFill/>
          </a:ln>
        </p:spPr>
        <p:txBody>
          <a:bodyPr lIns="0" rIns="0" tIns="0" bIns="0" anchor="ctr"/>
          <a:p>
            <a:pPr algn="ctr">
              <a:lnSpc>
                <a:spcPct val="100000"/>
              </a:lnSpc>
            </a:pPr>
            <a:r>
              <a:rPr lang="en-US" sz="4400">
                <a:latin typeface="Arial"/>
              </a:rPr>
              <a:t>Burndown Chart for Sprint 3:</a:t>
            </a:r>
            <a:endParaRPr/>
          </a:p>
        </p:txBody>
      </p:sp>
      <p:graphicFrame>
        <p:nvGraphicFramePr>
          <p:cNvPr id="368" name=""/>
          <p:cNvGraphicFramePr/>
          <p:nvPr/>
        </p:nvGraphicFramePr>
        <p:xfrm>
          <a:off x="1920600" y="1271160"/>
          <a:ext cx="8685360" cy="5494320"/>
        </p:xfrm>
        <a:graphic>
          <a:graphicData uri="http://schemas.openxmlformats.org/drawingml/2006/chart">
            <c:chart xmlns:c="http://schemas.openxmlformats.org/drawingml/2006/chart" xmlns:r="http://schemas.openxmlformats.org/officeDocument/2006/relationships" r:id="rId1"/>
          </a:graphicData>
        </a:graphic>
      </p:graphicFrame>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CustomShape 1"/>
          <p:cNvSpPr/>
          <p:nvPr/>
        </p:nvSpPr>
        <p:spPr>
          <a:xfrm>
            <a:off x="731520" y="2743200"/>
            <a:ext cx="10971360" cy="1143720"/>
          </a:xfrm>
          <a:prstGeom prst="rect">
            <a:avLst/>
          </a:prstGeom>
          <a:solidFill>
            <a:srgbClr val="dddddd"/>
          </a:solidFill>
          <a:ln>
            <a:noFill/>
          </a:ln>
        </p:spPr>
        <p:txBody>
          <a:bodyPr lIns="0" rIns="0" tIns="0" bIns="0" anchor="ctr"/>
          <a:p>
            <a:pPr algn="ctr">
              <a:lnSpc>
                <a:spcPct val="100000"/>
              </a:lnSpc>
            </a:pPr>
            <a:r>
              <a:rPr lang="en-US" sz="4400">
                <a:latin typeface="Arial"/>
              </a:rPr>
              <a:t>Neat Code We Like</a:t>
            </a:r>
            <a:endParaRPr/>
          </a:p>
        </p:txBody>
      </p:sp>
      <p:sp>
        <p:nvSpPr>
          <p:cNvPr id="370" name="CustomShape 2"/>
          <p:cNvSpPr/>
          <p:nvPr/>
        </p:nvSpPr>
        <p:spPr>
          <a:xfrm>
            <a:off x="609480" y="1604520"/>
            <a:ext cx="10971360" cy="3976200"/>
          </a:xfrm>
          <a:prstGeom prst="rect">
            <a:avLst/>
          </a:prstGeom>
          <a:noFill/>
          <a:ln>
            <a:noFill/>
          </a:ln>
        </p:spPr>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1" name="CustomShape 1"/>
          <p:cNvSpPr/>
          <p:nvPr/>
        </p:nvSpPr>
        <p:spPr>
          <a:xfrm>
            <a:off x="609480" y="273600"/>
            <a:ext cx="10972080" cy="1144440"/>
          </a:xfrm>
          <a:prstGeom prst="rect">
            <a:avLst/>
          </a:prstGeom>
          <a:noFill/>
          <a:ln>
            <a:noFill/>
          </a:ln>
        </p:spPr>
        <p:txBody>
          <a:bodyPr lIns="0" rIns="0" tIns="0" bIns="0" anchor="ctr"/>
          <a:p>
            <a:r>
              <a:rPr lang="en-US" sz="4400">
                <a:latin typeface="Arial"/>
              </a:rPr>
              <a:t>SCRUM:</a:t>
            </a:r>
            <a:endParaRPr/>
          </a:p>
        </p:txBody>
      </p:sp>
      <p:sp>
        <p:nvSpPr>
          <p:cNvPr id="372" name="CustomShape 2"/>
          <p:cNvSpPr/>
          <p:nvPr/>
        </p:nvSpPr>
        <p:spPr>
          <a:xfrm>
            <a:off x="609480" y="1604520"/>
            <a:ext cx="10972080" cy="3790080"/>
          </a:xfrm>
          <a:prstGeom prst="rect">
            <a:avLst/>
          </a:prstGeom>
          <a:noFill/>
          <a:ln>
            <a:noFill/>
          </a:ln>
        </p:spPr>
        <p:txBody>
          <a:bodyPr lIns="0" rIns="0" tIns="0" bIns="0"/>
          <a:p>
            <a:r>
              <a:rPr lang="en-US" sz="3200">
                <a:latin typeface="Arial"/>
              </a:rPr>
              <a:t>Communication: Text, Email</a:t>
            </a:r>
            <a:endParaRPr/>
          </a:p>
          <a:p>
            <a:r>
              <a:rPr lang="en-US" sz="3200">
                <a:latin typeface="Arial"/>
              </a:rPr>
              <a:t>Meetings: Met 5 times a week (MWF in Class, TR outside)</a:t>
            </a:r>
            <a:endParaRPr/>
          </a:p>
          <a:p>
            <a:r>
              <a:rPr lang="en-US" sz="3200">
                <a:latin typeface="Arial"/>
              </a:rPr>
              <a:t>Difficulties: New to SCRUM. Tried to follow as closely as possible.</a:t>
            </a:r>
            <a:endParaRPr/>
          </a:p>
          <a:p>
            <a:r>
              <a:rPr lang="en-US" sz="3200">
                <a:latin typeface="Arial"/>
              </a:rPr>
              <a:t>Development Process: Set achievable goals which allowed the Sprints to go smoothly. Everybody had set roles, but helped one another out if needed. Reflection on the previous days work and what the goals of that day were. Etc.</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CustomShape 1"/>
          <p:cNvSpPr/>
          <p:nvPr/>
        </p:nvSpPr>
        <p:spPr>
          <a:xfrm>
            <a:off x="609480" y="273600"/>
            <a:ext cx="10972080" cy="1144440"/>
          </a:xfrm>
          <a:prstGeom prst="rect">
            <a:avLst/>
          </a:prstGeom>
          <a:noFill/>
          <a:ln>
            <a:noFill/>
          </a:ln>
        </p:spPr>
        <p:txBody>
          <a:bodyPr lIns="0" rIns="0" tIns="0" bIns="0" anchor="ctr"/>
          <a:p>
            <a:r>
              <a:rPr lang="en-US" sz="4400">
                <a:latin typeface="Arial"/>
              </a:rPr>
              <a:t>What We Learned:</a:t>
            </a:r>
            <a:endParaRPr/>
          </a:p>
        </p:txBody>
      </p:sp>
      <p:sp>
        <p:nvSpPr>
          <p:cNvPr id="374" name="CustomShape 2"/>
          <p:cNvSpPr/>
          <p:nvPr/>
        </p:nvSpPr>
        <p:spPr>
          <a:xfrm>
            <a:off x="609480" y="1604520"/>
            <a:ext cx="10972080" cy="3976920"/>
          </a:xfrm>
          <a:prstGeom prst="rect">
            <a:avLst/>
          </a:prstGeom>
          <a:noFill/>
          <a:ln>
            <a:noFill/>
          </a:ln>
        </p:spPr>
        <p:txBody>
          <a:bodyPr lIns="0" rIns="0" tIns="0" bIns="0"/>
          <a:p>
            <a:pPr>
              <a:lnSpc>
                <a:spcPct val="100000"/>
              </a:lnSpc>
              <a:buSzPct val="45000"/>
              <a:buFont typeface="StarSymbol"/>
              <a:buChar char="l"/>
            </a:pPr>
            <a:r>
              <a:rPr lang="en-US" sz="3200">
                <a:latin typeface="Arial"/>
              </a:rPr>
              <a:t>Project Planning – Our project didn't extend past our experience level, but it provided enough of a challenge that it wasn't done in one day.</a:t>
            </a:r>
            <a:endParaRPr/>
          </a:p>
          <a:p>
            <a:pPr>
              <a:lnSpc>
                <a:spcPct val="100000"/>
              </a:lnSpc>
              <a:buSzPct val="45000"/>
              <a:buFont typeface="StarSymbol"/>
              <a:buChar char="l"/>
            </a:pPr>
            <a:r>
              <a:rPr lang="en-US" sz="3200">
                <a:latin typeface="Arial"/>
              </a:rPr>
              <a:t>Setting Goals – Initially, our goals (user stories) were very vague. They developed as the project went along and certain demands needed to be met.</a:t>
            </a:r>
            <a:endParaRPr/>
          </a:p>
          <a:p>
            <a:pPr>
              <a:lnSpc>
                <a:spcPct val="100000"/>
              </a:lnSpc>
              <a:buSzPct val="45000"/>
              <a:buFont typeface="StarSymbol"/>
              <a:buChar char="l"/>
            </a:pPr>
            <a:r>
              <a:rPr lang="en-US" sz="3200">
                <a:latin typeface="Arial"/>
              </a:rPr>
              <a:t>Communication – Our meetings were productive, everybody asked plenty of questions and made it clear what they were going to work on that day. </a:t>
            </a:r>
            <a:endParaRPr/>
          </a:p>
          <a:p>
            <a:pPr>
              <a:lnSpc>
                <a:spcPct val="100000"/>
              </a:lnSpc>
              <a:buSzPct val="45000"/>
              <a:buFont typeface="StarSymbol"/>
              <a:buChar char="l"/>
            </a:pPr>
            <a:r>
              <a:rPr lang="en-US" sz="3200">
                <a:latin typeface="Arial"/>
              </a:rPr>
              <a:t> </a:t>
            </a:r>
            <a:r>
              <a:rPr lang="en-US" sz="3200">
                <a:latin typeface="Arial"/>
              </a:rPr>
              <a:t>Git – Git is extremely difficult to master, but extremely useful, so exposure like this was good to break the ice. We didn't use it as efficiently as possible, but we figured out a way that worked for us and only ran into issues a few times.</a:t>
            </a:r>
            <a:endParaRPr/>
          </a:p>
          <a:p>
            <a:pPr>
              <a:lnSpc>
                <a:spcPct val="100000"/>
              </a:lnSpc>
              <a:buSzPct val="45000"/>
              <a:buFont typeface="StarSymbol"/>
              <a:buChar char="l"/>
            </a:pPr>
            <a:r>
              <a:rPr lang="en-US" sz="3200">
                <a:latin typeface="Arial"/>
              </a:rPr>
              <a:t>Programming – Game development, optimization, little things to make your life easier as a programmer.</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CustomShape 1"/>
          <p:cNvSpPr/>
          <p:nvPr/>
        </p:nvSpPr>
        <p:spPr>
          <a:xfrm>
            <a:off x="640440" y="2743200"/>
            <a:ext cx="10971360" cy="1143720"/>
          </a:xfrm>
          <a:prstGeom prst="rect">
            <a:avLst/>
          </a:prstGeom>
          <a:solidFill>
            <a:srgbClr val="dddddd"/>
          </a:solidFill>
          <a:ln>
            <a:noFill/>
          </a:ln>
        </p:spPr>
        <p:txBody>
          <a:bodyPr lIns="0" rIns="0" tIns="0" bIns="0" anchor="ctr"/>
          <a:p>
            <a:pPr algn="ctr">
              <a:lnSpc>
                <a:spcPct val="100000"/>
              </a:lnSpc>
            </a:pPr>
            <a:r>
              <a:rPr lang="en-US" sz="4400">
                <a:latin typeface="Arial"/>
              </a:rPr>
              <a:t>Finished Product Demo</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CustomShape 1"/>
          <p:cNvSpPr/>
          <p:nvPr/>
        </p:nvSpPr>
        <p:spPr>
          <a:xfrm>
            <a:off x="609480" y="273600"/>
            <a:ext cx="10972080" cy="1144440"/>
          </a:xfrm>
          <a:prstGeom prst="rect">
            <a:avLst/>
          </a:prstGeom>
          <a:noFill/>
          <a:ln>
            <a:noFill/>
          </a:ln>
        </p:spPr>
        <p:txBody>
          <a:bodyPr lIns="0" rIns="0" tIns="0" bIns="0" anchor="ctr"/>
          <a:p>
            <a:r>
              <a:rPr lang="en-US" sz="4400">
                <a:latin typeface="Arial"/>
              </a:rPr>
              <a:t>User Stories:</a:t>
            </a:r>
            <a:endParaRPr/>
          </a:p>
        </p:txBody>
      </p:sp>
      <p:sp>
        <p:nvSpPr>
          <p:cNvPr id="329" name="CustomShape 2"/>
          <p:cNvSpPr/>
          <p:nvPr/>
        </p:nvSpPr>
        <p:spPr>
          <a:xfrm>
            <a:off x="609480" y="1604520"/>
            <a:ext cx="10972080" cy="3976920"/>
          </a:xfrm>
          <a:prstGeom prst="rect">
            <a:avLst/>
          </a:prstGeom>
          <a:noFill/>
          <a:ln>
            <a:noFill/>
          </a:ln>
        </p:spPr>
        <p:txBody>
          <a:bodyPr lIns="0" rIns="0" tIns="0" bIns="0"/>
          <a:p>
            <a:r>
              <a:rPr lang="en-US" sz="2400">
                <a:latin typeface="Arial"/>
              </a:rPr>
              <a:t>-As a user, I want a solve function to get a solution to the puzzle.</a:t>
            </a:r>
            <a:endParaRPr/>
          </a:p>
          <a:p>
            <a:r>
              <a:rPr lang="en-US" sz="2400">
                <a:latin typeface="Arial"/>
              </a:rPr>
              <a:t>-As a user, I want a connection to a server for multiplayer capabilities.</a:t>
            </a:r>
            <a:endParaRPr/>
          </a:p>
          <a:p>
            <a:r>
              <a:rPr lang="en-US" sz="2400">
                <a:latin typeface="Arial"/>
              </a:rPr>
              <a:t>-As a user, I want a set of rules to insure the other users don’t cheat or break the rules.</a:t>
            </a:r>
            <a:endParaRPr/>
          </a:p>
          <a:p>
            <a:r>
              <a:rPr lang="en-US" sz="2400">
                <a:latin typeface="Arial"/>
              </a:rPr>
              <a:t>-As a user, I want a GUI that makes my experience more pleasant.</a:t>
            </a:r>
            <a:endParaRPr/>
          </a:p>
          <a:p>
            <a:r>
              <a:rPr lang="en-US" sz="2400">
                <a:latin typeface="Arial"/>
              </a:rPr>
              <a:t>-As a user, I want extended GUI features (scrolling, options, colors, etc).</a:t>
            </a:r>
            <a:endParaRPr/>
          </a:p>
          <a:p>
            <a:endParaRPr/>
          </a:p>
          <a:p>
            <a:r>
              <a:rPr lang="en-US" sz="2400">
                <a:latin typeface="Arial"/>
              </a:rPr>
              <a:t>-As a user, I want a generate my own puzzle option to ensure unique user experience.</a:t>
            </a:r>
            <a:endParaRPr/>
          </a:p>
          <a:p>
            <a:r>
              <a:rPr lang="en-US" sz="2400">
                <a:latin typeface="Arial"/>
              </a:rPr>
              <a:t> </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6" name="CustomShape 1"/>
          <p:cNvSpPr/>
          <p:nvPr/>
        </p:nvSpPr>
        <p:spPr>
          <a:xfrm>
            <a:off x="731880" y="2834640"/>
            <a:ext cx="10971360" cy="1143720"/>
          </a:xfrm>
          <a:prstGeom prst="rect">
            <a:avLst/>
          </a:prstGeom>
          <a:noFill/>
          <a:ln>
            <a:noFill/>
          </a:ln>
        </p:spPr>
        <p:txBody>
          <a:bodyPr lIns="0" rIns="0" tIns="0" bIns="0" anchor="ctr"/>
          <a:p>
            <a:pPr algn="ctr">
              <a:lnSpc>
                <a:spcPct val="100000"/>
              </a:lnSpc>
            </a:pPr>
            <a:r>
              <a:rPr lang="en-US" sz="4400">
                <a:latin typeface="Impact"/>
              </a:rPr>
              <a:t>Questions?</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CustomShape 1"/>
          <p:cNvSpPr/>
          <p:nvPr/>
        </p:nvSpPr>
        <p:spPr>
          <a:xfrm>
            <a:off x="763920" y="2671560"/>
            <a:ext cx="10513800" cy="1323720"/>
          </a:xfrm>
          <a:prstGeom prst="rect">
            <a:avLst/>
          </a:prstGeom>
          <a:solidFill>
            <a:srgbClr val="dddddd"/>
          </a:solidFill>
          <a:ln>
            <a:noFill/>
          </a:ln>
        </p:spPr>
        <p:txBody>
          <a:bodyPr lIns="90000" rIns="90000" tIns="45000" bIns="45000" anchor="ctr"/>
          <a:p>
            <a:pPr algn="ctr">
              <a:lnSpc>
                <a:spcPct val="100000"/>
              </a:lnSpc>
            </a:pPr>
            <a:r>
              <a:rPr lang="en-US" sz="4400">
                <a:solidFill>
                  <a:srgbClr val="000000"/>
                </a:solidFill>
                <a:latin typeface="Calibri Light"/>
              </a:rPr>
              <a:t>Sprint 1:</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31" name="" descr=""/>
          <p:cNvPicPr/>
          <p:nvPr/>
        </p:nvPicPr>
        <p:blipFill>
          <a:blip r:embed="rId1"/>
          <a:stretch>
            <a:fillRect/>
          </a:stretch>
        </p:blipFill>
        <p:spPr>
          <a:xfrm>
            <a:off x="548640" y="360"/>
            <a:ext cx="10971000" cy="685620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CustomShape 1"/>
          <p:cNvSpPr/>
          <p:nvPr/>
        </p:nvSpPr>
        <p:spPr>
          <a:xfrm>
            <a:off x="838080" y="365040"/>
            <a:ext cx="10513800" cy="1323720"/>
          </a:xfrm>
          <a:prstGeom prst="rect">
            <a:avLst/>
          </a:prstGeom>
          <a:solidFill>
            <a:srgbClr val="dddddd"/>
          </a:solidFill>
          <a:ln>
            <a:noFill/>
          </a:ln>
        </p:spPr>
        <p:txBody>
          <a:bodyPr lIns="0" rIns="0" tIns="0" bIns="0" anchor="ctr"/>
          <a:p>
            <a:r>
              <a:rPr lang="en-US" sz="4400">
                <a:latin typeface="Calibri"/>
              </a:rPr>
              <a:t>Good:</a:t>
            </a:r>
            <a:endParaRPr/>
          </a:p>
        </p:txBody>
      </p:sp>
      <p:sp>
        <p:nvSpPr>
          <p:cNvPr id="333" name="CustomShape 2"/>
          <p:cNvSpPr/>
          <p:nvPr/>
        </p:nvSpPr>
        <p:spPr>
          <a:xfrm>
            <a:off x="838080" y="1825560"/>
            <a:ext cx="10513800" cy="4349520"/>
          </a:xfrm>
          <a:prstGeom prst="rect">
            <a:avLst/>
          </a:prstGeom>
          <a:solidFill>
            <a:srgbClr val="dddddd"/>
          </a:solidFill>
          <a:ln>
            <a:noFill/>
          </a:ln>
        </p:spPr>
        <p:txBody>
          <a:bodyPr lIns="0" rIns="0" tIns="0" bIns="0"/>
          <a:p>
            <a:pPr>
              <a:lnSpc>
                <a:spcPct val="100000"/>
              </a:lnSpc>
              <a:buSzPct val="45000"/>
              <a:buFont typeface="StarSymbol"/>
              <a:buChar char="l"/>
            </a:pPr>
            <a:r>
              <a:rPr lang="en-US" sz="2800">
                <a:latin typeface="Calibri"/>
              </a:rPr>
              <a:t>Developed a good plan (Diagrams) – When we were designing our application, we spent a good deal of time figure out what exactly we needed to do to stay busy and what was important versus what could be added in if we needed to, etc.</a:t>
            </a:r>
            <a:endParaRPr/>
          </a:p>
          <a:p>
            <a:pPr>
              <a:lnSpc>
                <a:spcPct val="100000"/>
              </a:lnSpc>
              <a:buSzPct val="45000"/>
              <a:buFont typeface="StarSymbol"/>
              <a:buChar char="l"/>
            </a:pPr>
            <a:r>
              <a:rPr lang="en-US" sz="2800">
                <a:latin typeface="Calibri"/>
              </a:rPr>
              <a:t>Finished all of base code (GameLogic) – With all applications, a good base is fundamental. The GameLogic code is referenced a lot throughout all of the code, so if there was a small bug deep down, it needed to be fixed.</a:t>
            </a:r>
            <a:endParaRPr/>
          </a:p>
          <a:p>
            <a:pPr>
              <a:lnSpc>
                <a:spcPct val="100000"/>
              </a:lnSpc>
              <a:buSzPct val="45000"/>
              <a:buFont typeface="StarSymbol"/>
              <a:buChar char="l"/>
            </a:pPr>
            <a:r>
              <a:rPr lang="en-US" sz="2800">
                <a:latin typeface="Calibri"/>
              </a:rPr>
              <a:t>Made better goals for Sprint #2. - We figured out what worked and what didn't and improved on that.</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CustomShape 1"/>
          <p:cNvSpPr/>
          <p:nvPr/>
        </p:nvSpPr>
        <p:spPr>
          <a:xfrm>
            <a:off x="838080" y="365040"/>
            <a:ext cx="10513800" cy="1323720"/>
          </a:xfrm>
          <a:prstGeom prst="rect">
            <a:avLst/>
          </a:prstGeom>
          <a:solidFill>
            <a:srgbClr val="dddddd"/>
          </a:solidFill>
          <a:ln>
            <a:noFill/>
          </a:ln>
        </p:spPr>
        <p:txBody>
          <a:bodyPr lIns="0" rIns="0" tIns="0" bIns="0" anchor="ctr"/>
          <a:p>
            <a:r>
              <a:rPr lang="en-US" sz="4400">
                <a:latin typeface="Calibri"/>
              </a:rPr>
              <a:t>Bad:</a:t>
            </a:r>
            <a:endParaRPr/>
          </a:p>
        </p:txBody>
      </p:sp>
      <p:sp>
        <p:nvSpPr>
          <p:cNvPr id="335" name="CustomShape 2"/>
          <p:cNvSpPr/>
          <p:nvPr/>
        </p:nvSpPr>
        <p:spPr>
          <a:xfrm>
            <a:off x="838080" y="1825560"/>
            <a:ext cx="10513800" cy="4349520"/>
          </a:xfrm>
          <a:prstGeom prst="rect">
            <a:avLst/>
          </a:prstGeom>
          <a:solidFill>
            <a:srgbClr val="dddddd"/>
          </a:solidFill>
          <a:ln>
            <a:noFill/>
          </a:ln>
        </p:spPr>
        <p:txBody>
          <a:bodyPr lIns="0" rIns="0" tIns="0" bIns="0"/>
          <a:p>
            <a:pPr>
              <a:lnSpc>
                <a:spcPct val="100000"/>
              </a:lnSpc>
              <a:buSzPct val="45000"/>
              <a:buFont typeface="StarSymbol"/>
              <a:buChar char="l"/>
            </a:pPr>
            <a:r>
              <a:rPr lang="en-US" sz="2600">
                <a:latin typeface="Calibri"/>
              </a:rPr>
              <a:t>Git-hub – Only one member had experience. </a:t>
            </a:r>
            <a:endParaRPr/>
          </a:p>
          <a:p>
            <a:pPr>
              <a:lnSpc>
                <a:spcPct val="100000"/>
              </a:lnSpc>
              <a:buSzPct val="45000"/>
              <a:buFont typeface="StarSymbol"/>
              <a:buChar char="l"/>
            </a:pPr>
            <a:r>
              <a:rPr lang="en-US" sz="2600">
                <a:latin typeface="Calibri"/>
              </a:rPr>
              <a:t>Timing – Didn't dedicate very much time towards actual programming. - We deemed it important to develop a good plan in order to make sure the application was the best it could be in the given time. Planning took a week, so now we only had 5 weeks of actual development time.</a:t>
            </a:r>
            <a:endParaRPr/>
          </a:p>
          <a:p>
            <a:pPr>
              <a:lnSpc>
                <a:spcPct val="100000"/>
              </a:lnSpc>
              <a:buSzPct val="45000"/>
              <a:buFont typeface="StarSymbol"/>
              <a:buChar char="l"/>
            </a:pPr>
            <a:r>
              <a:rPr lang="en-US" sz="2600">
                <a:latin typeface="Calibri"/>
              </a:rPr>
              <a:t>Minor bugs to work through with getting everyone's code working together – Making sure variables were correct, get/set methods, etc. All had to work together.</a:t>
            </a:r>
            <a:endParaRPr/>
          </a:p>
          <a:p>
            <a:pPr>
              <a:lnSpc>
                <a:spcPct val="100000"/>
              </a:lnSpc>
              <a:buSzPct val="45000"/>
              <a:buFont typeface="StarSymbol"/>
              <a:buChar char="l"/>
            </a:pPr>
            <a:r>
              <a:rPr lang="en-US" sz="2600">
                <a:latin typeface="Calibri"/>
              </a:rPr>
              <a:t>Burn-down Chart – We all don't have much experience with group projects, so we over budgeted everything, so our burn-down chart looks a little different from most peoples. </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36" name="Picture 3" descr=""/>
          <p:cNvPicPr/>
          <p:nvPr/>
        </p:nvPicPr>
        <p:blipFill>
          <a:blip r:embed="rId1"/>
          <a:stretch>
            <a:fillRect/>
          </a:stretch>
        </p:blipFill>
        <p:spPr>
          <a:xfrm>
            <a:off x="609480" y="0"/>
            <a:ext cx="10971000" cy="68562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37" name="Picture 3" descr=""/>
          <p:cNvPicPr/>
          <p:nvPr/>
        </p:nvPicPr>
        <p:blipFill>
          <a:blip r:embed="rId1"/>
          <a:stretch>
            <a:fillRect/>
          </a:stretch>
        </p:blipFill>
        <p:spPr>
          <a:xfrm>
            <a:off x="609480" y="0"/>
            <a:ext cx="10971000" cy="685620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