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8.xml" ContentType="application/vnd.openxmlformats-officedocument.drawingml.chart+xml"/>
  <Override PartName="/ppt/charts/chart7.xml" ContentType="application/vnd.openxmlformats-officedocument.drawingml.char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1.emf" ContentType="image/x-emf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400">
                <a:solidFill>
                  <a:srgbClr val="595959"/>
                </a:solidFill>
                <a:latin typeface="Calibri"/>
              </a:rPr>
              <a:t>Burndown of SudokuPlus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Ideal Burndown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Start</c:v>
                </c:pt>
                <c:pt idx="1">
                  <c:v>Week 1</c:v>
                </c:pt>
                <c:pt idx="2">
                  <c:v>Week 2</c:v>
                </c:pt>
                <c:pt idx="3">
                  <c:v>Week 3</c:v>
                </c:pt>
                <c:pt idx="4">
                  <c:v>Week 4</c:v>
                </c:pt>
                <c:pt idx="5">
                  <c:v>Week 5</c:v>
                </c:pt>
                <c:pt idx="6">
                  <c:v>Week 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59</c:v>
                </c:pt>
                <c:pt idx="1">
                  <c:v>49.1666666666667</c:v>
                </c:pt>
                <c:pt idx="2">
                  <c:v>39.3333333333333</c:v>
                </c:pt>
                <c:pt idx="3">
                  <c:v>29.5</c:v>
                </c:pt>
                <c:pt idx="4">
                  <c:v>19.6666666666667</c:v>
                </c:pt>
                <c:pt idx="5">
                  <c:v>9.83333333333332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Actual Burndown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ize val="4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Start</c:v>
                </c:pt>
                <c:pt idx="1">
                  <c:v>Week 1</c:v>
                </c:pt>
                <c:pt idx="2">
                  <c:v>Week 2</c:v>
                </c:pt>
                <c:pt idx="3">
                  <c:v>Week 3</c:v>
                </c:pt>
                <c:pt idx="4">
                  <c:v>Week 4</c:v>
                </c:pt>
                <c:pt idx="5">
                  <c:v>Week 5</c:v>
                </c:pt>
                <c:pt idx="6">
                  <c:v>Week 6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59</c:v>
                </c:pt>
                <c:pt idx="1">
                  <c:v>56</c:v>
                </c:pt>
                <c:pt idx="2">
                  <c:v>47.5</c:v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</c:numCache>
            </c:numRef>
          </c:val>
        </c:ser>
        <c:marker val="1"/>
        <c:axId val="93449219"/>
        <c:axId val="28864219"/>
      </c:lineChart>
      <c:catAx>
        <c:axId val="93449219"/>
        <c:scaling>
          <c:orientation val="minMax"/>
        </c:scaling>
        <c:delete val="1"/>
        <c:axPos val="b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crossAx val="28864219"/>
        <c:crossesAt val="0"/>
        <c:auto val="1"/>
        <c:lblAlgn val="ctr"/>
        <c:lblOffset val="100"/>
      </c:catAx>
      <c:valAx>
        <c:axId val="28864219"/>
        <c:scaling>
          <c:orientation val="minMax"/>
        </c:scaling>
        <c:delete val="1"/>
        <c:axPos val="l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crossAx val="93449219"/>
        <c:crossesAt val="0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400">
                <a:solidFill>
                  <a:srgbClr val="595959"/>
                </a:solidFill>
                <a:latin typeface="Calibri"/>
              </a:rPr>
              <a:t>Burndown of SudokuPlus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Ideal Burndown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ize val="7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54</c:v>
                </c:pt>
                <c:pt idx="1">
                  <c:v>45</c:v>
                </c:pt>
                <c:pt idx="2">
                  <c:v>36</c:v>
                </c:pt>
                <c:pt idx="3">
                  <c:v>27</c:v>
                </c:pt>
                <c:pt idx="4">
                  <c:v>18</c:v>
                </c:pt>
                <c:pt idx="5">
                  <c:v>9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Actual Burndown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ize val="7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54</c:v>
                </c:pt>
                <c:pt idx="1">
                  <c:v>51</c:v>
                </c:pt>
                <c:pt idx="2">
                  <c:v>39.5</c:v>
                </c:pt>
                <c:pt idx="3">
                  <c:v>27.5</c:v>
                </c:pt>
                <c:pt idx="4">
                  <c:v>14.5</c:v>
                </c:pt>
                <c:pt idx="5">
                  <c:v>5.5</c:v>
                </c:pt>
                <c:pt idx="6">
                  <c:v>0.5</c:v>
                </c:pt>
              </c:numCache>
            </c:numRef>
          </c:val>
        </c:ser>
        <c:ser>
          <c:idx val="2"/>
          <c:order val="2"/>
          <c:spPr>
            <a:solidFill>
              <a:srgbClr val="ffffff"/>
            </a:solidFill>
            <a:ln w="19080">
              <a:solidFill>
                <a:srgbClr val="ffffff"/>
              </a:solidFill>
              <a:round/>
            </a:ln>
          </c:spPr>
          <c:marker>
            <c:size val="7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</c:ser>
        <c:ser>
          <c:idx val="3"/>
          <c:order val="3"/>
          <c:spPr>
            <a:solidFill>
              <a:srgbClr val="99ccff"/>
            </a:solidFill>
            <a:ln>
              <a:noFill/>
            </a:ln>
          </c:spPr>
          <c:marker>
            <c:size val="7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</c:ser>
        <c:marker val="1"/>
        <c:axId val="37419161"/>
        <c:axId val="53443922"/>
      </c:lineChart>
      <c:catAx>
        <c:axId val="3741916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595959"/>
                    </a:solidFill>
                    <a:latin typeface="Calibri"/>
                  </a:rPr>
                  <a:t>Timeline (weeks)</a:t>
                </a:r>
              </a:p>
            </c:rich>
          </c:tx>
          <c:layout/>
        </c:title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53443922"/>
        <c:crossesAt val="0"/>
        <c:auto val="1"/>
        <c:lblAlgn val="ctr"/>
        <c:lblOffset val="100"/>
      </c:catAx>
      <c:valAx>
        <c:axId val="5344392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595959"/>
                    </a:solidFill>
                    <a:latin typeface="Calibri"/>
                  </a:rPr>
                  <a:t>Work Done onTasks (hours)</a:t>
                </a:r>
              </a:p>
            </c:rich>
          </c:tx>
          <c:layout/>
        </c:title>
        <c:majorTickMark val="none"/>
        <c:minorTickMark val="none"/>
        <c:tickLblPos val="nextTo"/>
        <c:spPr>
          <a:ln w="6480">
            <a:noFill/>
          </a:ln>
        </c:spPr>
        <c:crossAx val="37419161"/>
        <c:crossesAt val="0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7F25A9-CC1E-4D23-96D0-560DBF0F244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E082035-810C-4D38-B482-04268689A9E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Team Shi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SudokuPlus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54640" y="279540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Sprint 2: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Calibri"/>
              </a:rPr>
              <a:t>Good: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Calibri"/>
              </a:rPr>
              <a:t>Bad: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0"/>
            <a:ext cx="8869680" cy="68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31160" y="270468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Unit Tests (JUnit)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21880" y="281160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Sprint 3: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Calibri"/>
              </a:rPr>
              <a:t>Good: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Team Members: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Mitchell Baer – Logic/Unit Testing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Matt Dean-Hall - GUI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Eric Celerin – Server/User Thread/GUI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Calibri"/>
              </a:rPr>
              <a:t>Bad: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"/>
          <p:cNvGraphicFramePr/>
          <p:nvPr/>
        </p:nvGraphicFramePr>
        <p:xfrm>
          <a:off x="1782000" y="0"/>
          <a:ext cx="8825040" cy="659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14760" y="32076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Difficulties Along The Way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05840" y="36576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Bugs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14760" y="32076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Cool Features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914760" y="22932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Finished Product Demo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97280" y="41220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Scrum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63920" y="267156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Sprint 1: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360"/>
            <a:ext cx="109724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Calibri"/>
              </a:rPr>
              <a:t>Good: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Developed a good plan (Diagrams)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Finished all of base code (GameLogic)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Calibri"/>
              </a:rPr>
              <a:t>Bad: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Github – One member had experience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Timing – Didn't dedicate very much time towards actual programming.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Minor bugs to work through with getting everyone's code working together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0"/>
            <a:ext cx="109724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Chart 3"/>
          <p:cNvGraphicFramePr/>
          <p:nvPr/>
        </p:nvGraphicFramePr>
        <p:xfrm>
          <a:off x="1761840" y="283320"/>
          <a:ext cx="8668080" cy="62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