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6" r:id="rId5"/>
    <p:sldId id="257" r:id="rId6"/>
    <p:sldId id="267" r:id="rId7"/>
    <p:sldId id="268" r:id="rId8"/>
    <p:sldId id="269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1"/>
    <p:restoredTop sz="94631"/>
  </p:normalViewPr>
  <p:slideViewPr>
    <p:cSldViewPr snapToGrid="0" snapToObjects="1">
      <p:cViewPr varScale="1">
        <p:scale>
          <a:sx n="78" d="100"/>
          <a:sy n="78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BCDDB-E73F-B543-AC80-140524B4DC4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01013-3994-A749-8B4E-AE75B6A8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9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EA25-39B1-DE45-8F70-3B5D52F4D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85877-2CB8-AD48-9CFC-B91E27570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258E-E66C-1B4A-94CC-B6790B78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42EF-C88D-FC45-B969-B87D9147DFF3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5D79-089E-764A-97E2-8F9F8B2A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C464-5127-1848-9C0A-25D0CD2F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4A90-2056-FF47-8D5F-92846889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A8657-4AD0-374D-9DEE-EA31034AF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41C7-255A-854C-832D-434A429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35630-5D3F-8846-83A1-E9B36180C411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3B7C-5CF3-6D4D-8160-7C9C0E47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D137-4D8C-AF46-A3C2-05C17C20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F7F2D-C3A2-E643-AE59-0AA4315A3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DEB3-4CBA-144C-BDBA-AF0395BD4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D4443-04AD-F547-8641-357CF536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C5C9-998D-2444-B86A-AB13BD0DD190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F220-34D2-BA43-ABBF-F131D756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75CAB-F1B7-B94B-B54B-8CAEE140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543-0B4E-FD48-9582-952E5B08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FEA7-1D09-A849-8DC1-67FD769D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536-85A4-E34D-90E4-F6453C30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BC94-9741-8A41-9F53-6F828FFA2203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5F85-CE01-F645-9214-43708F53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E70D-A51E-CA40-89FE-7949FA16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8231-1974-C04A-9789-79391B72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4F3E-EDE6-AE46-9BAD-7F2268C8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ADF7B-44CB-9B43-9FDE-B8EFEE1D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18D4-2A70-6E4D-9560-BCD3D771329A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B9B0-6352-CA4E-9738-812CDDA0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F090-5456-E548-8CAF-8792F28A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C658-8C6E-3742-9EA8-7597026A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E69D-985C-B444-8663-235962EBB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93F70-42BF-3C43-9733-3C6364F8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0C77A-0288-F847-BCF3-701EBE05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1236-3CA5-E14C-A4B1-D8BBAB8F47B9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D222F-6010-9C4F-8230-0FA28E27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9B9FE-798A-A746-BFD0-FA05BBE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2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2AF7-FC1B-DE4D-9002-C964F11F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70AF9-6420-7C41-8C78-305A6739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A000-AD4B-CE4C-B8A4-717FA30EB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A4775-59B9-2F4A-AFCB-5112062FE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568C9-C592-474C-A4B8-02FB76301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BE58-B6A0-A640-B357-7C0BFDC9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C07E-D46D-D344-B2BD-405FB5F11C99}" type="datetime1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8A046-2477-7442-B319-92358D8C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AB5A3-1934-0C4D-891B-94028180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D9EA-1BBF-284D-8DAE-E3608762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14620-7702-3E41-8B49-E6FD0894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51D02-F964-3D44-B9C6-78210E178866}" type="datetime1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C6A53-6EA5-8042-9FBA-9400EDB7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CEB21-8072-EA4C-85DA-BCDD091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35CAE-F02D-E545-A130-D5F8FEC2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76A-D8D3-2149-A202-07368EDA36B7}" type="datetime1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A0816-20E2-3A48-9BF9-BFEBD5C1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5E33A-C974-C540-A1BB-34070441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8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5E5F-453B-1D40-ACFB-ABCF8541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9780-E335-6341-B5DB-182635B4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618A-6BF1-A740-B8D4-27B17F14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08AC-DF0E-D348-AC41-980976BB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3417-AAB9-AF48-BD39-507200DAAB87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7D54B-1593-9D41-A83F-C2E4A88A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52DB7-44B4-AC48-B461-880329D3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8129-3118-4B45-B15A-7EAA9B80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CA49E-A196-6E45-82D1-0B59AEEAD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A43FC-07DE-9249-A0D9-F47A0D1C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79F99-85E1-9C42-BAE2-54B4DD03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4E64-6804-F64D-A121-BBCC1BF06B13}" type="datetime1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2016-F20A-DD40-B079-D6D4B33D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57C29-E5D2-3E4B-B39E-F8C8A7C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1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BAD3-C98C-2942-9ADC-B29BB288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2ABB9-919B-3E4D-B2E2-38504C2B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8831-B4D6-3C4C-B5C8-8CE344822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FFF0B-9724-5248-B406-0ABFE03FC44A}" type="datetime1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5D55-CC98-C14C-9798-5D010992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46B8-43AD-E24B-B201-0E07EE250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8248-5B10-8742-AB50-D39F7AC647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4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33D0-AB87-7146-AF58-DFB4027CC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Clarifying the amino-acid sequence of coding VNTRs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0F453-6644-3D4E-8159-1EDFFCA8A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 </a:t>
            </a:r>
            <a:r>
              <a:rPr lang="en-US" dirty="0" err="1"/>
              <a:t>Rahiminejad</a:t>
            </a:r>
            <a:endParaRPr lang="en-US" dirty="0"/>
          </a:p>
          <a:p>
            <a:r>
              <a:rPr lang="en-US" dirty="0"/>
              <a:t>Milad Mortazavi</a:t>
            </a:r>
          </a:p>
          <a:p>
            <a:r>
              <a:rPr lang="en-US" dirty="0"/>
              <a:t>CSE 280A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A93CC-92F3-EC40-89C8-B0342A43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05C6-7FAC-5C4F-9507-DBC0379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SPAdes</a:t>
            </a:r>
            <a:r>
              <a:rPr lang="en-US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for Assembly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88A8-7D29-AA40-B3D3-E1D54018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87" y="5629000"/>
            <a:ext cx="9902125" cy="57432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Failed</a:t>
            </a:r>
            <a:r>
              <a:rPr lang="en-US" dirty="0">
                <a:latin typeface="Palatino Linotype" panose="02040502050505030304" pitchFamily="18" charset="0"/>
              </a:rPr>
              <a:t>: giving no results or giving assemblies that do not cover the VNTRs.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  <a:latin typeface="Palatino Linotype" panose="02040502050505030304" pitchFamily="18" charset="0"/>
              </a:rPr>
              <a:t>Successful</a:t>
            </a:r>
            <a:r>
              <a:rPr lang="en-US" dirty="0">
                <a:latin typeface="Palatino Linotype" panose="02040502050505030304" pitchFamily="18" charset="0"/>
              </a:rPr>
              <a:t>: giving an assembly with a reasonable size and having the exact size VNTR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84662-3D6E-8B4F-81C2-D4EB9987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2A7649-B9FB-264B-91C0-3C176E608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951217"/>
              </p:ext>
            </p:extLst>
          </p:nvPr>
        </p:nvGraphicFramePr>
        <p:xfrm>
          <a:off x="962187" y="1546048"/>
          <a:ext cx="87376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612644411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4226130512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1182112508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387875747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53886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anose="02040502050505030304" pitchFamily="18" charset="0"/>
                        </a:rPr>
                        <a:t>Coverage:</a:t>
                      </a:r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 10x</a:t>
                      </a:r>
                      <a:endParaRPr 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 </a:t>
                      </a:r>
                      <a:r>
                        <a:rPr lang="en-US" sz="160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 size: 21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</a:t>
                      </a:r>
                      <a:endParaRPr lang="en-US" sz="16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size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: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size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: 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 </a:t>
                      </a:r>
                      <a:r>
                        <a:rPr lang="en-US" sz="160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 size: 77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1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Class</a:t>
                      </a:r>
                      <a:r>
                        <a:rPr lang="en-US" sz="1400" baseline="0" dirty="0">
                          <a:latin typeface="Palatino Linotype" panose="02040502050505030304" pitchFamily="18" charset="0"/>
                        </a:rPr>
                        <a:t> i: </a:t>
                      </a:r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5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Class j:</a:t>
                      </a:r>
                      <a:r>
                        <a:rPr lang="en-US" sz="1400" baseline="0" dirty="0">
                          <a:latin typeface="Palatino Linotype" panose="02040502050505030304" pitchFamily="18" charset="0"/>
                        </a:rPr>
                        <a:t> 3 samples</a:t>
                      </a:r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343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B7B74A-BC83-BD49-9FB4-B72BD98BF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77754"/>
              </p:ext>
            </p:extLst>
          </p:nvPr>
        </p:nvGraphicFramePr>
        <p:xfrm>
          <a:off x="962187" y="2907032"/>
          <a:ext cx="87376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612644411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4226130512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1182112508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387875747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53886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anose="02040502050505030304" pitchFamily="18" charset="0"/>
                        </a:rPr>
                        <a:t>Coverage:</a:t>
                      </a:r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 20x</a:t>
                      </a:r>
                      <a:endParaRPr 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 </a:t>
                      </a:r>
                      <a:r>
                        <a:rPr lang="en-US" sz="160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 size: 21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</a:t>
                      </a:r>
                      <a:endParaRPr lang="en-US" sz="16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size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: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size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: 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 </a:t>
                      </a:r>
                      <a:r>
                        <a:rPr lang="en-US" sz="160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 size: 77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1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Class</a:t>
                      </a:r>
                      <a:r>
                        <a:rPr lang="en-US" sz="1400" baseline="0" dirty="0">
                          <a:latin typeface="Palatino Linotype" panose="02040502050505030304" pitchFamily="18" charset="0"/>
                        </a:rPr>
                        <a:t> i: </a:t>
                      </a:r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10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Class j:</a:t>
                      </a:r>
                      <a:r>
                        <a:rPr lang="en-US" sz="1400" baseline="0" dirty="0">
                          <a:latin typeface="Palatino Linotype" panose="02040502050505030304" pitchFamily="18" charset="0"/>
                        </a:rPr>
                        <a:t> 8 samples</a:t>
                      </a:r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343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AF677D-2357-8F4F-9547-E013B0F80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96297"/>
              </p:ext>
            </p:extLst>
          </p:nvPr>
        </p:nvGraphicFramePr>
        <p:xfrm>
          <a:off x="962187" y="4268016"/>
          <a:ext cx="87376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612644411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4226130512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1182112508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387875747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253886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anose="02040502050505030304" pitchFamily="18" charset="0"/>
                        </a:rPr>
                        <a:t>Coverage:</a:t>
                      </a:r>
                      <a:r>
                        <a:rPr lang="en-US" baseline="0" dirty="0">
                          <a:latin typeface="Palatino Linotype" panose="02040502050505030304" pitchFamily="18" charset="0"/>
                        </a:rPr>
                        <a:t> 30x</a:t>
                      </a:r>
                      <a:endParaRPr lang="en-US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 </a:t>
                      </a:r>
                      <a:r>
                        <a:rPr lang="en-US" sz="160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 size: 21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</a:t>
                      </a:r>
                      <a:endParaRPr lang="en-US" sz="16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size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: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baseline="0" dirty="0">
                          <a:latin typeface="Palatino Linotype" panose="02040502050505030304" pitchFamily="18" charset="0"/>
                        </a:rPr>
                        <a:t> size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: 55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k </a:t>
                      </a:r>
                      <a:r>
                        <a:rPr lang="en-US" sz="1600" dirty="0" err="1">
                          <a:latin typeface="Palatino Linotype" panose="02040502050505030304" pitchFamily="18" charset="0"/>
                        </a:rPr>
                        <a:t>mer</a:t>
                      </a:r>
                      <a:r>
                        <a:rPr lang="en-US" sz="1600" dirty="0">
                          <a:latin typeface="Palatino Linotype" panose="02040502050505030304" pitchFamily="18" charset="0"/>
                        </a:rPr>
                        <a:t> size: 63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1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Class</a:t>
                      </a:r>
                      <a:r>
                        <a:rPr lang="en-US" sz="1400" baseline="0" dirty="0">
                          <a:latin typeface="Palatino Linotype" panose="02040502050505030304" pitchFamily="18" charset="0"/>
                        </a:rPr>
                        <a:t> i: </a:t>
                      </a:r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12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Successful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Class j:</a:t>
                      </a:r>
                      <a:r>
                        <a:rPr lang="en-US" sz="1400" baseline="0" dirty="0">
                          <a:latin typeface="Palatino Linotype" panose="02040502050505030304" pitchFamily="18" charset="0"/>
                        </a:rPr>
                        <a:t> 16 samples</a:t>
                      </a:r>
                      <a:endParaRPr lang="en-US" sz="1400" dirty="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Successful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34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83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9CAE-E50F-AD4E-9E2B-705260F4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with Using </a:t>
            </a:r>
            <a:r>
              <a:rPr lang="en-US" dirty="0" err="1"/>
              <a:t>SPAdes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24F7-56CE-9144-A87F-D0400530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coverage of the region of VNTR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Non-uniform coverage: </a:t>
            </a:r>
            <a:br>
              <a:rPr lang="en-US" dirty="0"/>
            </a:br>
            <a:r>
              <a:rPr lang="en-US" dirty="0"/>
              <a:t>	more coverage in the VNTR region</a:t>
            </a:r>
            <a:br>
              <a:rPr lang="en-US" dirty="0"/>
            </a:br>
            <a:r>
              <a:rPr lang="en-US" dirty="0"/>
              <a:t>	discarding flanking 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6F25-8128-264A-A3A4-886E62A6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9E53B3-377F-2B48-9135-563C5FC77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96503"/>
              </p:ext>
            </p:extLst>
          </p:nvPr>
        </p:nvGraphicFramePr>
        <p:xfrm>
          <a:off x="3810000" y="2483147"/>
          <a:ext cx="4572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756489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2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mean coverage</a:t>
                      </a:r>
                    </a:p>
                    <a:p>
                      <a:pPr algn="ctr"/>
                      <a:r>
                        <a:rPr lang="en-US" dirty="0"/>
                        <a:t>Class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8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2X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5X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6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10X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2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58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7B58-D0ED-BA46-AF1C-7BF8F1A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DDFC-514C-E544-A3DB-E78CF71D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consensus DNA sequence near the VNTR region</a:t>
            </a:r>
          </a:p>
          <a:p>
            <a:endParaRPr lang="en-US" dirty="0"/>
          </a:p>
          <a:p>
            <a:r>
              <a:rPr lang="en-US" dirty="0"/>
              <a:t>Distinguish between mutation and sequencing errors</a:t>
            </a:r>
          </a:p>
          <a:p>
            <a:endParaRPr lang="en-US" dirty="0"/>
          </a:p>
          <a:p>
            <a:r>
              <a:rPr lang="en-US" dirty="0"/>
              <a:t>Study sensitivity of method to indel/mutation</a:t>
            </a:r>
          </a:p>
          <a:p>
            <a:endParaRPr lang="en-US" dirty="0"/>
          </a:p>
          <a:p>
            <a:r>
              <a:rPr lang="en-US" dirty="0"/>
              <a:t>Translate consensus DNA and sensitivity of resulting protein to indel/mutation</a:t>
            </a:r>
          </a:p>
          <a:p>
            <a:endParaRPr lang="en-US" dirty="0"/>
          </a:p>
          <a:p>
            <a:r>
              <a:rPr lang="en-US" dirty="0"/>
              <a:t>Compare performance of </a:t>
            </a:r>
            <a:r>
              <a:rPr lang="en-US" dirty="0" err="1"/>
              <a:t>SPAdes</a:t>
            </a:r>
            <a:r>
              <a:rPr lang="en-US" dirty="0"/>
              <a:t> and multiple-alignment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A3CAC-1F2A-724E-93E0-91DCC7CF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A528-C18D-2548-BEF0-46178681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0784-381D-B644-8FE4-3C22B008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12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VNTR chosen: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</a:t>
            </a:r>
            <a:r>
              <a:rPr lang="en-US" b="1" i="1" dirty="0"/>
              <a:t>RU=4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i="1" dirty="0"/>
              <a:t>RU=6</a:t>
            </a:r>
            <a:r>
              <a:rPr lang="en-US" b="1" dirty="0"/>
              <a:t> </a:t>
            </a:r>
            <a:r>
              <a:rPr lang="en-US" dirty="0"/>
              <a:t>by modifying </a:t>
            </a:r>
            <a:r>
              <a:rPr lang="en-US" b="1" i="1" dirty="0"/>
              <a:t>chr21.fa</a:t>
            </a:r>
          </a:p>
          <a:p>
            <a:r>
              <a:rPr lang="en-US" dirty="0"/>
              <a:t>Obtain reads from ART with these two RU counts</a:t>
            </a:r>
          </a:p>
          <a:p>
            <a:r>
              <a:rPr lang="en-US" dirty="0"/>
              <a:t>Mix the two type reads</a:t>
            </a:r>
          </a:p>
          <a:p>
            <a:r>
              <a:rPr lang="en-US" dirty="0"/>
              <a:t>Map the reads to </a:t>
            </a:r>
            <a:r>
              <a:rPr lang="en-US" b="1" i="1" dirty="0"/>
              <a:t>hg19</a:t>
            </a:r>
            <a:r>
              <a:rPr lang="en-US" b="1" dirty="0"/>
              <a:t> </a:t>
            </a:r>
            <a:r>
              <a:rPr lang="en-US" dirty="0"/>
              <a:t>and generate SAM files with bwa</a:t>
            </a:r>
            <a:endParaRPr lang="en-US" i="1" dirty="0"/>
          </a:p>
          <a:p>
            <a:r>
              <a:rPr lang="en-US" dirty="0"/>
              <a:t>Generate BAM files with </a:t>
            </a:r>
            <a:r>
              <a:rPr lang="en-US" dirty="0" err="1"/>
              <a:t>samtools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6233AB-8FB4-3347-B5F2-86839BDA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73393"/>
              </p:ext>
            </p:extLst>
          </p:nvPr>
        </p:nvGraphicFramePr>
        <p:xfrm>
          <a:off x="838200" y="2501972"/>
          <a:ext cx="103327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2387152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903154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671835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71959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38799117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7195941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27970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Chromosome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VNTR-id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 RU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45196323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45196359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301645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GCGCGGGGCGGG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609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2523F-0A9B-E246-9F9D-401098EF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24BB-AAB7-9341-B302-EB6ED2D4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529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adVNTR</a:t>
            </a:r>
            <a:r>
              <a:rPr lang="en-US" dirty="0"/>
              <a:t> to Detect RU-counts and Classify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16B1D-F602-0B42-BA66-F21F0D6D2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336"/>
                <a:ext cx="10515600" cy="53546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Modify </a:t>
                </a:r>
                <a:r>
                  <a:rPr lang="en-US" dirty="0" err="1"/>
                  <a:t>adVNTR</a:t>
                </a:r>
                <a:r>
                  <a:rPr lang="en-US" dirty="0"/>
                  <a:t> to classify the reads based on RU-counts:</a:t>
                </a:r>
                <a:br>
                  <a:rPr lang="en-US" dirty="0"/>
                </a:br>
                <a:r>
                  <a:rPr lang="en-US" dirty="0"/>
                  <a:t>Given a consensus genotype (c</a:t>
                </a:r>
                <a:r>
                  <a:rPr lang="en-US" baseline="-25000" dirty="0"/>
                  <a:t>i</a:t>
                </a:r>
                <a:r>
                  <a:rPr lang="en-US" dirty="0"/>
                  <a:t>,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j</a:t>
                </a:r>
                <a:r>
                  <a:rPr lang="en-US" dirty="0"/>
                  <a:t>), </a:t>
                </a:r>
                <a:br>
                  <a:rPr lang="en-US" dirty="0"/>
                </a:br>
                <a:r>
                  <a:rPr lang="en-US" dirty="0"/>
                  <a:t>Compute the probability of read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k</a:t>
                </a:r>
                <a:r>
                  <a:rPr lang="en-US" dirty="0"/>
                  <a:t> to be in class </a:t>
                </a:r>
                <a:r>
                  <a:rPr lang="en-US" dirty="0" err="1"/>
                  <a:t>i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                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b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Classify the reads based on this probability distribution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16B1D-F602-0B42-BA66-F21F0D6D2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336"/>
                <a:ext cx="10515600" cy="5354663"/>
              </a:xfrm>
              <a:blipFill>
                <a:blip r:embed="rId2"/>
                <a:stretch>
                  <a:fillRect l="-724" t="-1891" b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492C9-ADA5-0B4B-ADDA-ED8C2DC2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2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3030-2070-4947-A356-8CA8775F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of Multiple 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3875D-BB7E-B147-9A71-F7665C51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4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996185-F93A-7A44-A8BC-8AB857775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40772"/>
            <a:ext cx="12192000" cy="289526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E1BA3D-BC0B-424D-9647-00C28F615F67}"/>
                  </a:ext>
                </a:extLst>
              </p:cNvPr>
              <p:cNvSpPr txBox="1"/>
              <p:nvPr/>
            </p:nvSpPr>
            <p:spPr>
              <a:xfrm>
                <a:off x="224589" y="1506022"/>
                <a:ext cx="11823031" cy="209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Sequence length: 219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Decide consensus base pair based on read 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b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fun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Observed exact reconstruction of consensus sequence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One base pair didn’t match because of low quality and low coverage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E1BA3D-BC0B-424D-9647-00C28F615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9" y="1506022"/>
                <a:ext cx="11823031" cy="2092176"/>
              </a:xfrm>
              <a:prstGeom prst="rect">
                <a:avLst/>
              </a:prstGeom>
              <a:blipFill>
                <a:blip r:embed="rId3"/>
                <a:stretch>
                  <a:fillRect l="-322" t="-121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1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E8DD-1ED1-BF4E-9D2B-9DC7A96D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 Mutations from Sequence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2842-0435-234E-9BBE-68EA3DA0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78" y="1822449"/>
            <a:ext cx="1084752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Sequence errors are low quality reads and will be eliminated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8A701-DB00-CC4D-B30A-209EB8DC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63D3D6-5D76-A64A-B704-82EC6C2B5308}"/>
              </a:ext>
            </a:extLst>
          </p:cNvPr>
          <p:cNvGrpSpPr/>
          <p:nvPr/>
        </p:nvGrpSpPr>
        <p:grpSpPr>
          <a:xfrm>
            <a:off x="5827656" y="2293936"/>
            <a:ext cx="5858066" cy="4244976"/>
            <a:chOff x="5681567" y="2207626"/>
            <a:chExt cx="5858066" cy="42449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B9DFD8-AACE-3B49-A754-0240CC3B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1567" y="2207627"/>
              <a:ext cx="5858066" cy="4244975"/>
            </a:xfrm>
            <a:prstGeom prst="rect">
              <a:avLst/>
            </a:prstGeom>
          </p:spPr>
        </p:pic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CAD7FE0D-488F-8E46-B1CF-9F4CE4D76CDC}"/>
                </a:ext>
              </a:extLst>
            </p:cNvPr>
            <p:cNvSpPr/>
            <p:nvPr/>
          </p:nvSpPr>
          <p:spPr>
            <a:xfrm>
              <a:off x="8197516" y="2207626"/>
              <a:ext cx="429126" cy="4244975"/>
            </a:xfrm>
            <a:prstGeom prst="frame">
              <a:avLst>
                <a:gd name="adj1" fmla="val 8762"/>
              </a:avLst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9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391E-DD17-0849-B683-3A984622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Variation along Sequence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A745DB-9F07-A14F-AF8A-815647A9E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517" y="1397710"/>
            <a:ext cx="7280387" cy="54602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FDF61-0031-A343-8BBD-F1ADE358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7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5070-C4CC-ED4E-8D23-0B7528D5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CSTB Gene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636916-08CC-BC4F-812C-890FBECD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244" y="1220338"/>
            <a:ext cx="3144496" cy="3680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23A8-9F85-4840-9BF2-BA10F8A8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B2B275-DD28-7A42-83FF-91AB88869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5" y="4900612"/>
            <a:ext cx="11303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E2A9-6394-FF4E-A66F-D6CB0771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Indel Detection vs Sequencing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E759-00F9-EB42-AB44-0C5B27B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8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82DFC8-DD03-284A-8F8B-C9C38F6C7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8946" y="1908212"/>
            <a:ext cx="3016311" cy="4813263"/>
          </a:xfr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BA1E9A75-C807-F542-AE32-180A867AF6DF}"/>
              </a:ext>
            </a:extLst>
          </p:cNvPr>
          <p:cNvSpPr/>
          <p:nvPr/>
        </p:nvSpPr>
        <p:spPr>
          <a:xfrm>
            <a:off x="9813480" y="1908212"/>
            <a:ext cx="135500" cy="4813263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674DBA-959D-2D49-B569-2BB02E3D0962}"/>
              </a:ext>
            </a:extLst>
          </p:cNvPr>
          <p:cNvGrpSpPr/>
          <p:nvPr/>
        </p:nvGrpSpPr>
        <p:grpSpPr>
          <a:xfrm>
            <a:off x="4175155" y="1828800"/>
            <a:ext cx="4435445" cy="4892675"/>
            <a:chOff x="3149445" y="1397639"/>
            <a:chExt cx="4448996" cy="532383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D4D354-4624-2B4E-8650-7EF327BD4E0D}"/>
                </a:ext>
              </a:extLst>
            </p:cNvPr>
            <p:cNvGrpSpPr/>
            <p:nvPr/>
          </p:nvGrpSpPr>
          <p:grpSpPr>
            <a:xfrm>
              <a:off x="3149445" y="1484050"/>
              <a:ext cx="4448996" cy="5237425"/>
              <a:chOff x="3149445" y="1484050"/>
              <a:chExt cx="4448996" cy="52374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C5ADEC8-DFB8-CB41-BFA2-C72114758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9445" y="1484050"/>
                <a:ext cx="4448996" cy="5237425"/>
              </a:xfrm>
              <a:prstGeom prst="rect">
                <a:avLst/>
              </a:prstGeom>
            </p:spPr>
          </p:pic>
          <p:sp>
            <p:nvSpPr>
              <p:cNvPr id="16" name="Frame 15">
                <a:extLst>
                  <a:ext uri="{FF2B5EF4-FFF2-40B4-BE49-F238E27FC236}">
                    <a16:creationId xmlns:a16="http://schemas.microsoft.com/office/drawing/2014/main" id="{86FAC918-A374-DC4B-A3AB-7CE6408E4211}"/>
                  </a:ext>
                </a:extLst>
              </p:cNvPr>
              <p:cNvSpPr/>
              <p:nvPr/>
            </p:nvSpPr>
            <p:spPr>
              <a:xfrm>
                <a:off x="4987804" y="1690689"/>
                <a:ext cx="1737360" cy="228600"/>
              </a:xfrm>
              <a:prstGeom prst="frame">
                <a:avLst>
                  <a:gd name="adj1" fmla="val 8762"/>
                </a:avLst>
              </a:prstGeom>
              <a:solidFill>
                <a:schemeClr val="accent2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Frame 17">
                <a:extLst>
                  <a:ext uri="{FF2B5EF4-FFF2-40B4-BE49-F238E27FC236}">
                    <a16:creationId xmlns:a16="http://schemas.microsoft.com/office/drawing/2014/main" id="{E72445E7-E632-4B44-8A05-FEA80C76EE5F}"/>
                  </a:ext>
                </a:extLst>
              </p:cNvPr>
              <p:cNvSpPr/>
              <p:nvPr/>
            </p:nvSpPr>
            <p:spPr>
              <a:xfrm>
                <a:off x="3400926" y="1690687"/>
                <a:ext cx="1586878" cy="228601"/>
              </a:xfrm>
              <a:prstGeom prst="frame">
                <a:avLst>
                  <a:gd name="adj1" fmla="val 8762"/>
                </a:avLst>
              </a:prstGeom>
              <a:solidFill>
                <a:schemeClr val="accent2"/>
              </a:solidFill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chemeClr val="tx1"/>
                    </a:solidFill>
                  </a:ln>
                  <a:solidFill>
                    <a:srgbClr val="00B050"/>
                  </a:solidFill>
                </a:endParaRPr>
              </a:p>
            </p:txBody>
          </p:sp>
          <p:sp>
            <p:nvSpPr>
              <p:cNvPr id="19" name="Frame 18">
                <a:extLst>
                  <a:ext uri="{FF2B5EF4-FFF2-40B4-BE49-F238E27FC236}">
                    <a16:creationId xmlns:a16="http://schemas.microsoft.com/office/drawing/2014/main" id="{5AB1FAAE-A821-2440-89A4-84FA5516D57C}"/>
                  </a:ext>
                </a:extLst>
              </p:cNvPr>
              <p:cNvSpPr/>
              <p:nvPr/>
            </p:nvSpPr>
            <p:spPr>
              <a:xfrm>
                <a:off x="3400926" y="6340308"/>
                <a:ext cx="1586878" cy="228601"/>
              </a:xfrm>
              <a:prstGeom prst="frame">
                <a:avLst>
                  <a:gd name="adj1" fmla="val 8762"/>
                </a:avLst>
              </a:prstGeom>
              <a:solidFill>
                <a:schemeClr val="accent2"/>
              </a:solidFill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chemeClr val="tx1"/>
                    </a:solidFill>
                  </a:ln>
                  <a:solidFill>
                    <a:srgbClr val="00B050"/>
                  </a:solidFill>
                </a:endParaRPr>
              </a:p>
            </p:txBody>
          </p:sp>
          <p:sp>
            <p:nvSpPr>
              <p:cNvPr id="20" name="Frame 19">
                <a:extLst>
                  <a:ext uri="{FF2B5EF4-FFF2-40B4-BE49-F238E27FC236}">
                    <a16:creationId xmlns:a16="http://schemas.microsoft.com/office/drawing/2014/main" id="{110890C8-F770-D042-BF2D-CBD48DCB9BB8}"/>
                  </a:ext>
                </a:extLst>
              </p:cNvPr>
              <p:cNvSpPr/>
              <p:nvPr/>
            </p:nvSpPr>
            <p:spPr>
              <a:xfrm>
                <a:off x="4946191" y="6340307"/>
                <a:ext cx="1737360" cy="228600"/>
              </a:xfrm>
              <a:prstGeom prst="frame">
                <a:avLst>
                  <a:gd name="adj1" fmla="val 8762"/>
                </a:avLst>
              </a:prstGeom>
              <a:solidFill>
                <a:schemeClr val="accent2"/>
              </a:solidFill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BC6E4D-A3EE-CB49-B993-A8195497FCB4}"/>
                </a:ext>
              </a:extLst>
            </p:cNvPr>
            <p:cNvSpPr txBox="1"/>
            <p:nvPr/>
          </p:nvSpPr>
          <p:spPr>
            <a:xfrm>
              <a:off x="5447824" y="1397639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 </a:t>
              </a:r>
              <a:r>
                <a:rPr lang="en-US" dirty="0" err="1"/>
                <a:t>bp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AF4854-5586-6D44-96A1-3ED094F7D699}"/>
                </a:ext>
              </a:extLst>
            </p:cNvPr>
            <p:cNvSpPr txBox="1"/>
            <p:nvPr/>
          </p:nvSpPr>
          <p:spPr>
            <a:xfrm>
              <a:off x="3872804" y="1397639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 </a:t>
              </a:r>
              <a:r>
                <a:rPr lang="en-US" dirty="0" err="1"/>
                <a:t>bp</a:t>
              </a:r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2C972B-D28A-A740-BF9E-FEC10D85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72" y="1908212"/>
            <a:ext cx="3567726" cy="4813263"/>
          </a:xfrm>
          <a:prstGeom prst="rect">
            <a:avLst/>
          </a:prstGeom>
        </p:spPr>
      </p:pic>
      <p:sp>
        <p:nvSpPr>
          <p:cNvPr id="17" name="Frame 16">
            <a:extLst>
              <a:ext uri="{FF2B5EF4-FFF2-40B4-BE49-F238E27FC236}">
                <a16:creationId xmlns:a16="http://schemas.microsoft.com/office/drawing/2014/main" id="{0ADDC14C-EF0D-6645-B1D3-7B64B1A64AC2}"/>
              </a:ext>
            </a:extLst>
          </p:cNvPr>
          <p:cNvSpPr/>
          <p:nvPr/>
        </p:nvSpPr>
        <p:spPr>
          <a:xfrm>
            <a:off x="330138" y="1990628"/>
            <a:ext cx="1280160" cy="210087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DA499B78-7156-294C-8F0E-D6144005D79B}"/>
              </a:ext>
            </a:extLst>
          </p:cNvPr>
          <p:cNvSpPr/>
          <p:nvPr/>
        </p:nvSpPr>
        <p:spPr>
          <a:xfrm>
            <a:off x="1585946" y="1990628"/>
            <a:ext cx="1280160" cy="210086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B9D056D1-C47C-ED4D-973B-EAF84CB6A112}"/>
              </a:ext>
            </a:extLst>
          </p:cNvPr>
          <p:cNvSpPr/>
          <p:nvPr/>
        </p:nvSpPr>
        <p:spPr>
          <a:xfrm>
            <a:off x="1051923" y="1941641"/>
            <a:ext cx="135500" cy="4813263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45A14-5483-0D41-9910-47D02E5EC191}"/>
              </a:ext>
            </a:extLst>
          </p:cNvPr>
          <p:cNvSpPr txBox="1"/>
          <p:nvPr/>
        </p:nvSpPr>
        <p:spPr>
          <a:xfrm>
            <a:off x="1459822" y="1341680"/>
            <a:ext cx="81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2BEB7-D61E-8542-9EFE-5F1E262CAEF4}"/>
              </a:ext>
            </a:extLst>
          </p:cNvPr>
          <p:cNvSpPr txBox="1"/>
          <p:nvPr/>
        </p:nvSpPr>
        <p:spPr>
          <a:xfrm>
            <a:off x="5778086" y="1331518"/>
            <a:ext cx="8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1BA25-BE5E-CD45-B3D1-C2BC178B4676}"/>
              </a:ext>
            </a:extLst>
          </p:cNvPr>
          <p:cNvSpPr txBox="1"/>
          <p:nvPr/>
        </p:nvSpPr>
        <p:spPr>
          <a:xfrm>
            <a:off x="10073213" y="134168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Insert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1B5CCB7B-3799-C24B-A351-78528DD1E49D}"/>
              </a:ext>
            </a:extLst>
          </p:cNvPr>
          <p:cNvSpPr/>
          <p:nvPr/>
        </p:nvSpPr>
        <p:spPr>
          <a:xfrm>
            <a:off x="9191177" y="1941474"/>
            <a:ext cx="1399032" cy="210087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8A90DAB4-9113-6349-BC96-4D2347A16277}"/>
              </a:ext>
            </a:extLst>
          </p:cNvPr>
          <p:cNvSpPr/>
          <p:nvPr/>
        </p:nvSpPr>
        <p:spPr>
          <a:xfrm>
            <a:off x="10588646" y="1941310"/>
            <a:ext cx="1280160" cy="210086"/>
          </a:xfrm>
          <a:prstGeom prst="frame">
            <a:avLst>
              <a:gd name="adj1" fmla="val 8762"/>
            </a:avLst>
          </a:prstGeom>
          <a:solidFill>
            <a:schemeClr val="accent2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712F18-FFD8-3D42-9551-8B002E649CDB}"/>
              </a:ext>
            </a:extLst>
          </p:cNvPr>
          <p:cNvSpPr txBox="1"/>
          <p:nvPr/>
        </p:nvSpPr>
        <p:spPr>
          <a:xfrm>
            <a:off x="9524689" y="16297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 </a:t>
            </a:r>
            <a:r>
              <a:rPr lang="en-US" dirty="0" err="1"/>
              <a:t>bp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2DDBBC-3859-A440-B769-43BADFC9985B}"/>
              </a:ext>
            </a:extLst>
          </p:cNvPr>
          <p:cNvSpPr txBox="1"/>
          <p:nvPr/>
        </p:nvSpPr>
        <p:spPr>
          <a:xfrm>
            <a:off x="10916811" y="163304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</a:t>
            </a:r>
            <a:r>
              <a:rPr lang="en-US" dirty="0" err="1"/>
              <a:t>bp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2C83B7-0F55-1241-A8DE-DF9745B4F38B}"/>
              </a:ext>
            </a:extLst>
          </p:cNvPr>
          <p:cNvSpPr txBox="1"/>
          <p:nvPr/>
        </p:nvSpPr>
        <p:spPr>
          <a:xfrm>
            <a:off x="577446" y="1659089"/>
            <a:ext cx="713081" cy="339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</a:t>
            </a:r>
            <a:r>
              <a:rPr lang="en-US" dirty="0" err="1"/>
              <a:t>bp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A351DE-FD6E-3842-ACD2-FBE9585849B6}"/>
              </a:ext>
            </a:extLst>
          </p:cNvPr>
          <p:cNvSpPr txBox="1"/>
          <p:nvPr/>
        </p:nvSpPr>
        <p:spPr>
          <a:xfrm>
            <a:off x="1923022" y="1659089"/>
            <a:ext cx="713081" cy="339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</a:t>
            </a:r>
            <a:r>
              <a:rPr lang="en-US" dirty="0" err="1"/>
              <a:t>bp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76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13A8-CE6B-9B44-8A89-1B0F7CEE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Two Approaches to Short Read Assembly: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34FE-CC60-3D4D-A13D-A8FFD1C9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Overlap Layout Consensus (OLC) assembly</a:t>
            </a:r>
          </a:p>
          <a:p>
            <a:pPr algn="just"/>
            <a:r>
              <a:rPr lang="en-US" sz="2000" dirty="0"/>
              <a:t>De </a:t>
            </a:r>
            <a:r>
              <a:rPr lang="en-US" sz="2000" dirty="0" err="1"/>
              <a:t>Brujin</a:t>
            </a:r>
            <a:r>
              <a:rPr lang="en-US" sz="2000" dirty="0"/>
              <a:t> Graph (DBG) assembly:</a:t>
            </a:r>
          </a:p>
          <a:p>
            <a:pPr lvl="1" algn="just"/>
            <a:r>
              <a:rPr lang="en-US" sz="2000" dirty="0"/>
              <a:t>Constructing k-</a:t>
            </a:r>
            <a:r>
              <a:rPr lang="en-US" sz="2000" dirty="0" err="1"/>
              <a:t>mer</a:t>
            </a:r>
            <a:r>
              <a:rPr lang="en-US" sz="2000" dirty="0"/>
              <a:t> graph from reads (left and right (k-1) </a:t>
            </a:r>
            <a:r>
              <a:rPr lang="en-US" sz="2000" dirty="0" err="1"/>
              <a:t>mers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Draw a directed edge from each left (k-1) </a:t>
            </a:r>
            <a:r>
              <a:rPr lang="en-US" sz="2000" dirty="0" err="1"/>
              <a:t>mer</a:t>
            </a:r>
            <a:r>
              <a:rPr lang="en-US" sz="2000" dirty="0"/>
              <a:t> to the corresponding right (k-1) </a:t>
            </a:r>
            <a:r>
              <a:rPr lang="en-US" sz="2000" dirty="0" err="1"/>
              <a:t>mer</a:t>
            </a:r>
            <a:endParaRPr lang="en-US" sz="2000" dirty="0"/>
          </a:p>
          <a:p>
            <a:pPr lvl="1" algn="just"/>
            <a:r>
              <a:rPr lang="en-US" sz="2000" dirty="0"/>
              <a:t>Follow the path in the graph to assemble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1CBBF-9D15-4640-B4F6-CE91CDAC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8248-5B10-8742-AB50-D39F7AC6474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96C67-D176-354F-87E7-34C3D63F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79" y="3760343"/>
            <a:ext cx="2087250" cy="2792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F2BD27-4083-AD42-ABE7-C3E247E44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17" y="3746756"/>
            <a:ext cx="1528822" cy="27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464</Words>
  <Application>Microsoft Macintosh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Palatino Linotype</vt:lpstr>
      <vt:lpstr>Times New Roman</vt:lpstr>
      <vt:lpstr>Office Theme</vt:lpstr>
      <vt:lpstr>Clarifying the amino-acid sequence of coding VNTRs</vt:lpstr>
      <vt:lpstr>Data Simulation</vt:lpstr>
      <vt:lpstr>Using adVNTR to Detect RU-counts and Classify</vt:lpstr>
      <vt:lpstr>Alignment of Multiple Reads</vt:lpstr>
      <vt:lpstr>Distinguish Mutations from Sequence Errors</vt:lpstr>
      <vt:lpstr>Coverage Variation along Sequence</vt:lpstr>
      <vt:lpstr>Relation to CSTB Gene</vt:lpstr>
      <vt:lpstr>Indel Detection vs Sequencing Errors</vt:lpstr>
      <vt:lpstr>Two Approaches to Short Read Assembly:</vt:lpstr>
      <vt:lpstr>Using SPAdes for Assembly</vt:lpstr>
      <vt:lpstr>Difficulties with Using SPAdes</vt:lpstr>
      <vt:lpstr>Further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Clarifying the amino-acid sequence of coding VNTRs</dc:title>
  <dc:creator>Milad Mortazavi</dc:creator>
  <cp:lastModifiedBy>Milad Mortazavi</cp:lastModifiedBy>
  <cp:revision>33</cp:revision>
  <dcterms:created xsi:type="dcterms:W3CDTF">2019-03-04T01:41:28Z</dcterms:created>
  <dcterms:modified xsi:type="dcterms:W3CDTF">2019-03-11T17:52:21Z</dcterms:modified>
</cp:coreProperties>
</file>