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</p:sldMasterIdLst>
  <p:notesMasterIdLst>
    <p:notesMasterId r:id="rId36"/>
  </p:notesMasterIdLst>
  <p:sldIdLst>
    <p:sldId id="257" r:id="rId3"/>
    <p:sldId id="350" r:id="rId4"/>
    <p:sldId id="356" r:id="rId5"/>
    <p:sldId id="324" r:id="rId6"/>
    <p:sldId id="328" r:id="rId7"/>
    <p:sldId id="329" r:id="rId8"/>
    <p:sldId id="326" r:id="rId9"/>
    <p:sldId id="355" r:id="rId10"/>
    <p:sldId id="330" r:id="rId11"/>
    <p:sldId id="366" r:id="rId12"/>
    <p:sldId id="365" r:id="rId13"/>
    <p:sldId id="342" r:id="rId14"/>
    <p:sldId id="343" r:id="rId15"/>
    <p:sldId id="344" r:id="rId16"/>
    <p:sldId id="346" r:id="rId17"/>
    <p:sldId id="353" r:id="rId18"/>
    <p:sldId id="331" r:id="rId19"/>
    <p:sldId id="332" r:id="rId20"/>
    <p:sldId id="363" r:id="rId21"/>
    <p:sldId id="349" r:id="rId22"/>
    <p:sldId id="336" r:id="rId23"/>
    <p:sldId id="335" r:id="rId24"/>
    <p:sldId id="352" r:id="rId25"/>
    <p:sldId id="357" r:id="rId26"/>
    <p:sldId id="348" r:id="rId27"/>
    <p:sldId id="360" r:id="rId28"/>
    <p:sldId id="358" r:id="rId29"/>
    <p:sldId id="361" r:id="rId30"/>
    <p:sldId id="362" r:id="rId31"/>
    <p:sldId id="354" r:id="rId32"/>
    <p:sldId id="339" r:id="rId33"/>
    <p:sldId id="347" r:id="rId34"/>
    <p:sldId id="36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Carr-Harris" initials="ACH" lastIdx="1" clrIdx="0">
    <p:extLst>
      <p:ext uri="{19B8F6BF-5375-455C-9EA6-DF929625EA0E}">
        <p15:presenceInfo xmlns:p15="http://schemas.microsoft.com/office/powerpoint/2012/main" userId="Andrew Carr-Harr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8804" autoAdjust="0"/>
  </p:normalViewPr>
  <p:slideViewPr>
    <p:cSldViewPr snapToGrid="0">
      <p:cViewPr varScale="1">
        <p:scale>
          <a:sx n="75" d="100"/>
          <a:sy n="75" d="100"/>
        </p:scale>
        <p:origin x="16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A20AB-E5CF-4A74-AC79-99F5DA5AF5D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4DE34-66EC-4A28-B3EB-26548F16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2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much, potential drop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4DE34-66EC-4A28-B3EB-26548F16C6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7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4DE34-66EC-4A28-B3EB-26548F16C6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89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4DE34-66EC-4A28-B3EB-26548F16C6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28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 di  90/566 = .1590106 below 18”, no imputed, no area=“Delaware Estuary”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4DE34-66EC-4A28-B3EB-26548F16C6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5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 di  90/566 = .1590106 below 18”, no imputed, no area=“Delaware Estuary”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4DE34-66EC-4A28-B3EB-26548F16C6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07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 di  90/566 = .1590106 below 18”, no imputed, no area=“Delaware Estuary”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4DE34-66EC-4A28-B3EB-26548F16C6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8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20" y="1982002"/>
            <a:ext cx="7539827" cy="1625060"/>
          </a:xfrm>
        </p:spPr>
        <p:txBody>
          <a:bodyPr lIns="0" tIns="0" rIns="0" bIns="0" anchor="t" anchorCtr="0"/>
          <a:lstStyle>
            <a:lvl1pPr algn="l">
              <a:defRPr sz="66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3098B2D-8A13-124B-B1CB-B87713E7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111" y="4691255"/>
            <a:ext cx="7286592" cy="189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131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0681-16A3-C346-9519-69310A1E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12" y="2498693"/>
            <a:ext cx="6903326" cy="1625060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8E6F8-DF02-F34F-A4F7-C776C3DEF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111" y="4691255"/>
            <a:ext cx="7286592" cy="189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188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Navy">
    <p:bg>
      <p:bgPr>
        <a:solidFill>
          <a:srgbClr val="0031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BE0A-777D-504C-9E3D-8D4D2A43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88208-611D-E847-8A09-87A05C6C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111" y="4691255"/>
            <a:ext cx="7286592" cy="189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11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3" y="6356350"/>
            <a:ext cx="2133599" cy="365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553203" y="6356350"/>
            <a:ext cx="2133599" cy="365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Clr>
                  <a:srgbClr val="888888"/>
                </a:buClr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49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nning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6C0D-47F9-6841-BD5D-8664022C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41" y="365760"/>
            <a:ext cx="8312409" cy="948438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23AFC-DFEA-EA42-B969-F4DC89FB03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1" y="1679958"/>
            <a:ext cx="7886699" cy="4623023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tx2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chemeClr val="tx2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chemeClr val="tx2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chemeClr val="tx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EF4EA1F-3B62-544C-B905-E6166B75A928}"/>
              </a:ext>
            </a:extLst>
          </p:cNvPr>
          <p:cNvSpPr/>
          <p:nvPr userDrawn="1"/>
        </p:nvSpPr>
        <p:spPr>
          <a:xfrm rot="10800000" flipH="1" flipV="1">
            <a:off x="6388274" y="-1"/>
            <a:ext cx="2733012" cy="6858001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8461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84619 w 1696743"/>
              <a:gd name="connsiteY4" fmla="*/ 5463677 h 5463677"/>
              <a:gd name="connsiteX0" fmla="*/ 1684619 w 1684980"/>
              <a:gd name="connsiteY0" fmla="*/ 5463677 h 5463677"/>
              <a:gd name="connsiteX1" fmla="*/ 0 w 1684980"/>
              <a:gd name="connsiteY1" fmla="*/ 5454085 h 5463677"/>
              <a:gd name="connsiteX2" fmla="*/ 980930 w 1684980"/>
              <a:gd name="connsiteY2" fmla="*/ 0 h 5463677"/>
              <a:gd name="connsiteX3" fmla="*/ 1661463 w 1684980"/>
              <a:gd name="connsiteY3" fmla="*/ 4620 h 5463677"/>
              <a:gd name="connsiteX4" fmla="*/ 1684619 w 1684980"/>
              <a:gd name="connsiteY4" fmla="*/ 5463677 h 5463677"/>
              <a:gd name="connsiteX0" fmla="*/ 1684619 w 1685254"/>
              <a:gd name="connsiteY0" fmla="*/ 5463677 h 5463677"/>
              <a:gd name="connsiteX1" fmla="*/ 0 w 1685254"/>
              <a:gd name="connsiteY1" fmla="*/ 5454085 h 5463677"/>
              <a:gd name="connsiteX2" fmla="*/ 980930 w 1685254"/>
              <a:gd name="connsiteY2" fmla="*/ 0 h 5463677"/>
              <a:gd name="connsiteX3" fmla="*/ 1661463 w 1685254"/>
              <a:gd name="connsiteY3" fmla="*/ 4620 h 5463677"/>
              <a:gd name="connsiteX4" fmla="*/ 1684619 w 1685254"/>
              <a:gd name="connsiteY4" fmla="*/ 5463677 h 5463677"/>
              <a:gd name="connsiteX0" fmla="*/ 1684619 w 1691967"/>
              <a:gd name="connsiteY0" fmla="*/ 5463677 h 5463677"/>
              <a:gd name="connsiteX1" fmla="*/ 0 w 1691967"/>
              <a:gd name="connsiteY1" fmla="*/ 5454085 h 5463677"/>
              <a:gd name="connsiteX2" fmla="*/ 980930 w 1691967"/>
              <a:gd name="connsiteY2" fmla="*/ 0 h 5463677"/>
              <a:gd name="connsiteX3" fmla="*/ 1686663 w 1691967"/>
              <a:gd name="connsiteY3" fmla="*/ 4620 h 5463677"/>
              <a:gd name="connsiteX4" fmla="*/ 1684619 w 1691967"/>
              <a:gd name="connsiteY4" fmla="*/ 5463677 h 5463677"/>
              <a:gd name="connsiteX0" fmla="*/ 1593900 w 1687521"/>
              <a:gd name="connsiteY0" fmla="*/ 5463677 h 5463677"/>
              <a:gd name="connsiteX1" fmla="*/ 0 w 1687521"/>
              <a:gd name="connsiteY1" fmla="*/ 5454085 h 5463677"/>
              <a:gd name="connsiteX2" fmla="*/ 980930 w 1687521"/>
              <a:gd name="connsiteY2" fmla="*/ 0 h 5463677"/>
              <a:gd name="connsiteX3" fmla="*/ 1686663 w 1687521"/>
              <a:gd name="connsiteY3" fmla="*/ 4620 h 5463677"/>
              <a:gd name="connsiteX4" fmla="*/ 1593900 w 1687521"/>
              <a:gd name="connsiteY4" fmla="*/ 5463677 h 5463677"/>
              <a:gd name="connsiteX0" fmla="*/ 1593900 w 1687130"/>
              <a:gd name="connsiteY0" fmla="*/ 5463677 h 5463677"/>
              <a:gd name="connsiteX1" fmla="*/ 0 w 1687130"/>
              <a:gd name="connsiteY1" fmla="*/ 5454085 h 5463677"/>
              <a:gd name="connsiteX2" fmla="*/ 980930 w 1687130"/>
              <a:gd name="connsiteY2" fmla="*/ 0 h 5463677"/>
              <a:gd name="connsiteX3" fmla="*/ 1686663 w 1687130"/>
              <a:gd name="connsiteY3" fmla="*/ 4620 h 5463677"/>
              <a:gd name="connsiteX4" fmla="*/ 1593900 w 1687130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7130" h="5463677">
                <a:moveTo>
                  <a:pt x="1593900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86663" y="4620"/>
                </a:lnTo>
                <a:cubicBezTo>
                  <a:pt x="1697742" y="2539787"/>
                  <a:pt x="1507222" y="3468373"/>
                  <a:pt x="1593900" y="5463677"/>
                </a:cubicBez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2367B07-659A-7347-B51A-2345420A8EF6}"/>
              </a:ext>
            </a:extLst>
          </p:cNvPr>
          <p:cNvSpPr/>
          <p:nvPr userDrawn="1"/>
        </p:nvSpPr>
        <p:spPr>
          <a:xfrm>
            <a:off x="7125343" y="0"/>
            <a:ext cx="2018657" cy="6870664"/>
          </a:xfrm>
          <a:custGeom>
            <a:avLst/>
            <a:gdLst>
              <a:gd name="connsiteX0" fmla="*/ 2004484 w 2018657"/>
              <a:gd name="connsiteY0" fmla="*/ 0 h 6870664"/>
              <a:gd name="connsiteX1" fmla="*/ 2018657 w 2018657"/>
              <a:gd name="connsiteY1" fmla="*/ 0 h 6870664"/>
              <a:gd name="connsiteX2" fmla="*/ 2018657 w 2018657"/>
              <a:gd name="connsiteY2" fmla="*/ 6870664 h 6870664"/>
              <a:gd name="connsiteX3" fmla="*/ 0 w 2018657"/>
              <a:gd name="connsiteY3" fmla="*/ 6870664 h 6870664"/>
              <a:gd name="connsiteX4" fmla="*/ 155565 w 2018657"/>
              <a:gd name="connsiteY4" fmla="*/ 6774688 h 6870664"/>
              <a:gd name="connsiteX5" fmla="*/ 1980631 w 2018657"/>
              <a:gd name="connsiteY5" fmla="*/ 312225 h 6870664"/>
              <a:gd name="connsiteX6" fmla="*/ 2004484 w 2018657"/>
              <a:gd name="connsiteY6" fmla="*/ 0 h 687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657" h="6870664">
                <a:moveTo>
                  <a:pt x="2004484" y="0"/>
                </a:moveTo>
                <a:lnTo>
                  <a:pt x="2018657" y="0"/>
                </a:lnTo>
                <a:lnTo>
                  <a:pt x="2018657" y="6870664"/>
                </a:lnTo>
                <a:lnTo>
                  <a:pt x="0" y="6870664"/>
                </a:lnTo>
                <a:lnTo>
                  <a:pt x="155565" y="6774688"/>
                </a:lnTo>
                <a:cubicBezTo>
                  <a:pt x="1007953" y="6069582"/>
                  <a:pt x="1699475" y="3579231"/>
                  <a:pt x="1980631" y="312225"/>
                </a:cubicBezTo>
                <a:lnTo>
                  <a:pt x="200448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6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Running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8F1FAE-B201-8645-B986-B1F9D6318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41" y="365760"/>
            <a:ext cx="8589995" cy="1325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C0D7069-68F8-6A48-8041-9FE7C81131C5}"/>
              </a:ext>
            </a:extLst>
          </p:cNvPr>
          <p:cNvSpPr txBox="1">
            <a:spLocks/>
          </p:cNvSpPr>
          <p:nvPr userDrawn="1"/>
        </p:nvSpPr>
        <p:spPr>
          <a:xfrm>
            <a:off x="628650" y="1825625"/>
            <a:ext cx="6878411" cy="435133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78" indent="-182878" algn="l" defTabSz="91439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3120" kern="1200" spc="11" baseline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195" indent="-18287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731513" indent="-18287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160" kern="12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05830" indent="-18287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160" kern="12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280147" indent="-18287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160" kern="12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599984" indent="-22859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82" indent="-22859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978" indent="-22859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76" indent="-22859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Click to edit Master text styles</a:t>
            </a:r>
          </a:p>
          <a:p>
            <a:pPr marL="342896" marR="0" lvl="1" indent="-137159" algn="l" defTabSz="685793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Second level</a:t>
            </a:r>
          </a:p>
          <a:p>
            <a:pPr marL="548635" marR="0" lvl="2" indent="-137159" algn="l" defTabSz="685793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62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Third level</a:t>
            </a:r>
          </a:p>
          <a:p>
            <a:pPr marL="754373" marR="0" lvl="3" indent="-137159" algn="l" defTabSz="685793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62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Fourth level</a:t>
            </a:r>
          </a:p>
          <a:p>
            <a:pPr marL="960110" marR="0" lvl="4" indent="-137159" algn="l" defTabSz="685793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62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AEAD8D-A13A-FB4F-AE5B-85EE490C64F9}"/>
              </a:ext>
            </a:extLst>
          </p:cNvPr>
          <p:cNvSpPr txBox="1"/>
          <p:nvPr userDrawn="1"/>
        </p:nvSpPr>
        <p:spPr>
          <a:xfrm>
            <a:off x="126124" y="6304134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6857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dirty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900" b="1" i="0" smtClean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6857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dirty="0">
              <a:solidFill>
                <a:srgbClr val="13B9C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D7C9288-ACA0-F140-AE66-1690B04D8E86}"/>
              </a:ext>
            </a:extLst>
          </p:cNvPr>
          <p:cNvSpPr/>
          <p:nvPr userDrawn="1"/>
        </p:nvSpPr>
        <p:spPr>
          <a:xfrm rot="10800000" flipH="1" flipV="1">
            <a:off x="6388274" y="-1"/>
            <a:ext cx="2733012" cy="6858001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8461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84619 w 1696743"/>
              <a:gd name="connsiteY4" fmla="*/ 5463677 h 5463677"/>
              <a:gd name="connsiteX0" fmla="*/ 1684619 w 1684980"/>
              <a:gd name="connsiteY0" fmla="*/ 5463677 h 5463677"/>
              <a:gd name="connsiteX1" fmla="*/ 0 w 1684980"/>
              <a:gd name="connsiteY1" fmla="*/ 5454085 h 5463677"/>
              <a:gd name="connsiteX2" fmla="*/ 980930 w 1684980"/>
              <a:gd name="connsiteY2" fmla="*/ 0 h 5463677"/>
              <a:gd name="connsiteX3" fmla="*/ 1661463 w 1684980"/>
              <a:gd name="connsiteY3" fmla="*/ 4620 h 5463677"/>
              <a:gd name="connsiteX4" fmla="*/ 1684619 w 1684980"/>
              <a:gd name="connsiteY4" fmla="*/ 5463677 h 5463677"/>
              <a:gd name="connsiteX0" fmla="*/ 1684619 w 1685254"/>
              <a:gd name="connsiteY0" fmla="*/ 5463677 h 5463677"/>
              <a:gd name="connsiteX1" fmla="*/ 0 w 1685254"/>
              <a:gd name="connsiteY1" fmla="*/ 5454085 h 5463677"/>
              <a:gd name="connsiteX2" fmla="*/ 980930 w 1685254"/>
              <a:gd name="connsiteY2" fmla="*/ 0 h 5463677"/>
              <a:gd name="connsiteX3" fmla="*/ 1661463 w 1685254"/>
              <a:gd name="connsiteY3" fmla="*/ 4620 h 5463677"/>
              <a:gd name="connsiteX4" fmla="*/ 1684619 w 1685254"/>
              <a:gd name="connsiteY4" fmla="*/ 5463677 h 5463677"/>
              <a:gd name="connsiteX0" fmla="*/ 1684619 w 1691967"/>
              <a:gd name="connsiteY0" fmla="*/ 5463677 h 5463677"/>
              <a:gd name="connsiteX1" fmla="*/ 0 w 1691967"/>
              <a:gd name="connsiteY1" fmla="*/ 5454085 h 5463677"/>
              <a:gd name="connsiteX2" fmla="*/ 980930 w 1691967"/>
              <a:gd name="connsiteY2" fmla="*/ 0 h 5463677"/>
              <a:gd name="connsiteX3" fmla="*/ 1686663 w 1691967"/>
              <a:gd name="connsiteY3" fmla="*/ 4620 h 5463677"/>
              <a:gd name="connsiteX4" fmla="*/ 1684619 w 1691967"/>
              <a:gd name="connsiteY4" fmla="*/ 5463677 h 5463677"/>
              <a:gd name="connsiteX0" fmla="*/ 1593900 w 1687521"/>
              <a:gd name="connsiteY0" fmla="*/ 5463677 h 5463677"/>
              <a:gd name="connsiteX1" fmla="*/ 0 w 1687521"/>
              <a:gd name="connsiteY1" fmla="*/ 5454085 h 5463677"/>
              <a:gd name="connsiteX2" fmla="*/ 980930 w 1687521"/>
              <a:gd name="connsiteY2" fmla="*/ 0 h 5463677"/>
              <a:gd name="connsiteX3" fmla="*/ 1686663 w 1687521"/>
              <a:gd name="connsiteY3" fmla="*/ 4620 h 5463677"/>
              <a:gd name="connsiteX4" fmla="*/ 1593900 w 1687521"/>
              <a:gd name="connsiteY4" fmla="*/ 5463677 h 5463677"/>
              <a:gd name="connsiteX0" fmla="*/ 1593900 w 1687130"/>
              <a:gd name="connsiteY0" fmla="*/ 5463677 h 5463677"/>
              <a:gd name="connsiteX1" fmla="*/ 0 w 1687130"/>
              <a:gd name="connsiteY1" fmla="*/ 5454085 h 5463677"/>
              <a:gd name="connsiteX2" fmla="*/ 980930 w 1687130"/>
              <a:gd name="connsiteY2" fmla="*/ 0 h 5463677"/>
              <a:gd name="connsiteX3" fmla="*/ 1686663 w 1687130"/>
              <a:gd name="connsiteY3" fmla="*/ 4620 h 5463677"/>
              <a:gd name="connsiteX4" fmla="*/ 1593900 w 1687130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7130" h="5463677">
                <a:moveTo>
                  <a:pt x="1593900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86663" y="4620"/>
                </a:lnTo>
                <a:cubicBezTo>
                  <a:pt x="1697742" y="2539787"/>
                  <a:pt x="1507222" y="3468373"/>
                  <a:pt x="1593900" y="5463677"/>
                </a:cubicBez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D408561-1617-1D45-9123-3398A8615357}"/>
              </a:ext>
            </a:extLst>
          </p:cNvPr>
          <p:cNvSpPr/>
          <p:nvPr userDrawn="1"/>
        </p:nvSpPr>
        <p:spPr>
          <a:xfrm>
            <a:off x="7125343" y="0"/>
            <a:ext cx="2018657" cy="6870664"/>
          </a:xfrm>
          <a:custGeom>
            <a:avLst/>
            <a:gdLst>
              <a:gd name="connsiteX0" fmla="*/ 2004484 w 2018657"/>
              <a:gd name="connsiteY0" fmla="*/ 0 h 6870664"/>
              <a:gd name="connsiteX1" fmla="*/ 2018657 w 2018657"/>
              <a:gd name="connsiteY1" fmla="*/ 0 h 6870664"/>
              <a:gd name="connsiteX2" fmla="*/ 2018657 w 2018657"/>
              <a:gd name="connsiteY2" fmla="*/ 6870664 h 6870664"/>
              <a:gd name="connsiteX3" fmla="*/ 0 w 2018657"/>
              <a:gd name="connsiteY3" fmla="*/ 6870664 h 6870664"/>
              <a:gd name="connsiteX4" fmla="*/ 155565 w 2018657"/>
              <a:gd name="connsiteY4" fmla="*/ 6774688 h 6870664"/>
              <a:gd name="connsiteX5" fmla="*/ 1980631 w 2018657"/>
              <a:gd name="connsiteY5" fmla="*/ 312225 h 6870664"/>
              <a:gd name="connsiteX6" fmla="*/ 2004484 w 2018657"/>
              <a:gd name="connsiteY6" fmla="*/ 0 h 687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657" h="6870664">
                <a:moveTo>
                  <a:pt x="2004484" y="0"/>
                </a:moveTo>
                <a:lnTo>
                  <a:pt x="2018657" y="0"/>
                </a:lnTo>
                <a:lnTo>
                  <a:pt x="2018657" y="6870664"/>
                </a:lnTo>
                <a:lnTo>
                  <a:pt x="0" y="6870664"/>
                </a:lnTo>
                <a:lnTo>
                  <a:pt x="155565" y="6774688"/>
                </a:lnTo>
                <a:cubicBezTo>
                  <a:pt x="1007953" y="6069582"/>
                  <a:pt x="1699475" y="3579231"/>
                  <a:pt x="1980631" y="312225"/>
                </a:cubicBezTo>
                <a:lnTo>
                  <a:pt x="200448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7" name="Picture 16" descr="NOAA Fisheries logo">
            <a:extLst>
              <a:ext uri="{FF2B5EF4-FFF2-40B4-BE49-F238E27FC236}">
                <a16:creationId xmlns:a16="http://schemas.microsoft.com/office/drawing/2014/main" id="{04AE6631-C8C7-1643-BD1B-6339141885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733" y="6139452"/>
            <a:ext cx="1404945" cy="640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168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y Running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BA727C-65E7-1840-859C-7711623BA970}"/>
              </a:ext>
            </a:extLst>
          </p:cNvPr>
          <p:cNvSpPr/>
          <p:nvPr userDrawn="1"/>
        </p:nvSpPr>
        <p:spPr>
          <a:xfrm>
            <a:off x="0" y="6319157"/>
            <a:ext cx="9138643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8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8F1FAE-B201-8645-B986-B1F9D6318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41" y="365760"/>
            <a:ext cx="8589995" cy="1325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C0D7069-68F8-6A48-8041-9FE7C81131C5}"/>
              </a:ext>
            </a:extLst>
          </p:cNvPr>
          <p:cNvSpPr txBox="1">
            <a:spLocks/>
          </p:cNvSpPr>
          <p:nvPr userDrawn="1"/>
        </p:nvSpPr>
        <p:spPr>
          <a:xfrm>
            <a:off x="628650" y="1825625"/>
            <a:ext cx="6878411" cy="435133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78" indent="-182878" algn="l" defTabSz="91439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3120" kern="1200" spc="11" baseline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195" indent="-18287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731513" indent="-18287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160" kern="12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05830" indent="-18287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160" kern="12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280147" indent="-18287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160" kern="12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599984" indent="-22859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82" indent="-22859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978" indent="-22859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76" indent="-22859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Click to edit Master text styles</a:t>
            </a:r>
          </a:p>
          <a:p>
            <a:pPr marL="342896" marR="0" lvl="1" indent="-137159" algn="l" defTabSz="685793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Second level</a:t>
            </a:r>
          </a:p>
          <a:p>
            <a:pPr marL="548635" marR="0" lvl="2" indent="-137159" algn="l" defTabSz="685793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62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Third level</a:t>
            </a:r>
          </a:p>
          <a:p>
            <a:pPr marL="754373" marR="0" lvl="3" indent="-137159" algn="l" defTabSz="685793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62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Fourth level</a:t>
            </a:r>
          </a:p>
          <a:p>
            <a:pPr marL="960110" marR="0" lvl="4" indent="-137159" algn="l" defTabSz="685793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62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35DF386-ED94-8E45-97A2-13A8671EEF1C}"/>
              </a:ext>
            </a:extLst>
          </p:cNvPr>
          <p:cNvSpPr txBox="1">
            <a:spLocks/>
          </p:cNvSpPr>
          <p:nvPr userDrawn="1"/>
        </p:nvSpPr>
        <p:spPr>
          <a:xfrm>
            <a:off x="685806" y="6317622"/>
            <a:ext cx="6697793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25" dirty="0">
                <a:solidFill>
                  <a:schemeClr val="bg2"/>
                </a:solidFill>
              </a:rPr>
              <a:t>U.S. Department of Commerce | National Oceanic and Atmospheric Administration | National Marine Fisheries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F8CC24-C793-6345-B141-212207FA4485}"/>
              </a:ext>
            </a:extLst>
          </p:cNvPr>
          <p:cNvSpPr txBox="1"/>
          <p:nvPr userDrawn="1"/>
        </p:nvSpPr>
        <p:spPr>
          <a:xfrm>
            <a:off x="126124" y="6304134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6857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dirty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900" b="1" i="0" smtClean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6857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dirty="0">
              <a:solidFill>
                <a:srgbClr val="13B9C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8D0646D-F9D5-B04B-8F2C-165660A6BD99}"/>
              </a:ext>
            </a:extLst>
          </p:cNvPr>
          <p:cNvSpPr/>
          <p:nvPr userDrawn="1"/>
        </p:nvSpPr>
        <p:spPr>
          <a:xfrm rot="10800000" flipH="1" flipV="1">
            <a:off x="6388274" y="-1"/>
            <a:ext cx="2733012" cy="6858001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8461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84619 w 1696743"/>
              <a:gd name="connsiteY4" fmla="*/ 5463677 h 5463677"/>
              <a:gd name="connsiteX0" fmla="*/ 1684619 w 1684980"/>
              <a:gd name="connsiteY0" fmla="*/ 5463677 h 5463677"/>
              <a:gd name="connsiteX1" fmla="*/ 0 w 1684980"/>
              <a:gd name="connsiteY1" fmla="*/ 5454085 h 5463677"/>
              <a:gd name="connsiteX2" fmla="*/ 980930 w 1684980"/>
              <a:gd name="connsiteY2" fmla="*/ 0 h 5463677"/>
              <a:gd name="connsiteX3" fmla="*/ 1661463 w 1684980"/>
              <a:gd name="connsiteY3" fmla="*/ 4620 h 5463677"/>
              <a:gd name="connsiteX4" fmla="*/ 1684619 w 1684980"/>
              <a:gd name="connsiteY4" fmla="*/ 5463677 h 5463677"/>
              <a:gd name="connsiteX0" fmla="*/ 1684619 w 1685254"/>
              <a:gd name="connsiteY0" fmla="*/ 5463677 h 5463677"/>
              <a:gd name="connsiteX1" fmla="*/ 0 w 1685254"/>
              <a:gd name="connsiteY1" fmla="*/ 5454085 h 5463677"/>
              <a:gd name="connsiteX2" fmla="*/ 980930 w 1685254"/>
              <a:gd name="connsiteY2" fmla="*/ 0 h 5463677"/>
              <a:gd name="connsiteX3" fmla="*/ 1661463 w 1685254"/>
              <a:gd name="connsiteY3" fmla="*/ 4620 h 5463677"/>
              <a:gd name="connsiteX4" fmla="*/ 1684619 w 1685254"/>
              <a:gd name="connsiteY4" fmla="*/ 5463677 h 5463677"/>
              <a:gd name="connsiteX0" fmla="*/ 1684619 w 1691967"/>
              <a:gd name="connsiteY0" fmla="*/ 5463677 h 5463677"/>
              <a:gd name="connsiteX1" fmla="*/ 0 w 1691967"/>
              <a:gd name="connsiteY1" fmla="*/ 5454085 h 5463677"/>
              <a:gd name="connsiteX2" fmla="*/ 980930 w 1691967"/>
              <a:gd name="connsiteY2" fmla="*/ 0 h 5463677"/>
              <a:gd name="connsiteX3" fmla="*/ 1686663 w 1691967"/>
              <a:gd name="connsiteY3" fmla="*/ 4620 h 5463677"/>
              <a:gd name="connsiteX4" fmla="*/ 1684619 w 1691967"/>
              <a:gd name="connsiteY4" fmla="*/ 5463677 h 5463677"/>
              <a:gd name="connsiteX0" fmla="*/ 1593900 w 1687521"/>
              <a:gd name="connsiteY0" fmla="*/ 5463677 h 5463677"/>
              <a:gd name="connsiteX1" fmla="*/ 0 w 1687521"/>
              <a:gd name="connsiteY1" fmla="*/ 5454085 h 5463677"/>
              <a:gd name="connsiteX2" fmla="*/ 980930 w 1687521"/>
              <a:gd name="connsiteY2" fmla="*/ 0 h 5463677"/>
              <a:gd name="connsiteX3" fmla="*/ 1686663 w 1687521"/>
              <a:gd name="connsiteY3" fmla="*/ 4620 h 5463677"/>
              <a:gd name="connsiteX4" fmla="*/ 1593900 w 1687521"/>
              <a:gd name="connsiteY4" fmla="*/ 5463677 h 5463677"/>
              <a:gd name="connsiteX0" fmla="*/ 1593900 w 1687130"/>
              <a:gd name="connsiteY0" fmla="*/ 5463677 h 5463677"/>
              <a:gd name="connsiteX1" fmla="*/ 0 w 1687130"/>
              <a:gd name="connsiteY1" fmla="*/ 5454085 h 5463677"/>
              <a:gd name="connsiteX2" fmla="*/ 980930 w 1687130"/>
              <a:gd name="connsiteY2" fmla="*/ 0 h 5463677"/>
              <a:gd name="connsiteX3" fmla="*/ 1686663 w 1687130"/>
              <a:gd name="connsiteY3" fmla="*/ 4620 h 5463677"/>
              <a:gd name="connsiteX4" fmla="*/ 1593900 w 1687130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7130" h="5463677">
                <a:moveTo>
                  <a:pt x="1593900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86663" y="4620"/>
                </a:lnTo>
                <a:cubicBezTo>
                  <a:pt x="1697742" y="2539787"/>
                  <a:pt x="1507222" y="3468373"/>
                  <a:pt x="1593900" y="5463677"/>
                </a:cubicBez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201505A-181C-B241-996D-6224947FBDC3}"/>
              </a:ext>
            </a:extLst>
          </p:cNvPr>
          <p:cNvSpPr/>
          <p:nvPr userDrawn="1"/>
        </p:nvSpPr>
        <p:spPr>
          <a:xfrm>
            <a:off x="7125343" y="0"/>
            <a:ext cx="2018657" cy="6870664"/>
          </a:xfrm>
          <a:custGeom>
            <a:avLst/>
            <a:gdLst>
              <a:gd name="connsiteX0" fmla="*/ 2004484 w 2018657"/>
              <a:gd name="connsiteY0" fmla="*/ 0 h 6870664"/>
              <a:gd name="connsiteX1" fmla="*/ 2018657 w 2018657"/>
              <a:gd name="connsiteY1" fmla="*/ 0 h 6870664"/>
              <a:gd name="connsiteX2" fmla="*/ 2018657 w 2018657"/>
              <a:gd name="connsiteY2" fmla="*/ 6870664 h 6870664"/>
              <a:gd name="connsiteX3" fmla="*/ 0 w 2018657"/>
              <a:gd name="connsiteY3" fmla="*/ 6870664 h 6870664"/>
              <a:gd name="connsiteX4" fmla="*/ 155565 w 2018657"/>
              <a:gd name="connsiteY4" fmla="*/ 6774688 h 6870664"/>
              <a:gd name="connsiteX5" fmla="*/ 1980631 w 2018657"/>
              <a:gd name="connsiteY5" fmla="*/ 312225 h 6870664"/>
              <a:gd name="connsiteX6" fmla="*/ 2004484 w 2018657"/>
              <a:gd name="connsiteY6" fmla="*/ 0 h 687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657" h="6870664">
                <a:moveTo>
                  <a:pt x="2004484" y="0"/>
                </a:moveTo>
                <a:lnTo>
                  <a:pt x="2018657" y="0"/>
                </a:lnTo>
                <a:lnTo>
                  <a:pt x="2018657" y="6870664"/>
                </a:lnTo>
                <a:lnTo>
                  <a:pt x="0" y="6870664"/>
                </a:lnTo>
                <a:lnTo>
                  <a:pt x="155565" y="6774688"/>
                </a:lnTo>
                <a:cubicBezTo>
                  <a:pt x="1007953" y="6069582"/>
                  <a:pt x="1699475" y="3579231"/>
                  <a:pt x="1980631" y="312225"/>
                </a:cubicBezTo>
                <a:lnTo>
                  <a:pt x="200448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Picture 13" descr="NOAA Fisheries logo">
            <a:extLst>
              <a:ext uri="{FF2B5EF4-FFF2-40B4-BE49-F238E27FC236}">
                <a16:creationId xmlns:a16="http://schemas.microsoft.com/office/drawing/2014/main" id="{9E671C4F-1224-7644-8C91-C0970FE43E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733" y="6139452"/>
            <a:ext cx="1404945" cy="640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538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3B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5111" y="2498693"/>
            <a:ext cx="7286592" cy="162506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7A9E5-1945-C048-B92E-331D211B2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5111" y="4691255"/>
            <a:ext cx="7286592" cy="189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1083A42-BFCC-E241-AA9E-E9898573D131}"/>
              </a:ext>
            </a:extLst>
          </p:cNvPr>
          <p:cNvSpPr/>
          <p:nvPr userDrawn="1"/>
        </p:nvSpPr>
        <p:spPr>
          <a:xfrm>
            <a:off x="512171" y="-1"/>
            <a:ext cx="8631829" cy="3060077"/>
          </a:xfrm>
          <a:custGeom>
            <a:avLst/>
            <a:gdLst>
              <a:gd name="connsiteX0" fmla="*/ 0 w 9570645"/>
              <a:gd name="connsiteY0" fmla="*/ 0 h 3392897"/>
              <a:gd name="connsiteX1" fmla="*/ 9570645 w 9570645"/>
              <a:gd name="connsiteY1" fmla="*/ 0 h 3392897"/>
              <a:gd name="connsiteX2" fmla="*/ 8706778 w 9570645"/>
              <a:gd name="connsiteY2" fmla="*/ 83074 h 3392897"/>
              <a:gd name="connsiteX3" fmla="*/ 127415 w 9570645"/>
              <a:gd name="connsiteY3" fmla="*/ 3132932 h 3392897"/>
              <a:gd name="connsiteX4" fmla="*/ 0 w 9570645"/>
              <a:gd name="connsiteY4" fmla="*/ 3392897 h 3392897"/>
              <a:gd name="connsiteX5" fmla="*/ 0 w 9570645"/>
              <a:gd name="connsiteY5" fmla="*/ 0 h 339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70645" h="3392897">
                <a:moveTo>
                  <a:pt x="0" y="0"/>
                </a:moveTo>
                <a:lnTo>
                  <a:pt x="9570645" y="0"/>
                </a:lnTo>
                <a:lnTo>
                  <a:pt x="8706778" y="83074"/>
                </a:lnTo>
                <a:cubicBezTo>
                  <a:pt x="4369604" y="552913"/>
                  <a:pt x="1063492" y="1708511"/>
                  <a:pt x="127415" y="3132932"/>
                </a:cubicBezTo>
                <a:lnTo>
                  <a:pt x="0" y="339289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93C4957-77B3-534C-ADFC-BD59CFC28A70}"/>
              </a:ext>
            </a:extLst>
          </p:cNvPr>
          <p:cNvSpPr/>
          <p:nvPr userDrawn="1"/>
        </p:nvSpPr>
        <p:spPr>
          <a:xfrm rot="10800000">
            <a:off x="9" y="-1"/>
            <a:ext cx="2087936" cy="6878155"/>
          </a:xfrm>
          <a:custGeom>
            <a:avLst/>
            <a:gdLst>
              <a:gd name="connsiteX0" fmla="*/ 2132070 w 2228193"/>
              <a:gd name="connsiteY0" fmla="*/ 0 h 6845864"/>
              <a:gd name="connsiteX1" fmla="*/ 2228193 w 2228193"/>
              <a:gd name="connsiteY1" fmla="*/ 0 h 6845864"/>
              <a:gd name="connsiteX2" fmla="*/ 2228193 w 2228193"/>
              <a:gd name="connsiteY2" fmla="*/ 6845864 h 6845864"/>
              <a:gd name="connsiteX3" fmla="*/ 0 w 2228193"/>
              <a:gd name="connsiteY3" fmla="*/ 6845864 h 6845864"/>
              <a:gd name="connsiteX4" fmla="*/ 163139 w 2228193"/>
              <a:gd name="connsiteY4" fmla="*/ 6755280 h 6845864"/>
              <a:gd name="connsiteX5" fmla="*/ 2130212 w 2228193"/>
              <a:gd name="connsiteY5" fmla="*/ 29715 h 6845864"/>
              <a:gd name="connsiteX6" fmla="*/ 2132070 w 2228193"/>
              <a:gd name="connsiteY6" fmla="*/ 0 h 684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8193" h="6845864">
                <a:moveTo>
                  <a:pt x="2132070" y="0"/>
                </a:moveTo>
                <a:lnTo>
                  <a:pt x="2228193" y="0"/>
                </a:lnTo>
                <a:lnTo>
                  <a:pt x="2228193" y="6845864"/>
                </a:lnTo>
                <a:lnTo>
                  <a:pt x="0" y="6845864"/>
                </a:lnTo>
                <a:lnTo>
                  <a:pt x="163139" y="6755280"/>
                </a:lnTo>
                <a:cubicBezTo>
                  <a:pt x="1116618" y="6045423"/>
                  <a:pt x="1878156" y="3418473"/>
                  <a:pt x="2130212" y="29715"/>
                </a:cubicBezTo>
                <a:lnTo>
                  <a:pt x="2132070" y="0"/>
                </a:lnTo>
                <a:close/>
              </a:path>
            </a:pathLst>
          </a:custGeom>
          <a:solidFill>
            <a:srgbClr val="00467F"/>
          </a:soli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0F5132-26CD-F341-8357-E10D040286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50111" y="268116"/>
            <a:ext cx="2214881" cy="99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5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l" defTabSz="685793" rtl="0" eaLnBrk="1" latinLnBrk="0" hangingPunct="1">
        <a:lnSpc>
          <a:spcPct val="80000"/>
        </a:lnSpc>
        <a:spcBef>
          <a:spcPct val="0"/>
        </a:spcBef>
        <a:buNone/>
        <a:defRPr sz="6600" kern="1200">
          <a:solidFill>
            <a:schemeClr val="accent1">
              <a:lumMod val="20000"/>
              <a:lumOff val="80000"/>
            </a:schemeClr>
          </a:solidFill>
          <a:latin typeface="Arial" panose="020B0604020202020204" pitchFamily="34" charset="0"/>
          <a:ea typeface="Cambria" charset="0"/>
          <a:cs typeface="Arial" panose="020B0604020202020204" pitchFamily="34" charset="0"/>
        </a:defRPr>
      </a:lvl1pPr>
    </p:titleStyle>
    <p:bodyStyle>
      <a:lvl1pPr marL="0" indent="0" algn="l" defTabSz="685793" rtl="0" eaLnBrk="1" latinLnBrk="0" hangingPunct="1">
        <a:lnSpc>
          <a:spcPct val="90000"/>
        </a:lnSpc>
        <a:spcBef>
          <a:spcPts val="750"/>
        </a:spcBef>
        <a:buFont typeface="Arial"/>
        <a:buNone/>
        <a:defRPr sz="2700" b="0" i="0" kern="1200">
          <a:solidFill>
            <a:schemeClr val="tx2"/>
          </a:solidFill>
          <a:latin typeface="Arial" panose="020B0604020202020204" pitchFamily="34" charset="0"/>
          <a:ea typeface="Cambria" charset="0"/>
          <a:cs typeface="Arial" panose="020B0604020202020204" pitchFamily="34" charset="0"/>
        </a:defRPr>
      </a:lvl1pPr>
      <a:lvl2pPr marL="342896" indent="0" algn="l" defTabSz="685793" rtl="0" eaLnBrk="1" latinLnBrk="0" hangingPunct="1">
        <a:lnSpc>
          <a:spcPct val="90000"/>
        </a:lnSpc>
        <a:spcBef>
          <a:spcPts val="375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1" indent="-171449" algn="l" defTabSz="68579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38" indent="-171449" algn="l" defTabSz="68579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5" indent="-171449" algn="l" defTabSz="68579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9" algn="l" defTabSz="68579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9" algn="l" defTabSz="68579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9" algn="l" defTabSz="68579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2" indent="-171449" algn="l" defTabSz="68579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3F2E07-4019-8344-849F-ACFB3A596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1" y="1790702"/>
            <a:ext cx="6916430" cy="42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9505F17E-5F7C-6F40-B444-12740BC4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41" y="365760"/>
            <a:ext cx="8312409" cy="13258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75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rgbClr val="00899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37159" indent="-137159" algn="l" defTabSz="685793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2340" kern="1200" spc="8" baseline="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2896" indent="-137159" algn="l" defTabSz="68579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48635" indent="-137159" algn="l" defTabSz="68579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62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54373" indent="-137159" algn="l" defTabSz="68579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62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60110" indent="-137159" algn="l" defTabSz="68579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62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99988" indent="-171449" algn="l" defTabSz="68579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4987" indent="-171449" algn="l" defTabSz="68579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49984" indent="-171449" algn="l" defTabSz="68579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4982" indent="-171449" algn="l" defTabSz="68579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879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pPr marL="0" marR="0" lvl="0" indent="0" algn="r" defTabSz="8791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pic>
        <p:nvPicPr>
          <p:cNvPr id="7" name="Picture 6" descr="ocean bkgd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lide Number Placeholder 3"/>
          <p:cNvSpPr txBox="1">
            <a:spLocks/>
          </p:cNvSpPr>
          <p:nvPr/>
        </p:nvSpPr>
        <p:spPr>
          <a:xfrm>
            <a:off x="6553205" y="6356350"/>
            <a:ext cx="2133599" cy="365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879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8791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Arial"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0896" y="2258568"/>
            <a:ext cx="1627632" cy="918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Shape 109"/>
          <p:cNvSpPr txBox="1">
            <a:spLocks noGrp="1"/>
          </p:cNvSpPr>
          <p:nvPr>
            <p:ph type="title"/>
          </p:nvPr>
        </p:nvSpPr>
        <p:spPr>
          <a:xfrm>
            <a:off x="937255" y="2398555"/>
            <a:ext cx="7304813" cy="30368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Narrow" panose="020B0606020202030204" pitchFamily="34" charset="0"/>
                <a:ea typeface="Arial Narrow"/>
                <a:cs typeface="Arial" panose="020B0604020202020204" pitchFamily="34" charset="0"/>
                <a:sym typeface="Arial Narrow"/>
              </a:rPr>
              <a:t>Mid-Atlantic RDM changes and updates </a:t>
            </a:r>
            <a:br>
              <a:rPr lang="en-US" sz="3200" b="1" dirty="0">
                <a:solidFill>
                  <a:schemeClr val="tx2"/>
                </a:solidFill>
                <a:latin typeface="Arial Narrow" panose="020B0606020202030204" pitchFamily="34" charset="0"/>
                <a:ea typeface="Arial Narrow"/>
                <a:cs typeface="Arial" panose="020B0604020202020204" pitchFamily="34" charset="0"/>
                <a:sym typeface="Arial Narrow"/>
              </a:rPr>
            </a:br>
            <a:br>
              <a:rPr lang="en-US" sz="3200" b="1" dirty="0">
                <a:solidFill>
                  <a:schemeClr val="tx2"/>
                </a:solidFill>
                <a:latin typeface="Arial Narrow" panose="020B0606020202030204" pitchFamily="34" charset="0"/>
                <a:ea typeface="Arial Narrow"/>
                <a:cs typeface="Arial" panose="020B0604020202020204" pitchFamily="34" charset="0"/>
                <a:sym typeface="Arial Narrow"/>
              </a:rPr>
            </a:br>
            <a:br>
              <a:rPr lang="en-US" sz="3200" b="1" dirty="0">
                <a:solidFill>
                  <a:schemeClr val="tx2"/>
                </a:solidFill>
                <a:latin typeface="Arial Narrow" panose="020B0606020202030204" pitchFamily="34" charset="0"/>
                <a:ea typeface="Arial Narrow"/>
                <a:cs typeface="Arial" panose="020B0604020202020204" pitchFamily="34" charset="0"/>
                <a:sym typeface="Arial Narrow"/>
              </a:rPr>
            </a:br>
            <a:br>
              <a:rPr lang="en-US" sz="3200" b="1" dirty="0">
                <a:solidFill>
                  <a:schemeClr val="tx2"/>
                </a:solidFill>
                <a:latin typeface="Arial Narrow" panose="020B0606020202030204" pitchFamily="34" charset="0"/>
                <a:ea typeface="Arial Narrow"/>
                <a:cs typeface="Arial" panose="020B0604020202020204" pitchFamily="34" charset="0"/>
                <a:sym typeface="Arial Narrow"/>
              </a:rPr>
            </a:br>
            <a:r>
              <a:rPr lang="en-US" sz="2400" b="1" dirty="0">
                <a:solidFill>
                  <a:schemeClr val="tx2"/>
                </a:solidFill>
                <a:latin typeface="Arial Narrow" panose="020B0606020202030204" pitchFamily="34" charset="0"/>
                <a:ea typeface="Arial Narrow"/>
                <a:cs typeface="Arial" panose="020B0604020202020204" pitchFamily="34" charset="0"/>
                <a:sym typeface="Arial Narrow"/>
              </a:rPr>
              <a:t>Lou Carr-Harris</a:t>
            </a:r>
            <a:br>
              <a:rPr lang="en-US" sz="2400" b="1" dirty="0">
                <a:solidFill>
                  <a:schemeClr val="tx2"/>
                </a:solidFill>
                <a:latin typeface="Arial Narrow" panose="020B0606020202030204" pitchFamily="34" charset="0"/>
                <a:ea typeface="Arial Narrow"/>
                <a:cs typeface="Arial" panose="020B0604020202020204" pitchFamily="34" charset="0"/>
                <a:sym typeface="Arial Narrow"/>
              </a:rPr>
            </a:br>
            <a:r>
              <a:rPr lang="en-US" sz="2400" b="1" dirty="0">
                <a:solidFill>
                  <a:schemeClr val="tx2"/>
                </a:solidFill>
                <a:latin typeface="Arial Narrow" panose="020B0606020202030204" pitchFamily="34" charset="0"/>
                <a:ea typeface="Arial Narrow"/>
                <a:cs typeface="Arial" panose="020B0604020202020204" pitchFamily="34" charset="0"/>
                <a:sym typeface="Arial Narrow"/>
              </a:rPr>
              <a:t>Northeast Fisheries Science Center</a:t>
            </a:r>
            <a:br>
              <a:rPr lang="en-US" sz="2400" b="1" dirty="0">
                <a:solidFill>
                  <a:schemeClr val="tx2"/>
                </a:solidFill>
                <a:latin typeface="Arial Narrow" panose="020B0606020202030204" pitchFamily="34" charset="0"/>
                <a:ea typeface="Arial Narrow"/>
                <a:cs typeface="Arial" panose="020B0604020202020204" pitchFamily="34" charset="0"/>
                <a:sym typeface="Arial Narrow"/>
              </a:rPr>
            </a:br>
            <a:r>
              <a:rPr lang="en-US" sz="2400" b="1" dirty="0">
                <a:solidFill>
                  <a:schemeClr val="tx2"/>
                </a:solidFill>
                <a:latin typeface="Arial Narrow" panose="020B0606020202030204" pitchFamily="34" charset="0"/>
                <a:ea typeface="Arial Narrow"/>
                <a:cs typeface="Arial" panose="020B0604020202020204" pitchFamily="34" charset="0"/>
                <a:sym typeface="Arial Narrow"/>
              </a:rPr>
              <a:t>June 20</a:t>
            </a:r>
            <a:r>
              <a:rPr lang="en-US" sz="2400" b="1" baseline="30000" dirty="0">
                <a:solidFill>
                  <a:schemeClr val="tx2"/>
                </a:solidFill>
                <a:latin typeface="Arial Narrow" panose="020B0606020202030204" pitchFamily="34" charset="0"/>
                <a:ea typeface="Arial Narrow"/>
                <a:cs typeface="Arial" panose="020B0604020202020204" pitchFamily="34" charset="0"/>
                <a:sym typeface="Arial Narrow"/>
              </a:rPr>
              <a:t>th</a:t>
            </a:r>
            <a:r>
              <a:rPr lang="en-US" sz="2400" b="1" dirty="0">
                <a:solidFill>
                  <a:schemeClr val="tx2"/>
                </a:solidFill>
                <a:latin typeface="Arial Narrow" panose="020B0606020202030204" pitchFamily="34" charset="0"/>
                <a:ea typeface="Arial Narrow"/>
                <a:cs typeface="Arial" panose="020B0604020202020204" pitchFamily="34" charset="0"/>
                <a:sym typeface="Arial Narrow"/>
              </a:rPr>
              <a:t>, 2025 </a:t>
            </a:r>
            <a:endParaRPr lang="en-US" sz="3200" b="1" dirty="0">
              <a:solidFill>
                <a:schemeClr val="tx2"/>
              </a:solidFill>
              <a:latin typeface="Arial Narrow" panose="020B060602020203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32110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Catch-at-length data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BCE5124-94E7-4E5D-9596-65F2BC293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01177"/>
              </p:ext>
            </p:extLst>
          </p:nvPr>
        </p:nvGraphicFramePr>
        <p:xfrm>
          <a:off x="1836836" y="2476500"/>
          <a:ext cx="5470324" cy="331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906">
                  <a:extLst>
                    <a:ext uri="{9D8B030D-6E8A-4147-A177-3AD203B41FA5}">
                      <a16:colId xmlns:a16="http://schemas.microsoft.com/office/drawing/2014/main" val="3742432245"/>
                    </a:ext>
                  </a:extLst>
                </a:gridCol>
                <a:gridCol w="3219418">
                  <a:extLst>
                    <a:ext uri="{9D8B030D-6E8A-4147-A177-3AD203B41FA5}">
                      <a16:colId xmlns:a16="http://schemas.microsoft.com/office/drawing/2014/main" val="1755730317"/>
                    </a:ext>
                  </a:extLst>
                </a:gridCol>
              </a:tblGrid>
              <a:tr h="464566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Arial Narrow" panose="020B060602020203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Arial Narrow" panose="020B0606020202030204" pitchFamily="34" charset="0"/>
                        </a:rPr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7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anose="020B0606020202030204" pitchFamily="34" charset="0"/>
                        </a:rPr>
                        <a:t>harvest-at-length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anose="020B0606020202030204" pitchFamily="34" charset="0"/>
                        </a:rPr>
                        <a:t>MRIP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11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anose="020B0606020202030204" pitchFamily="34" charset="0"/>
                        </a:rPr>
                        <a:t>total harvest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anose="020B0606020202030204" pitchFamily="34" charset="0"/>
                        </a:rPr>
                        <a:t>MRIP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14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rial Narrow" panose="020B0606020202030204" pitchFamily="34" charset="0"/>
                        </a:rPr>
                        <a:t>discards-at-length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u="none" dirty="0">
                          <a:latin typeface="Arial Narrow" panose="020B0606020202030204" pitchFamily="34" charset="0"/>
                        </a:rPr>
                        <a:t>2024 data from: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u="none" dirty="0">
                          <a:latin typeface="Arial Narrow" panose="020B0606020202030204" pitchFamily="34" charset="0"/>
                        </a:rPr>
                        <a:t>NJ VAS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u="none" dirty="0">
                          <a:latin typeface="Arial Narrow" panose="020B0606020202030204" pitchFamily="34" charset="0"/>
                        </a:rPr>
                        <a:t>CT VAS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u="none" dirty="0">
                          <a:latin typeface="Arial Narrow" panose="020B0606020202030204" pitchFamily="34" charset="0"/>
                        </a:rPr>
                        <a:t>RI VAS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u="none" dirty="0">
                          <a:latin typeface="Arial Narrow" panose="020B0606020202030204" pitchFamily="34" charset="0"/>
                        </a:rPr>
                        <a:t>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u="none" dirty="0">
                          <a:latin typeface="Arial Narrow" panose="020B0606020202030204" pitchFamily="34" charset="0"/>
                        </a:rPr>
                        <a:t>Raw MRIP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77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anose="020B0606020202030204" pitchFamily="34" charset="0"/>
                        </a:rPr>
                        <a:t>total discards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 Narrow" panose="020B0606020202030204" pitchFamily="34" charset="0"/>
                        </a:rPr>
                        <a:t>MRIP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348606"/>
                  </a:ext>
                </a:extLst>
              </a:tr>
            </a:tbl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D4759B2-19B9-4DD5-96A7-83B54A916DBA}"/>
              </a:ext>
            </a:extLst>
          </p:cNvPr>
          <p:cNvSpPr txBox="1">
            <a:spLocks/>
          </p:cNvSpPr>
          <p:nvPr/>
        </p:nvSpPr>
        <p:spPr>
          <a:xfrm>
            <a:off x="628649" y="1314199"/>
            <a:ext cx="7886699" cy="1743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7159" indent="-137159" algn="l" defTabSz="685793" rtl="0" eaLnBrk="1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340" kern="1200" spc="8" baseline="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342896" indent="-137159" algn="l" defTabSz="685793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548635" indent="-137159" algn="l" defTabSz="685793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620" kern="120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754373" indent="-137159" algn="l" defTabSz="685793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620" kern="120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960110" indent="-137159" algn="l" defTabSz="685793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620" kern="120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5pPr>
            <a:lvl6pPr marL="1199988" indent="-171449" algn="l" defTabSz="685793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24987" indent="-171449" algn="l" defTabSz="685793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49984" indent="-171449" algn="l" defTabSz="685793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74982" indent="-171449" algn="l" defTabSz="685793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To create catch-at-length, we use the following data: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04402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Catch-at-length data aggregation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1" y="1679959"/>
            <a:ext cx="7886699" cy="137820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/>
          </a:p>
          <a:p>
            <a:pPr marL="457200" indent="-182880">
              <a:buFont typeface="+mj-lt"/>
              <a:buAutoNum type="arabicPeriod"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US" sz="22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D4759B2-19B9-4DD5-96A7-83B54A916DBA}"/>
              </a:ext>
            </a:extLst>
          </p:cNvPr>
          <p:cNvSpPr txBox="1">
            <a:spLocks/>
          </p:cNvSpPr>
          <p:nvPr/>
        </p:nvSpPr>
        <p:spPr>
          <a:xfrm>
            <a:off x="628649" y="1679958"/>
            <a:ext cx="7886699" cy="431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7159" indent="-137159" algn="l" defTabSz="685793" rtl="0" eaLnBrk="1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340" kern="1200" spc="8" baseline="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342896" indent="-137159" algn="l" defTabSz="685793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548635" indent="-137159" algn="l" defTabSz="685793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620" kern="120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754373" indent="-137159" algn="l" defTabSz="685793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620" kern="120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960110" indent="-137159" algn="l" defTabSz="685793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620" kern="120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5pPr>
            <a:lvl6pPr marL="1199988" indent="-171449" algn="l" defTabSz="685793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24987" indent="-171449" algn="l" defTabSz="685793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49984" indent="-171449" algn="l" defTabSz="685793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74982" indent="-171449" algn="l" defTabSz="685793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Discard length data is thin or does not exist by fishing mode/season, across all data sources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Proposed aggregation: region + entire year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Regions: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latin typeface="Arial Narrow" panose="020B0606020202030204" pitchFamily="34" charset="0"/>
              </a:rPr>
              <a:t>MA-NY, NJ, DE-NC for fluke and black sea bass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latin typeface="Arial Narrow" panose="020B0606020202030204" pitchFamily="34" charset="0"/>
              </a:rPr>
              <a:t>all states for scup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Want to allow for regional heterogeneity in catch length while maintaining suitable sample sizes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05436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2024 c</a:t>
            </a:r>
            <a:r>
              <a:rPr lang="en-US" sz="3600" b="0" dirty="0"/>
              <a:t>atch-at-length data – summer flounder 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97C539-9828-4D16-9608-C68768944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191523"/>
              </p:ext>
            </p:extLst>
          </p:nvPr>
        </p:nvGraphicFramePr>
        <p:xfrm>
          <a:off x="1524000" y="1359520"/>
          <a:ext cx="6096000" cy="41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593191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672304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46512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689545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0046164"/>
                    </a:ext>
                  </a:extLst>
                </a:gridCol>
              </a:tblGrid>
              <a:tr h="43056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# measured discards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# measured harvest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245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state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state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region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state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region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59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3365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166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1103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62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444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315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3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993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154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9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NY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1910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468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19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NJ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2266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2266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1025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1025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23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454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320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493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78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391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7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62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NC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5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61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2024 c</a:t>
            </a:r>
            <a:r>
              <a:rPr lang="en-US" sz="3600" b="0" dirty="0"/>
              <a:t>atch-at-length data - black sea bass 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97C539-9828-4D16-9608-C68768944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009989"/>
              </p:ext>
            </p:extLst>
          </p:nvPr>
        </p:nvGraphicFramePr>
        <p:xfrm>
          <a:off x="1524000" y="1359520"/>
          <a:ext cx="6096000" cy="41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593191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672304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46512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689545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0046164"/>
                    </a:ext>
                  </a:extLst>
                </a:gridCol>
              </a:tblGrid>
              <a:tr h="43056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# measured discards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# measured harvest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245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state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state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region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state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region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59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1156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9970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656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4410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62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3232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1809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3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4482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642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9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NY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1100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1303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19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NJ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749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749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1608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1608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23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DE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1441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470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2410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78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712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1456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7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649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250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62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NC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234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5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10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2024 c</a:t>
            </a:r>
            <a:r>
              <a:rPr lang="en-US" sz="3600" b="0" dirty="0"/>
              <a:t>atch-at-length data - scup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97C539-9828-4D16-9608-C68768944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826335"/>
              </p:ext>
            </p:extLst>
          </p:nvPr>
        </p:nvGraphicFramePr>
        <p:xfrm>
          <a:off x="1524000" y="1359520"/>
          <a:ext cx="6096000" cy="41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593191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672304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46512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689545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0046164"/>
                    </a:ext>
                  </a:extLst>
                </a:gridCol>
              </a:tblGrid>
              <a:tr h="43056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# measured discards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 Narrow" panose="020B0606020202030204" pitchFamily="34" charset="0"/>
                        </a:rPr>
                        <a:t># measured harvest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245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state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state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region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state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by region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596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1192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5574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4062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11493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562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601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1557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3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CT</a:t>
                      </a:r>
                    </a:p>
                  </a:txBody>
                  <a:tcPr marL="7620" marR="7620" marT="7620" marB="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2901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2002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9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NY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868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3710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19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NJ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723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DE</a:t>
                      </a:r>
                    </a:p>
                  </a:txBody>
                  <a:tcPr marL="7620" marR="7620" marT="762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78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7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VA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62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NC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51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30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Catch-at-length data aggregation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2906059"/>
            <a:ext cx="7886699" cy="104588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i="1" dirty="0"/>
              <a:t>Does the TC have any guidance or recommendations to the proposed catch-at-length data aggregations?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/>
          </a:p>
          <a:p>
            <a:pPr marL="457200" indent="-182880">
              <a:buFont typeface="+mj-lt"/>
              <a:buAutoNum type="arabicPeriod"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4231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1" y="3015441"/>
            <a:ext cx="7886699" cy="82711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5400" dirty="0"/>
              <a:t>Model Updates</a:t>
            </a:r>
            <a:endParaRPr lang="en-US" sz="4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/>
          </a:p>
          <a:p>
            <a:pPr marL="457200" indent="-182880">
              <a:buFont typeface="+mj-lt"/>
              <a:buAutoNum type="arabicPeriod"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0111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Missing standard errors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AB02F1E-77EF-4B74-A5DD-3CF4424EC24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rgbClr val="008998"/>
                  </a:buClr>
                  <a:defRPr/>
                </a:pPr>
                <a:r>
                  <a:rPr lang="en-US" sz="2200" dirty="0"/>
                  <a:t>S</a:t>
                </a:r>
                <a:r>
                  <a:rPr kumimoji="0" lang="en-US" sz="2200" b="0" i="0" u="none" strike="noStrike" kern="1200" cap="none" spc="8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ome</a:t>
                </a:r>
                <a:r>
                  <a:rPr kumimoji="0" lang="en-US" sz="2200" b="0" i="0" u="none" strike="noStrike" kern="1200" cap="none" spc="8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 MRIP point estimates </a:t>
                </a:r>
                <a:r>
                  <a:rPr lang="en-US" sz="2200" dirty="0"/>
                  <a:t>are based on a </a:t>
                </a:r>
                <a:r>
                  <a:rPr kumimoji="0" lang="en-US" sz="2200" b="0" i="0" u="none" strike="noStrike" kern="1200" cap="none" spc="8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single PSU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rgbClr val="008998"/>
                  </a:buClr>
                  <a:defRPr/>
                </a:pPr>
                <a:r>
                  <a:rPr kumimoji="0" lang="en-US" sz="2200" b="0" i="0" u="none" strike="noStrike" kern="1200" cap="none" spc="8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These estimates do not have an associated standard error because the sample variance formula is: </a:t>
                </a:r>
              </a:p>
              <a:p>
                <a:pPr marL="205737" lvl="1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008998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200" b="0" i="1" u="none" strike="noStrike" kern="1200" cap="none" spc="8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2200" b="0" i="1" u="none" strike="noStrike" kern="1200" cap="none" spc="8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kumimoji="0" lang="en-US" sz="2200" b="0" i="1" u="none" strike="noStrike" kern="1200" cap="none" spc="8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en-US" sz="2200" b="0" i="1" u="none" strike="noStrike" kern="1200" cap="none" spc="8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200" b="0" i="1" u="none" strike="noStrike" kern="1200" cap="none" spc="8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2200" b="0" i="1" u="none" strike="noStrike" kern="1200" cap="none" spc="8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US" sz="2200" b="0" i="1" u="none" strike="noStrike" kern="1200" cap="none" spc="8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0" lang="en-US" sz="2200" b="0" i="1" u="none" strike="noStrike" kern="1200" cap="none" spc="8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sz="2200" b="0" i="1" u="none" strike="noStrike" kern="1200" cap="none" spc="8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200" b="0" i="1" u="none" strike="noStrike" kern="1200" cap="none" spc="8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0" lang="en-US" sz="2200" b="0" i="1" u="none" strike="noStrike" kern="1200" cap="none" spc="8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0" lang="en-US" sz="2200" b="0" i="1" u="none" strike="noStrike" kern="1200" cap="none" spc="8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sz="2200" b="0" i="1" u="none" strike="noStrike" kern="1200" cap="none" spc="8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sz="2200" b="0" i="1" u="none" strike="noStrike" kern="1200" cap="none" spc="8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sz="2200" b="0" i="0" u="none" strike="noStrike" kern="1200" cap="none" spc="8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rgbClr val="008998"/>
                  </a:buClr>
                  <a:defRPr/>
                </a:pP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8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0" lang="en-US" sz="2200" b="0" i="1" u="none" strike="noStrike" kern="1200" cap="none" spc="8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sym typeface="Wingdings" panose="05000000000000000000" pitchFamily="2" charset="2"/>
                  </a:rPr>
                  <a:t>leads to division by zero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rgbClr val="008998"/>
                  </a:buClr>
                  <a:defRPr/>
                </a:pPr>
                <a:endParaRPr kumimoji="0" lang="en-US" sz="2200" b="0" i="0" u="none" strike="noStrike" kern="1200" cap="none" spc="8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rgbClr val="008998"/>
                  </a:buClr>
                  <a:defRPr/>
                </a:pPr>
                <a:r>
                  <a:rPr lang="en-US" sz="2200" dirty="0"/>
                  <a:t>Previous approach: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  <a:buClr>
                    <a:srgbClr val="008998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sz="2200" spc="8" dirty="0">
                    <a:solidFill>
                      <a:srgbClr val="00467F"/>
                    </a:solidFill>
                  </a:rPr>
                  <a:t>T</a:t>
                </a:r>
                <a:r>
                  <a:rPr kumimoji="0" lang="en-US" sz="2200" b="0" i="0" u="none" strike="noStrike" kern="1200" cap="none" spc="8" normalizeH="0" baseline="0" noProof="0" dirty="0" err="1">
                    <a:ln>
                      <a:noFill/>
                    </a:ln>
                    <a:solidFill>
                      <a:srgbClr val="00467F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+mn-ea"/>
                    <a:cs typeface="Arial" panose="020B0604020202020204" pitchFamily="34" charset="0"/>
                  </a:rPr>
                  <a:t>reat</a:t>
                </a:r>
                <a:r>
                  <a:rPr kumimoji="0" lang="en-US" sz="2200" b="0" i="0" u="none" strike="noStrike" kern="1200" cap="none" spc="8" normalizeH="0" baseline="0" noProof="0" dirty="0">
                    <a:ln>
                      <a:noFill/>
                    </a:ln>
                    <a:solidFill>
                      <a:srgbClr val="00467F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+mn-ea"/>
                    <a:cs typeface="Arial" panose="020B0604020202020204" pitchFamily="34" charset="0"/>
                  </a:rPr>
                  <a:t> these estimates with certainty, i.e., no sampling/statistical variability</a:t>
                </a:r>
                <a:endParaRPr lang="en-US" sz="2200" spc="8" dirty="0">
                  <a:solidFill>
                    <a:srgbClr val="00467F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rgbClr val="008998"/>
                  </a:buClr>
                  <a:defRPr/>
                </a:pPr>
                <a:r>
                  <a:rPr lang="en-US" sz="2200" dirty="0">
                    <a:solidFill>
                      <a:srgbClr val="00467F"/>
                    </a:solidFill>
                  </a:rPr>
                  <a:t>Proposed improvement: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  <a:buClr>
                    <a:srgbClr val="008998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sz="2200" spc="8" dirty="0">
                    <a:solidFill>
                      <a:srgbClr val="00467F"/>
                    </a:solidFill>
                  </a:rPr>
                  <a:t>Impute standard errors following MRIP’s hot-deck imputation approach</a:t>
                </a:r>
              </a:p>
              <a:p>
                <a:pPr lvl="1">
                  <a:lnSpc>
                    <a:spcPct val="95000"/>
                  </a:lnSpc>
                  <a:spcBef>
                    <a:spcPts val="1050"/>
                  </a:spcBef>
                  <a:spcAft>
                    <a:spcPts val="150"/>
                  </a:spcAft>
                  <a:buClr>
                    <a:srgbClr val="008998"/>
                  </a:buClr>
                  <a:buSzPct val="80000"/>
                  <a:buFont typeface="Arial" pitchFamily="34" charset="0"/>
                  <a:buChar char="•"/>
                  <a:defRPr/>
                </a:pPr>
                <a:endParaRPr kumimoji="0" lang="en-US" sz="2200" b="0" i="0" u="none" strike="noStrike" kern="1200" cap="none" spc="8" normalizeH="0" baseline="0" noProof="0" dirty="0">
                  <a:ln>
                    <a:noFill/>
                  </a:ln>
                  <a:solidFill>
                    <a:srgbClr val="00467F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137159" marR="0" lvl="0" indent="-137159" algn="l" defTabSz="685793" rtl="0" eaLnBrk="1" fontAlgn="auto" latinLnBrk="0" hangingPunct="1">
                  <a:lnSpc>
                    <a:spcPct val="95000"/>
                  </a:lnSpc>
                  <a:spcBef>
                    <a:spcPts val="1050"/>
                  </a:spcBef>
                  <a:spcAft>
                    <a:spcPts val="150"/>
                  </a:spcAft>
                  <a:buClr>
                    <a:srgbClr val="008998"/>
                  </a:buClr>
                  <a:buSzPct val="80000"/>
                  <a:buFont typeface="Arial" pitchFamily="34" charset="0"/>
                  <a:buChar char="•"/>
                  <a:tabLst/>
                  <a:defRPr/>
                </a:pPr>
                <a:endParaRPr kumimoji="0" lang="en-US" sz="2200" b="0" i="0" u="none" strike="noStrike" kern="1200" cap="none" spc="8" normalizeH="0" baseline="0" noProof="0" dirty="0">
                  <a:ln>
                    <a:noFill/>
                  </a:ln>
                  <a:solidFill>
                    <a:srgbClr val="00467F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685793" rtl="0" eaLnBrk="1" fontAlgn="auto" latinLnBrk="0" hangingPunct="1">
                  <a:lnSpc>
                    <a:spcPct val="95000"/>
                  </a:lnSpc>
                  <a:spcBef>
                    <a:spcPts val="1050"/>
                  </a:spcBef>
                  <a:spcAft>
                    <a:spcPts val="150"/>
                  </a:spcAft>
                  <a:buClr>
                    <a:srgbClr val="008998"/>
                  </a:buClr>
                  <a:buSzPct val="80000"/>
                  <a:buFont typeface="Arial" pitchFamily="34" charset="0"/>
                  <a:buNone/>
                  <a:tabLst/>
                  <a:defRPr/>
                </a:pPr>
                <a:endParaRPr kumimoji="0" lang="en-US" sz="2200" b="0" i="0" u="none" strike="noStrike" kern="1200" cap="none" spc="8" normalizeH="0" baseline="0" noProof="0" dirty="0">
                  <a:ln>
                    <a:noFill/>
                  </a:ln>
                  <a:solidFill>
                    <a:srgbClr val="00467F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 panose="020B0604020202020204" pitchFamily="34" charset="0"/>
                </a:endParaRPr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AB02F1E-77EF-4B74-A5DD-3CF4424EC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309" t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89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MRIP’s hot-deck imputation approach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02F1E-77EF-4B74-A5DD-3CF4424EC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Used for intercepted angler trips with landings where both length and weight measurements are missing</a:t>
            </a: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sz="2200" spc="8" dirty="0">
                <a:solidFill>
                  <a:srgbClr val="00467F"/>
                </a:solidFill>
              </a:rPr>
              <a:t>Up to five rounds of imputation are conducted in an attempt to fill in missing values: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lang="en-US" sz="2000" spc="8" dirty="0">
                <a:solidFill>
                  <a:srgbClr val="00467F"/>
                </a:solidFill>
              </a:rPr>
              <a:t>Current year, wave, sub-region, state, mode, area fished, species. 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lang="en-US" sz="2000" spc="8" dirty="0">
                <a:solidFill>
                  <a:srgbClr val="00467F"/>
                </a:solidFill>
              </a:rPr>
              <a:t>Current year, half-year, sub-region, state, mode, species. 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lang="en-US" sz="2000" spc="8" dirty="0">
                <a:solidFill>
                  <a:srgbClr val="00467F"/>
                </a:solidFill>
              </a:rPr>
              <a:t>Current + most recent prior year, wave, sub-region, state, mode, area fished, species. </a:t>
            </a:r>
            <a:endParaRPr lang="en-US" sz="2000" dirty="0">
              <a:solidFill>
                <a:srgbClr val="00467F"/>
              </a:solidFill>
            </a:endParaRP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lang="en-US" sz="2000" spc="8" dirty="0">
                <a:solidFill>
                  <a:srgbClr val="00467F"/>
                </a:solidFill>
              </a:rPr>
              <a:t>Current + most recent prior year, sub-region, state, mode, species.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lang="en-US" sz="2000" spc="8" dirty="0">
                <a:solidFill>
                  <a:srgbClr val="00467F"/>
                </a:solidFill>
              </a:rPr>
              <a:t>Current + most recent prior year, sub-region, species. </a:t>
            </a:r>
          </a:p>
          <a:p>
            <a:pPr lvl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defRPr/>
            </a:pPr>
            <a:endParaRPr kumimoji="0" lang="en-US" sz="166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1706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dirty="0"/>
              <a:t>RDM missing SEs</a:t>
            </a:r>
            <a:endParaRPr lang="en-US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02F1E-77EF-4B74-A5DD-3CF4424EC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1" y="1679958"/>
            <a:ext cx="8037829" cy="4623023"/>
          </a:xfrm>
        </p:spPr>
        <p:txBody>
          <a:bodyPr>
            <a:normAutofit/>
          </a:bodyPr>
          <a:lstStyle/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Directed trips</a:t>
            </a:r>
          </a:p>
          <a:p>
            <a:pPr lvl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200" b="0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Estimation strata </a:t>
            </a:r>
            <a:r>
              <a:rPr kumimoji="0" lang="en-US" sz="2200" b="0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  <a:sym typeface="Wingdings" panose="05000000000000000000" pitchFamily="2" charset="2"/>
              </a:rPr>
              <a:t></a:t>
            </a:r>
            <a:r>
              <a:rPr kumimoji="0" lang="en-US" sz="2200" b="0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  current year + month + kind-of-day + state + mode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68/411 (16.5%) are missing SEs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Harvest and discards-per-trip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Combined to generate catch-per-trip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Estimation strata </a:t>
            </a:r>
            <a:r>
              <a:rPr kumimoji="0" lang="en-US" sz="2200" b="0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  <a:sym typeface="Wingdings" panose="05000000000000000000" pitchFamily="2" charset="2"/>
              </a:rPr>
              <a:t></a:t>
            </a:r>
            <a:r>
              <a:rPr lang="en-US" sz="2200" dirty="0"/>
              <a:t> current year + wave + state + mode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59/711 (8.3%) are missing SE’s</a:t>
            </a: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2200" dirty="0"/>
              <a:t>Use approach similar to MRIP’s hot-deck approach for filling in missing SEs from higher levels of aggregation </a:t>
            </a:r>
          </a:p>
        </p:txBody>
      </p:sp>
    </p:spTree>
    <p:extLst>
      <p:ext uri="{BB962C8B-B14F-4D97-AF65-F5344CB8AC3E}">
        <p14:creationId xmlns:p14="http://schemas.microsoft.com/office/powerpoint/2010/main" val="2789814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discussion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02F1E-77EF-4B74-A5DD-3CF4424EC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1" y="1442720"/>
            <a:ext cx="7886699" cy="4860261"/>
          </a:xfrm>
        </p:spPr>
        <p:txBody>
          <a:bodyPr>
            <a:normAutofit fontScale="92500" lnSpcReduction="10000"/>
          </a:bodyPr>
          <a:lstStyle/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sz="2200" dirty="0">
                <a:solidFill>
                  <a:srgbClr val="00467F"/>
                </a:solidFill>
              </a:rPr>
              <a:t>Quick recap of the bioeconomic model</a:t>
            </a: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sz="2200" dirty="0">
                <a:solidFill>
                  <a:srgbClr val="00467F"/>
                </a:solidFill>
              </a:rPr>
              <a:t>Data and work schedule</a:t>
            </a: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Input from the TC</a:t>
            </a:r>
          </a:p>
          <a:p>
            <a:pPr lvl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Catch-per-trip</a:t>
            </a:r>
          </a:p>
          <a:p>
            <a:pPr lvl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sz="2000" spc="8" dirty="0">
                <a:solidFill>
                  <a:srgbClr val="00467F"/>
                </a:solidFill>
              </a:rPr>
              <a:t>Catch-at-length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defRPr/>
            </a:pPr>
            <a:r>
              <a:rPr kumimoji="0" lang="en-US" sz="2200" b="0" i="0" u="none" strike="noStrike" kern="1200" cap="none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Model updates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00467F"/>
                </a:solidFill>
              </a:rPr>
              <a:t>Dealing with missing standard errors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00467F"/>
                </a:solidFill>
              </a:rPr>
              <a:t>Incorporating correlation in catch-per-trip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00467F"/>
                </a:solidFill>
              </a:rPr>
              <a:t>Calibrating the model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defRPr/>
            </a:pPr>
            <a:r>
              <a:rPr lang="en-US" sz="2200" dirty="0">
                <a:solidFill>
                  <a:srgbClr val="00467F"/>
                </a:solidFill>
              </a:rPr>
              <a:t>Other concerns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00467F"/>
                </a:solidFill>
              </a:rPr>
              <a:t>Split regulations in a state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00467F"/>
                </a:solidFill>
              </a:rPr>
              <a:t>February season in Virginia</a:t>
            </a:r>
          </a:p>
          <a:p>
            <a:pPr lvl="1">
              <a:buClr>
                <a:srgbClr val="008998"/>
              </a:buClr>
              <a:defRPr/>
            </a:pPr>
            <a:endParaRPr lang="en-US" sz="2200" dirty="0">
              <a:solidFill>
                <a:srgbClr val="00467F"/>
              </a:solidFill>
            </a:endParaRPr>
          </a:p>
          <a:p>
            <a:pPr lvl="1">
              <a:buClr>
                <a:srgbClr val="008998"/>
              </a:buClr>
              <a:defRPr/>
            </a:pPr>
            <a:endParaRPr lang="en-US" sz="2200" dirty="0">
              <a:solidFill>
                <a:srgbClr val="00467F"/>
              </a:solidFill>
            </a:endParaRPr>
          </a:p>
          <a:p>
            <a:pPr lvl="1">
              <a:buClr>
                <a:srgbClr val="008998"/>
              </a:buClr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1923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dirty="0"/>
              <a:t>Our imputation approach for filling in missing SEs on estimates of directed trips</a:t>
            </a:r>
            <a:endParaRPr lang="en-US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02F1E-77EF-4B74-A5DD-3CF4424EC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Estimation strata is: current year + month + kind-of-day + state + mode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68/411 (16.5%) are missing SEs </a:t>
            </a: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sz="2200" dirty="0">
                <a:solidFill>
                  <a:srgbClr val="00467F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Potential imputation rounds:</a:t>
            </a:r>
            <a:endParaRPr kumimoji="0" lang="en-US" sz="166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month + kind-of-day + state + mode, </a:t>
            </a:r>
            <a:r>
              <a:rPr kumimoji="0" lang="en-US" sz="2000" b="1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averaged across the last two prior years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month + kind-of-day + state + mode, </a:t>
            </a:r>
            <a:r>
              <a:rPr kumimoji="0" lang="en-US" sz="2000" b="1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most recent prior year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month + kind-of-day + state + mode, </a:t>
            </a:r>
            <a:r>
              <a:rPr kumimoji="0" lang="en-US" sz="2000" b="1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second-most recent prior year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current year + kind-of-day + state + mode, </a:t>
            </a:r>
            <a:r>
              <a:rPr kumimoji="0" lang="en-US" sz="2000" b="1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averaged across the prior month and the next month 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current year + kind-of-day + state + mode, </a:t>
            </a:r>
            <a:r>
              <a:rPr kumimoji="0" lang="en-US" sz="2000" b="1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prior month 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current year + kind-of-day + state + mode, </a:t>
            </a:r>
            <a:r>
              <a:rPr kumimoji="0" lang="en-US" sz="2000" b="1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next month 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current year + month + kind-of-day + state, </a:t>
            </a:r>
            <a:r>
              <a:rPr kumimoji="0" lang="en-US" sz="2000" b="1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averaged across all other fishing modes</a:t>
            </a:r>
          </a:p>
          <a:p>
            <a:pPr marL="0" marR="0" lvl="0" indent="0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8078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0" dirty="0"/>
              <a:t>Our imputation approach for filling in missing SEs on estimates of directed trips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1" y="2062480"/>
            <a:ext cx="7886699" cy="4240501"/>
          </a:xfrm>
        </p:spPr>
        <p:txBody>
          <a:bodyPr/>
          <a:lstStyle/>
          <a:p>
            <a:r>
              <a:rPr lang="en-US" sz="2400" dirty="0"/>
              <a:t>After imputation, only 7/411 (1.7%) strata cells are missing SE’s</a:t>
            </a:r>
          </a:p>
          <a:p>
            <a:r>
              <a:rPr lang="en-US" sz="2400" dirty="0"/>
              <a:t>For these cells, I set the SE equal to the mean estimate </a:t>
            </a:r>
            <a:r>
              <a:rPr lang="en-US" sz="2400" dirty="0">
                <a:sym typeface="Wingdings" panose="05000000000000000000" pitchFamily="2" charset="2"/>
              </a:rPr>
              <a:t> implies high uncertainty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69399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dirty="0"/>
              <a:t>Our imputation approach for filling in missing SEs on estimates of harvest- and discards-per-trip (2024)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6402" y="1696740"/>
            <a:ext cx="7142478" cy="231646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Estimation strata is: current year + wave + state + mode + species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59/711 (8.3%) are missing SE’s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solidFill>
                  <a:srgbClr val="00467F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Potential </a:t>
            </a:r>
            <a:r>
              <a:rPr lang="en-US" sz="2200" dirty="0">
                <a:solidFill>
                  <a:srgbClr val="00467F"/>
                </a:solidFill>
              </a:rPr>
              <a:t>i</a:t>
            </a:r>
            <a:r>
              <a:rPr lang="en-US" sz="2200" dirty="0">
                <a:solidFill>
                  <a:srgbClr val="00467F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mputation rounds: </a:t>
            </a:r>
          </a:p>
          <a:p>
            <a:pPr marL="548637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200" dirty="0"/>
              <a:t>Current year + two-wave period + state + mode</a:t>
            </a:r>
          </a:p>
          <a:p>
            <a:pPr marL="548637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200" dirty="0"/>
              <a:t>Current year + half-year period + state + mode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CBDDBA9-2F8E-4E17-A5FF-F197A64AD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44400"/>
              </p:ext>
            </p:extLst>
          </p:nvPr>
        </p:nvGraphicFramePr>
        <p:xfrm>
          <a:off x="6301888" y="2131509"/>
          <a:ext cx="2435710" cy="2594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351">
                  <a:extLst>
                    <a:ext uri="{9D8B030D-6E8A-4147-A177-3AD203B41FA5}">
                      <a16:colId xmlns:a16="http://schemas.microsoft.com/office/drawing/2014/main" val="3926558110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3812440201"/>
                    </a:ext>
                  </a:extLst>
                </a:gridCol>
                <a:gridCol w="883919">
                  <a:extLst>
                    <a:ext uri="{9D8B030D-6E8A-4147-A177-3AD203B41FA5}">
                      <a16:colId xmlns:a16="http://schemas.microsoft.com/office/drawing/2014/main" val="2959349662"/>
                    </a:ext>
                  </a:extLst>
                </a:gridCol>
              </a:tblGrid>
              <a:tr h="35956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two-wave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half-year 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74339"/>
                  </a:ext>
                </a:extLst>
              </a:tr>
              <a:tr h="3105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941872"/>
                  </a:ext>
                </a:extLst>
              </a:tr>
              <a:tr h="3105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714642"/>
                  </a:ext>
                </a:extLst>
              </a:tr>
              <a:tr h="3105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642042"/>
                  </a:ext>
                </a:extLst>
              </a:tr>
              <a:tr h="3105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4, 5, 6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03279"/>
                  </a:ext>
                </a:extLst>
              </a:tr>
              <a:tr h="3105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4, 5, 6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93559"/>
                  </a:ext>
                </a:extLst>
              </a:tr>
              <a:tr h="3105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4, 5, 6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49364"/>
                  </a:ext>
                </a:extLst>
              </a:tr>
            </a:tbl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2972F7A-90FA-48BA-A857-5B8F4442F725}"/>
              </a:ext>
            </a:extLst>
          </p:cNvPr>
          <p:cNvSpPr txBox="1">
            <a:spLocks/>
          </p:cNvSpPr>
          <p:nvPr/>
        </p:nvSpPr>
        <p:spPr>
          <a:xfrm>
            <a:off x="406401" y="4785360"/>
            <a:ext cx="8108949" cy="184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7159" indent="-137159" algn="l" defTabSz="685793" rtl="0" eaLnBrk="1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340" kern="1200" spc="8" baseline="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1pPr>
            <a:lvl2pPr marL="342896" indent="-137159" algn="l" defTabSz="685793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548635" indent="-137159" algn="l" defTabSz="685793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620" kern="120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754373" indent="-137159" algn="l" defTabSz="685793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620" kern="120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960110" indent="-137159" algn="l" defTabSz="685793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620" kern="120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5pPr>
            <a:lvl6pPr marL="1199988" indent="-171449" algn="l" defTabSz="685793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24987" indent="-171449" algn="l" defTabSz="685793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49984" indent="-171449" algn="l" defTabSz="685793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74982" indent="-171449" algn="l" defTabSz="685793" rtl="0" eaLnBrk="1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Plan to follow the similar approach when computing projected harvest- and discards-per-trip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200" dirty="0"/>
          </a:p>
          <a:p>
            <a:pPr marL="0" indent="0">
              <a:buClr>
                <a:srgbClr val="008998"/>
              </a:buClr>
              <a:buFont typeface="Arial" pitchFamily="34" charset="0"/>
              <a:buNone/>
              <a:defRPr/>
            </a:pPr>
            <a:r>
              <a:rPr lang="en-US" sz="2400" i="1" dirty="0"/>
              <a:t>Is the TC comfortable imputing values for missing standard errors?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98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41" y="375920"/>
            <a:ext cx="8312409" cy="690880"/>
          </a:xfrm>
        </p:spPr>
        <p:txBody>
          <a:bodyPr>
            <a:noAutofit/>
          </a:bodyPr>
          <a:lstStyle/>
          <a:p>
            <a:r>
              <a:rPr lang="en-US" sz="3200" b="0" dirty="0"/>
              <a:t>Incorporating </a:t>
            </a:r>
            <a:r>
              <a:rPr lang="en-US" sz="3200" dirty="0"/>
              <a:t>c</a:t>
            </a:r>
            <a:r>
              <a:rPr lang="en-US" sz="3200" b="0" dirty="0"/>
              <a:t>orrelation in catch-per-trip </a:t>
            </a:r>
            <a:r>
              <a:rPr lang="en-US" sz="3200" dirty="0"/>
              <a:t>e</a:t>
            </a:r>
            <a:r>
              <a:rPr lang="en-US" sz="3200" b="0" dirty="0"/>
              <a:t>stimates</a:t>
            </a:r>
            <a:endParaRPr lang="en-US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151" y="1706880"/>
            <a:ext cx="8219698" cy="407416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Previous approach to computing catch-per-trip:</a:t>
            </a:r>
          </a:p>
          <a:p>
            <a:pPr marL="548637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200" dirty="0"/>
              <a:t>Simulate harvest-per-trip and discards-per-trip separately</a:t>
            </a:r>
          </a:p>
          <a:p>
            <a:pPr lvl="2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 Each drawn from MRIP point estimates and SEs</a:t>
            </a:r>
          </a:p>
          <a:p>
            <a:pPr marL="548637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200" dirty="0"/>
              <a:t>Combine the two to arrive at catch-per-trip</a:t>
            </a:r>
          </a:p>
          <a:p>
            <a:pPr marL="548637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US" sz="22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dirty="0"/>
              <a:t>This is appropriate when harvest and discards are independent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However, data show correlation between harvest and discards in many cases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6344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41" y="375920"/>
            <a:ext cx="8312409" cy="690880"/>
          </a:xfrm>
        </p:spPr>
        <p:txBody>
          <a:bodyPr>
            <a:noAutofit/>
          </a:bodyPr>
          <a:lstStyle/>
          <a:p>
            <a:r>
              <a:rPr lang="en-US" sz="3200" b="0" dirty="0"/>
              <a:t>Incorporating </a:t>
            </a:r>
            <a:r>
              <a:rPr lang="en-US" sz="3200" dirty="0"/>
              <a:t>c</a:t>
            </a:r>
            <a:r>
              <a:rPr lang="en-US" sz="3200" b="0" dirty="0"/>
              <a:t>orrelation in catch-per-trip </a:t>
            </a:r>
            <a:r>
              <a:rPr lang="en-US" sz="3200" dirty="0"/>
              <a:t>e</a:t>
            </a:r>
            <a:r>
              <a:rPr lang="en-US" sz="3200" b="0" dirty="0"/>
              <a:t>stimates</a:t>
            </a:r>
            <a:endParaRPr lang="en-US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151" y="1659638"/>
            <a:ext cx="8219698" cy="449732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Proposed approach:</a:t>
            </a:r>
          </a:p>
          <a:p>
            <a:pPr marL="548637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200" dirty="0"/>
              <a:t>Estimate correlation between harvest and discards</a:t>
            </a:r>
          </a:p>
          <a:p>
            <a:pPr marL="548637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200" dirty="0"/>
              <a:t>Use copula modeling to simulate joint distribution of harvest and discards</a:t>
            </a:r>
          </a:p>
          <a:p>
            <a:pPr lvl="2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Keeps marginal distributions unchanged </a:t>
            </a:r>
          </a:p>
          <a:p>
            <a:pPr lvl="2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Captures realistic dependence between outcomes  </a:t>
            </a:r>
          </a:p>
          <a:p>
            <a:pPr lvl="2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Produces more informed estimates of trip outcomes (catch, harvest, fishing demand, welfare)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Font typeface="Arial" pitchFamily="34" charset="0"/>
              <a:buNone/>
              <a:defRPr/>
            </a:pPr>
            <a:r>
              <a:rPr lang="en-US" sz="2200" i="1" dirty="0"/>
              <a:t>Is the TC comfortable with this approach?</a:t>
            </a:r>
            <a:endParaRPr lang="en-US" sz="2200" dirty="0"/>
          </a:p>
          <a:p>
            <a:pPr marL="457200" indent="-182880">
              <a:buFont typeface="+mj-lt"/>
              <a:buAutoNum type="arabicPeriod"/>
            </a:pPr>
            <a:endParaRPr kumimoji="0" lang="en-US" sz="1800" b="0" i="0" u="none" strike="noStrike" kern="1200" cap="none" spc="8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735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Calibrating the model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389133"/>
            <a:ext cx="7886699" cy="407973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Calibrating the model requires generating trips that “look” like trips in the baseline-year (FY2024)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Previous approach: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Simulate trips and adjusted the catch-at-length distribution such that total simulated harvest approximate MRIP estimates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Assumes all fish harvested were legal size, all fish discarded were not legal size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Proposed approach following cod + haddock RDM: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Do not adjust the catch-at-length distribution and instead allow some simulated trips to illegally harvest or voluntary release fish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Carry proportions of trips with these behaviors into the projection year (FY2026) with some adjustments based on the stringency of regulations in FY2026 relative to FY2024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22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Font typeface="Arial" pitchFamily="34" charset="0"/>
              <a:buNone/>
              <a:defRPr/>
            </a:pPr>
            <a:r>
              <a:rPr lang="en-US" sz="2200" i="1" dirty="0"/>
              <a:t>Is the TC comfortable with this approach?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6555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Example of observed </a:t>
            </a:r>
            <a:r>
              <a:rPr lang="en-US" sz="3600" dirty="0"/>
              <a:t>sub-legal harvest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666240"/>
            <a:ext cx="7886699" cy="3802626"/>
          </a:xfrm>
        </p:spPr>
        <p:txBody>
          <a:bodyPr>
            <a:no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I compiled summer flounder harvest length data from MRIP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New Jersey, 2024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Minimum size 18”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Removed observations with imputed lengths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Removed observations from “Delaware Estuary”, which may have been taken where the minimum size was shorter than 18”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21499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Example of observed </a:t>
            </a:r>
            <a:r>
              <a:rPr lang="en-US" sz="3600" dirty="0"/>
              <a:t>sub-legal harvest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6106160"/>
            <a:ext cx="7886699" cy="640080"/>
          </a:xfrm>
        </p:spPr>
        <p:txBody>
          <a:bodyPr>
            <a:noAutofit/>
          </a:bodyPr>
          <a:lstStyle/>
          <a:p>
            <a:pPr marL="205737" lvl="1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/>
              <a:t>90 of 566 (16%) of measured harvest was shorter than 18”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C9BB76-659D-4DBD-8F51-9958ED1D1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449" y="1339873"/>
            <a:ext cx="612710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10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Example of observed </a:t>
            </a:r>
            <a:r>
              <a:rPr lang="en-US" sz="3600" dirty="0"/>
              <a:t>sub-legal harvest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8" y="6103116"/>
            <a:ext cx="7886699" cy="731520"/>
          </a:xfrm>
        </p:spPr>
        <p:txBody>
          <a:bodyPr>
            <a:noAutofit/>
          </a:bodyPr>
          <a:lstStyle/>
          <a:p>
            <a:pPr marL="205737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/>
              <a:t> 102 of 566 (18%) of measured harvest was shorter 45.72 centimeters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51C91-27E2-4C6D-97AC-8E9800361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663" y="1314198"/>
            <a:ext cx="627867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26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Calibrating the model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389133"/>
            <a:ext cx="7886699" cy="4079733"/>
          </a:xfrm>
        </p:spPr>
        <p:txBody>
          <a:bodyPr>
            <a:noAutofit/>
          </a:bodyPr>
          <a:lstStyle/>
          <a:p>
            <a:pPr marL="205737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Font typeface="Arial" pitchFamily="34" charset="0"/>
              <a:buNone/>
              <a:defRPr/>
            </a:pPr>
            <a:r>
              <a:rPr lang="en-US" sz="2200" i="1" dirty="0"/>
              <a:t>Is the TC comfortable with the illegal harvest/voluntary release calibration approach?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32250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1" y="3015441"/>
            <a:ext cx="7886699" cy="82711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5400" dirty="0"/>
              <a:t>Recap of the model</a:t>
            </a:r>
            <a:endParaRPr lang="en-US" sz="4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/>
          </a:p>
          <a:p>
            <a:pPr marL="457200" indent="-182880">
              <a:buFont typeface="+mj-lt"/>
              <a:buAutoNum type="arabicPeriod"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2264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1" y="3015441"/>
            <a:ext cx="7886699" cy="82711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5400" dirty="0"/>
              <a:t>Other Concerns</a:t>
            </a:r>
            <a:endParaRPr lang="en-US" sz="4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/>
          </a:p>
          <a:p>
            <a:pPr marL="457200" indent="-182880">
              <a:buFont typeface="+mj-lt"/>
              <a:buAutoNum type="arabicPeriod"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2196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Split regulations in a state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2097741"/>
            <a:ext cx="7886699" cy="373011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Currently we run the model at the state-level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One state has expressed interest in different regulations for different parts of the state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At a minimum, this will increase uncertainty in estimates of directed trips and overall uncertainty in model output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i="1" dirty="0"/>
              <a:t>Any guidance or recommendations from the TC?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/>
          </a:p>
          <a:p>
            <a:pPr marL="457200" indent="-182880">
              <a:buFont typeface="+mj-lt"/>
              <a:buAutoNum type="arabicPeriod"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8153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600" dirty="0"/>
              <a:t>February season in Virginia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748118"/>
            <a:ext cx="7886699" cy="407973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There is a recreational season in February in Virginia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We do not know observed February harvest until at least March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If we only run the model in November/December: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We suggest users evaluate a range of options around expected values of February harvest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Then in March, choose the set of evaluated regulations that most accurately reflected actual February harvest 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If we are able to run the model in March or later, we can remove observed February harvest off the top and run the model </a:t>
            </a:r>
          </a:p>
          <a:p>
            <a:pPr marL="457200" indent="-182880">
              <a:buFont typeface="+mj-lt"/>
              <a:buAutoNum type="arabicPeriod"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0866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600" dirty="0"/>
              <a:t>Recap of discussion points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748118"/>
            <a:ext cx="7886699" cy="407973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defRPr/>
            </a:pPr>
            <a:r>
              <a:rPr kumimoji="0" lang="en-US" sz="22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Catch-per-trip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Font typeface="Wingdings" panose="05000000000000000000" pitchFamily="2" charset="2"/>
              <a:buChar char="Ø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Data years for projected 2026 catch-per-trip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Font typeface="Wingdings" panose="05000000000000000000" pitchFamily="2" charset="2"/>
              <a:buChar char="Ø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Modeling correlation in harvest and discards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defRPr/>
            </a:pPr>
            <a:r>
              <a:rPr lang="en-US" sz="2200" spc="8" dirty="0">
                <a:solidFill>
                  <a:srgbClr val="00467F"/>
                </a:solidFill>
              </a:rPr>
              <a:t>Catch-at-length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Font typeface="Wingdings" panose="05000000000000000000" pitchFamily="2" charset="2"/>
              <a:buChar char="Ø"/>
              <a:defRPr/>
            </a:pPr>
            <a:r>
              <a:rPr lang="en-US" sz="2000" spc="8" dirty="0">
                <a:solidFill>
                  <a:srgbClr val="00467F"/>
                </a:solidFill>
              </a:rPr>
              <a:t>Aggregating length data across regions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defRPr/>
            </a:pPr>
            <a:r>
              <a:rPr lang="en-US" sz="2200" dirty="0">
                <a:solidFill>
                  <a:srgbClr val="00467F"/>
                </a:solidFill>
              </a:rPr>
              <a:t>Dealing with missing standard errors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solidFill>
                  <a:srgbClr val="00467F"/>
                </a:solidFill>
              </a:rPr>
              <a:t>Follow MRIP’s hot-deck imputation approach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defRPr/>
            </a:pPr>
            <a:r>
              <a:rPr lang="en-US" sz="2200" dirty="0">
                <a:solidFill>
                  <a:srgbClr val="00467F"/>
                </a:solidFill>
              </a:rPr>
              <a:t>Calibrating the model by allowing for illegal harvest/voluntary release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defRPr/>
            </a:pPr>
            <a:r>
              <a:rPr lang="en-US" sz="2200" dirty="0">
                <a:solidFill>
                  <a:srgbClr val="00467F"/>
                </a:solidFill>
              </a:rPr>
              <a:t>Split regulations in a state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defRPr/>
            </a:pPr>
            <a:r>
              <a:rPr lang="en-US" sz="2200" dirty="0">
                <a:solidFill>
                  <a:srgbClr val="00467F"/>
                </a:solidFill>
              </a:rPr>
              <a:t>February season in Virginia</a:t>
            </a:r>
          </a:p>
          <a:p>
            <a:pPr lvl="1">
              <a:buClr>
                <a:srgbClr val="008998"/>
              </a:buClr>
              <a:defRPr/>
            </a:pPr>
            <a:endParaRPr lang="en-US" sz="2200" dirty="0">
              <a:solidFill>
                <a:srgbClr val="00467F"/>
              </a:solidFill>
            </a:endParaRPr>
          </a:p>
          <a:p>
            <a:pPr lvl="1">
              <a:buClr>
                <a:srgbClr val="008998"/>
              </a:buClr>
              <a:defRPr/>
            </a:pPr>
            <a:endParaRPr lang="en-US" sz="2200" dirty="0">
              <a:solidFill>
                <a:srgbClr val="00467F"/>
              </a:solidFill>
            </a:endParaRPr>
          </a:p>
          <a:p>
            <a:pPr lvl="1">
              <a:buClr>
                <a:srgbClr val="008998"/>
              </a:buClr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>
              <a:buClr>
                <a:srgbClr val="008998"/>
              </a:buClr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endParaRPr lang="en-US" sz="2200" dirty="0"/>
          </a:p>
          <a:p>
            <a:pPr marL="617220" indent="-342900"/>
            <a:endParaRPr kumimoji="0" lang="en-US" sz="2200" b="0" i="0" u="none" strike="noStrike" kern="1200" cap="none" spc="8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0537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Bio-economic model</a:t>
            </a:r>
            <a:endParaRPr lang="en-US" dirty="0"/>
          </a:p>
        </p:txBody>
      </p:sp>
      <p:sp>
        <p:nvSpPr>
          <p:cNvPr id="34" name="Rounded Rectangle 62">
            <a:extLst>
              <a:ext uri="{FF2B5EF4-FFF2-40B4-BE49-F238E27FC236}">
                <a16:creationId xmlns:a16="http://schemas.microsoft.com/office/drawing/2014/main" id="{3537E108-181B-47F2-B028-F5875944FF53}"/>
              </a:ext>
            </a:extLst>
          </p:cNvPr>
          <p:cNvSpPr/>
          <p:nvPr/>
        </p:nvSpPr>
        <p:spPr>
          <a:xfrm>
            <a:off x="3897418" y="1537606"/>
            <a:ext cx="2504158" cy="1253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hangingPunct="0"/>
            <a:r>
              <a:rPr lang="en-US" sz="1600" dirty="0">
                <a:solidFill>
                  <a:prstClr val="white"/>
                </a:solidFill>
                <a:latin typeface="Arial Narrow"/>
              </a:rPr>
              <a:t>Simulate </a:t>
            </a:r>
            <a:r>
              <a:rPr lang="en-US" sz="1600">
                <a:solidFill>
                  <a:prstClr val="white"/>
                </a:solidFill>
                <a:latin typeface="Arial Narrow"/>
              </a:rPr>
              <a:t>angler trips </a:t>
            </a:r>
            <a:r>
              <a:rPr lang="en-US" sz="1600" dirty="0">
                <a:solidFill>
                  <a:prstClr val="white"/>
                </a:solidFill>
                <a:latin typeface="Arial Narrow"/>
              </a:rPr>
              <a:t>in FY26 under FY26 projected stock structures and proposed regulations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AE3157-30FF-47FF-AD59-0394498CC3B7}"/>
              </a:ext>
            </a:extLst>
          </p:cNvPr>
          <p:cNvCxnSpPr>
            <a:cxnSpLocks/>
          </p:cNvCxnSpPr>
          <p:nvPr/>
        </p:nvCxnSpPr>
        <p:spPr>
          <a:xfrm flipV="1">
            <a:off x="2983715" y="2164157"/>
            <a:ext cx="858739" cy="39247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754528-DBBA-4141-8735-11826B90D6DA}"/>
              </a:ext>
            </a:extLst>
          </p:cNvPr>
          <p:cNvCxnSpPr>
            <a:cxnSpLocks/>
          </p:cNvCxnSpPr>
          <p:nvPr/>
        </p:nvCxnSpPr>
        <p:spPr>
          <a:xfrm flipH="1" flipV="1">
            <a:off x="6528810" y="2218074"/>
            <a:ext cx="716848" cy="57263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D37E2DF-E4F6-4DB1-8DAD-8007216872FE}"/>
              </a:ext>
            </a:extLst>
          </p:cNvPr>
          <p:cNvSpPr txBox="1"/>
          <p:nvPr/>
        </p:nvSpPr>
        <p:spPr>
          <a:xfrm>
            <a:off x="7179874" y="2452153"/>
            <a:ext cx="143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hangingPunct="0"/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</a:rPr>
              <a:t>Other Inputs</a:t>
            </a:r>
          </a:p>
        </p:txBody>
      </p:sp>
      <p:sp>
        <p:nvSpPr>
          <p:cNvPr id="38" name="Rounded Rectangle 103">
            <a:extLst>
              <a:ext uri="{FF2B5EF4-FFF2-40B4-BE49-F238E27FC236}">
                <a16:creationId xmlns:a16="http://schemas.microsoft.com/office/drawing/2014/main" id="{BEE5A7D2-E350-41E1-87E2-1AAA0603E43F}"/>
              </a:ext>
            </a:extLst>
          </p:cNvPr>
          <p:cNvSpPr/>
          <p:nvPr/>
        </p:nvSpPr>
        <p:spPr>
          <a:xfrm>
            <a:off x="5529908" y="5291086"/>
            <a:ext cx="2246349" cy="743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hangingPunct="0"/>
            <a:r>
              <a:rPr lang="en-US" sz="1600" dirty="0">
                <a:solidFill>
                  <a:prstClr val="white"/>
                </a:solidFill>
                <a:latin typeface="Arial Narrow"/>
              </a:rPr>
              <a:t>Aggregate across trips and compare to harvest target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5CF6C5-E254-457C-B093-C9F9E642706B}"/>
              </a:ext>
            </a:extLst>
          </p:cNvPr>
          <p:cNvSpPr txBox="1"/>
          <p:nvPr/>
        </p:nvSpPr>
        <p:spPr>
          <a:xfrm>
            <a:off x="715415" y="2218074"/>
            <a:ext cx="2348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hangingPunct="0"/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</a:rPr>
              <a:t>“Biological” Sub-Model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DD6CCBF-A72F-4C21-877B-62AAED0A6079}"/>
              </a:ext>
            </a:extLst>
          </p:cNvPr>
          <p:cNvSpPr/>
          <p:nvPr/>
        </p:nvSpPr>
        <p:spPr bwMode="auto">
          <a:xfrm>
            <a:off x="6072391" y="4312531"/>
            <a:ext cx="971550" cy="3429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US" sz="1600" dirty="0">
                <a:solidFill>
                  <a:schemeClr val="bg1"/>
                </a:solidFill>
                <a:latin typeface="Arial Narrow" panose="020B0606020202030204" pitchFamily="34" charset="0"/>
              </a:rPr>
              <a:t>Harvest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087595C-9EF9-46B0-9F34-FDC4A4BF7455}"/>
              </a:ext>
            </a:extLst>
          </p:cNvPr>
          <p:cNvSpPr/>
          <p:nvPr/>
        </p:nvSpPr>
        <p:spPr bwMode="auto">
          <a:xfrm>
            <a:off x="4886096" y="4384454"/>
            <a:ext cx="971550" cy="3429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US" sz="1600" dirty="0">
                <a:solidFill>
                  <a:schemeClr val="bg1"/>
                </a:solidFill>
                <a:latin typeface="Arial Narrow" panose="020B0606020202030204" pitchFamily="34" charset="0"/>
              </a:rPr>
              <a:t>Discards</a:t>
            </a:r>
            <a:endParaRPr lang="en-US" sz="135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C0E34C0-33FE-4386-866E-0FAB76909DA1}"/>
              </a:ext>
            </a:extLst>
          </p:cNvPr>
          <p:cNvSpPr/>
          <p:nvPr/>
        </p:nvSpPr>
        <p:spPr bwMode="auto">
          <a:xfrm>
            <a:off x="2469366" y="4353485"/>
            <a:ext cx="1028699" cy="37386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US" sz="1600" dirty="0">
                <a:solidFill>
                  <a:schemeClr val="bg1"/>
                </a:solidFill>
                <a:latin typeface="Arial Narrow" panose="020B0606020202030204" pitchFamily="34" charset="0"/>
              </a:rPr>
              <a:t>  Effort</a:t>
            </a:r>
            <a:endParaRPr lang="en-US" sz="135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AB99DEE-7700-43C3-98B1-C93405705F57}"/>
              </a:ext>
            </a:extLst>
          </p:cNvPr>
          <p:cNvSpPr/>
          <p:nvPr/>
        </p:nvSpPr>
        <p:spPr bwMode="auto">
          <a:xfrm>
            <a:off x="3690977" y="4551782"/>
            <a:ext cx="1028700" cy="3429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US" sz="1600" dirty="0">
                <a:solidFill>
                  <a:schemeClr val="bg1"/>
                </a:solidFill>
                <a:latin typeface="Arial Narrow" panose="020B0606020202030204" pitchFamily="34" charset="0"/>
              </a:rPr>
              <a:t>Welfare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BD0105-D587-473A-8B8C-1D492603132A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149497" y="2790707"/>
            <a:ext cx="1186295" cy="145020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50ECA91-C290-446B-B94E-26911318429E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>
            <a:off x="5149497" y="2790707"/>
            <a:ext cx="222374" cy="159374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DF2DADB-5133-4312-808F-18D49CCC2CCE}"/>
              </a:ext>
            </a:extLst>
          </p:cNvPr>
          <p:cNvCxnSpPr>
            <a:cxnSpLocks/>
            <a:stCxn id="34" idx="2"/>
            <a:endCxn id="42" idx="7"/>
          </p:cNvCxnSpPr>
          <p:nvPr/>
        </p:nvCxnSpPr>
        <p:spPr>
          <a:xfrm flipH="1">
            <a:off x="3347416" y="2790707"/>
            <a:ext cx="1802081" cy="161753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093F5B-A4F9-469F-8D7E-39E32449D8BF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4229557" y="2790707"/>
            <a:ext cx="919940" cy="160462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48EC06-A415-480D-8237-3C5157E53045}"/>
              </a:ext>
            </a:extLst>
          </p:cNvPr>
          <p:cNvCxnSpPr>
            <a:cxnSpLocks/>
          </p:cNvCxnSpPr>
          <p:nvPr/>
        </p:nvCxnSpPr>
        <p:spPr>
          <a:xfrm>
            <a:off x="6599298" y="4639236"/>
            <a:ext cx="16461" cy="57992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28">
            <a:extLst>
              <a:ext uri="{FF2B5EF4-FFF2-40B4-BE49-F238E27FC236}">
                <a16:creationId xmlns:a16="http://schemas.microsoft.com/office/drawing/2014/main" id="{AE9A2DF8-4C30-45DE-B825-73E2AD2C63B6}"/>
              </a:ext>
            </a:extLst>
          </p:cNvPr>
          <p:cNvSpPr/>
          <p:nvPr/>
        </p:nvSpPr>
        <p:spPr>
          <a:xfrm>
            <a:off x="6558166" y="2790708"/>
            <a:ext cx="2400300" cy="984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hangingPunct="0"/>
            <a:r>
              <a:rPr lang="en-US" sz="1600" dirty="0">
                <a:solidFill>
                  <a:prstClr val="white"/>
                </a:solidFill>
                <a:latin typeface="Arial Narrow"/>
              </a:rPr>
              <a:t>FY26 expected catch-per-trip, trip costs, proposed regulations</a:t>
            </a:r>
          </a:p>
        </p:txBody>
      </p:sp>
      <p:sp>
        <p:nvSpPr>
          <p:cNvPr id="51" name="Rounded Rectangle 26">
            <a:extLst>
              <a:ext uri="{FF2B5EF4-FFF2-40B4-BE49-F238E27FC236}">
                <a16:creationId xmlns:a16="http://schemas.microsoft.com/office/drawing/2014/main" id="{096152CA-A7CD-44E6-82A4-4E4ED8161DA2}"/>
              </a:ext>
            </a:extLst>
          </p:cNvPr>
          <p:cNvSpPr/>
          <p:nvPr/>
        </p:nvSpPr>
        <p:spPr>
          <a:xfrm>
            <a:off x="327485" y="2561635"/>
            <a:ext cx="2937124" cy="1510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hangingPunct="0"/>
            <a:r>
              <a:rPr lang="en-US" sz="1600" dirty="0">
                <a:solidFill>
                  <a:prstClr val="white"/>
                </a:solidFill>
                <a:latin typeface="Arial Narrow"/>
              </a:rPr>
              <a:t>FY26 expected catch-at-length based on: </a:t>
            </a:r>
          </a:p>
          <a:p>
            <a:pPr marL="285750" indent="-285750" defTabSz="685800" eaLnBrk="0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Arial Narrow"/>
              </a:rPr>
              <a:t>FY26 projected length structure of the stock </a:t>
            </a:r>
          </a:p>
          <a:p>
            <a:pPr marL="285750" indent="-285750" defTabSz="685800" eaLnBrk="0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Arial Narrow"/>
              </a:rPr>
              <a:t>historical recreational selectivity-at-length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420874-6B9B-4DDF-A91F-A0B2A345A9EC}"/>
              </a:ext>
            </a:extLst>
          </p:cNvPr>
          <p:cNvSpPr txBox="1"/>
          <p:nvPr/>
        </p:nvSpPr>
        <p:spPr>
          <a:xfrm>
            <a:off x="3983897" y="1194706"/>
            <a:ext cx="2331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hangingPunct="0"/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</a:rPr>
              <a:t>“Economic” Sub-Model</a:t>
            </a:r>
          </a:p>
        </p:txBody>
      </p:sp>
    </p:spTree>
    <p:extLst>
      <p:ext uri="{BB962C8B-B14F-4D97-AF65-F5344CB8AC3E}">
        <p14:creationId xmlns:p14="http://schemas.microsoft.com/office/powerpoint/2010/main" val="142427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Bio-economic model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02F1E-77EF-4B74-A5DD-3CF4424EC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Bio-economic model run for 100 iterations</a:t>
            </a:r>
          </a:p>
          <a:p>
            <a:pPr marL="137159" marR="0" lvl="0" indent="-137159" algn="l" defTabSz="685793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Each iteration draws from a distribution of:</a:t>
            </a:r>
          </a:p>
          <a:p>
            <a:pPr marL="548637" marR="0" lvl="1" indent="-342900" algn="l" defTabSz="685793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008998"/>
              </a:buClr>
              <a:buSzTx/>
              <a:buFont typeface="Wingdings 2" pitchFamily="18" charset="2"/>
              <a:buAutoNum type="arabi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catch-per-trip</a:t>
            </a:r>
          </a:p>
          <a:p>
            <a:pPr marL="548637" marR="0" lvl="1" indent="-342900" algn="l" defTabSz="685793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008998"/>
              </a:buClr>
              <a:buSzTx/>
              <a:buFont typeface="Wingdings 2" pitchFamily="18" charset="2"/>
              <a:buAutoNum type="arabicParenBoth"/>
              <a:tabLst/>
              <a:defRPr/>
            </a:pPr>
            <a:r>
              <a:rPr lang="en-US" dirty="0">
                <a:solidFill>
                  <a:srgbClr val="00467F"/>
                </a:solidFill>
              </a:rPr>
              <a:t>directed trips</a:t>
            </a:r>
          </a:p>
          <a:p>
            <a:pPr marL="548637" marR="0" lvl="1" indent="-342900" algn="l" defTabSz="685793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008998"/>
              </a:buClr>
              <a:buSzTx/>
              <a:buFont typeface="Wingdings 2" pitchFamily="18" charset="2"/>
              <a:buAutoNum type="arabi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catch-at-length adjusted for the projected size distribution of the stock in FY 2026</a:t>
            </a:r>
          </a:p>
          <a:p>
            <a:pPr marL="548637" marR="0" lvl="1" indent="-342900" algn="l" defTabSz="685793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008998"/>
              </a:buClr>
              <a:buSzTx/>
              <a:buFont typeface="Wingdings 2" pitchFamily="18" charset="2"/>
              <a:buAutoNum type="arabi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angler trip costs and demographics</a:t>
            </a: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Drawing from distributions captures sampling uncertainty associated with these data</a:t>
            </a: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We present the median (50</a:t>
            </a:r>
            <a:r>
              <a:rPr kumimoji="0" lang="en-US" sz="2340" b="0" i="0" u="none" strike="noStrike" kern="1200" cap="none" spc="8" normalizeH="0" baseline="3000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percentile) of the 100 iterations</a:t>
            </a: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Lower and upper confidence intervals are the 10</a:t>
            </a:r>
            <a:r>
              <a:rPr kumimoji="0" lang="en-US" sz="2340" b="0" i="0" u="none" strike="noStrike" kern="1200" cap="none" spc="8" normalizeH="0" baseline="3000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and 90</a:t>
            </a:r>
            <a:r>
              <a:rPr kumimoji="0" lang="en-US" sz="2340" b="0" i="0" u="none" strike="noStrike" kern="1200" cap="none" spc="8" normalizeH="0" baseline="3000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percentiles (80% CI)</a:t>
            </a: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34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34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34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7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Bio-economic model data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02F1E-77EF-4B74-A5DD-3CF4424EC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34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34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EAF218A-90B6-42F8-B5B4-7B2C8A792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79449"/>
              </p:ext>
            </p:extLst>
          </p:nvPr>
        </p:nvGraphicFramePr>
        <p:xfrm>
          <a:off x="628650" y="1513541"/>
          <a:ext cx="8111938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5969">
                  <a:extLst>
                    <a:ext uri="{9D8B030D-6E8A-4147-A177-3AD203B41FA5}">
                      <a16:colId xmlns:a16="http://schemas.microsoft.com/office/drawing/2014/main" val="3581812935"/>
                    </a:ext>
                  </a:extLst>
                </a:gridCol>
                <a:gridCol w="4055969">
                  <a:extLst>
                    <a:ext uri="{9D8B030D-6E8A-4147-A177-3AD203B41FA5}">
                      <a16:colId xmlns:a16="http://schemas.microsoft.com/office/drawing/2014/main" val="865131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we need to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we use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37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many trips are likely to occur in a given period in FY2026?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MRIP data on directed trips from the last full FY year of data (FY2024)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54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many fish per trip are anglers likely to catch in FY2026?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MRIP data from the most recent 12 waves of MRIP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6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are the likely sizes of the fish anglers will catch in FY2026?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MRIP data on harvest sizes in 2024</a:t>
                      </a:r>
                    </a:p>
                    <a:p>
                      <a:pPr marL="285750" marR="0" lvl="0" indent="-28575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MRIP + state VAS data on discard sizes in 2024</a:t>
                      </a:r>
                    </a:p>
                    <a:p>
                      <a:pPr marL="285750" marR="0" lvl="0" indent="-28575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Estimates of total harvest and discards in 2024</a:t>
                      </a:r>
                    </a:p>
                    <a:p>
                      <a:pPr marL="285750" marR="0" lvl="0" indent="-28575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Projected population numbers-at-length in 2026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96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Angler trip costs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Most recent NOAA trip expenditure data adjusted for inflation (2017)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163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Angler demographics (age, # trips taken in the past 12 months)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Most recent year of MRIP fishing effort survey demographic data (2023)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0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Angler preferences for harvesting/discard sf,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bsb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scup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Angler choice experiment survey data from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365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6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Data and work schedule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D0C639-CB29-4500-9ACC-69D85E584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8838"/>
              </p:ext>
            </p:extLst>
          </p:nvPr>
        </p:nvGraphicFramePr>
        <p:xfrm>
          <a:off x="589280" y="1527688"/>
          <a:ext cx="7875272" cy="4586136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311831826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85702780"/>
                    </a:ext>
                  </a:extLst>
                </a:gridCol>
                <a:gridCol w="2644133">
                  <a:extLst>
                    <a:ext uri="{9D8B030D-6E8A-4147-A177-3AD203B41FA5}">
                      <a16:colId xmlns:a16="http://schemas.microsoft.com/office/drawing/2014/main" val="2993547070"/>
                    </a:ext>
                  </a:extLst>
                </a:gridCol>
                <a:gridCol w="1064267">
                  <a:extLst>
                    <a:ext uri="{9D8B030D-6E8A-4147-A177-3AD203B41FA5}">
                      <a16:colId xmlns:a16="http://schemas.microsoft.com/office/drawing/2014/main" val="4134996333"/>
                    </a:ext>
                  </a:extLst>
                </a:gridCol>
                <a:gridCol w="955039">
                  <a:extLst>
                    <a:ext uri="{9D8B030D-6E8A-4147-A177-3AD203B41FA5}">
                      <a16:colId xmlns:a16="http://schemas.microsoft.com/office/drawing/2014/main" val="1311648262"/>
                    </a:ext>
                  </a:extLst>
                </a:gridCol>
                <a:gridCol w="1362713">
                  <a:extLst>
                    <a:ext uri="{9D8B030D-6E8A-4147-A177-3AD203B41FA5}">
                      <a16:colId xmlns:a16="http://schemas.microsoft.com/office/drawing/2014/main" val="622423909"/>
                    </a:ext>
                  </a:extLst>
                </a:gridCol>
              </a:tblGrid>
              <a:tr h="5088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Fishing year: </a:t>
                      </a:r>
                    </a:p>
                  </a:txBody>
                  <a:tcPr marL="7294" marR="7294" marT="729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2023</a:t>
                      </a:r>
                    </a:p>
                  </a:txBody>
                  <a:tcPr marL="7294" marR="7294" marT="72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2025</a:t>
                      </a:r>
                    </a:p>
                  </a:txBody>
                  <a:tcPr marL="7294" marR="7294" marT="72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2026</a:t>
                      </a:r>
                    </a:p>
                  </a:txBody>
                  <a:tcPr marL="7294" marR="7294" marT="72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423850"/>
                  </a:ext>
                </a:extLst>
              </a:tr>
              <a:tr h="5644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Wave:</a:t>
                      </a:r>
                    </a:p>
                  </a:txBody>
                  <a:tcPr marL="7294" marR="7294" marT="729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7294" marR="7294" marT="72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 through 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 through 5</a:t>
                      </a:r>
                    </a:p>
                  </a:txBody>
                  <a:tcPr marL="7294" marR="7294" marT="72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7294" marR="7294" marT="72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 through 6</a:t>
                      </a:r>
                    </a:p>
                  </a:txBody>
                  <a:tcPr marL="7294" marR="7294" marT="72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418308"/>
                  </a:ext>
                </a:extLst>
              </a:tr>
              <a:tr h="508809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Calibration year</a:t>
                      </a:r>
                    </a:p>
                  </a:txBody>
                  <a:tcPr marL="7294" marR="7294" marT="72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B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Update </a:t>
                      </a:r>
                    </a:p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model</a:t>
                      </a:r>
                    </a:p>
                  </a:txBody>
                  <a:tcPr marL="7294" marR="7294" marT="72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Make projections</a:t>
                      </a:r>
                    </a:p>
                  </a:txBody>
                  <a:tcPr marL="7294" marR="7294" marT="72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Projection year</a:t>
                      </a:r>
                    </a:p>
                  </a:txBody>
                  <a:tcPr marL="7294" marR="7294" marT="72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B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201428"/>
                  </a:ext>
                </a:extLst>
              </a:tr>
              <a:tr h="508809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MRIP catch-per-trip and effort data for calibration </a:t>
                      </a:r>
                    </a:p>
                  </a:txBody>
                  <a:tcPr marL="7294" marR="7294" marT="72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86358"/>
                  </a:ext>
                </a:extLst>
              </a:tr>
              <a:tr h="508809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579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MRIP catch-per-trip data for projection </a:t>
                      </a:r>
                    </a:p>
                  </a:txBody>
                  <a:tcPr marL="7294" marR="7294" marT="72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246289"/>
                  </a:ext>
                </a:extLst>
              </a:tr>
              <a:tr h="508809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Catch-at-length data for calibration and to compute baseline rec. selectivity</a:t>
                      </a:r>
                    </a:p>
                  </a:txBody>
                  <a:tcPr marL="7294" marR="7294" marT="72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255075"/>
                  </a:ext>
                </a:extLst>
              </a:tr>
              <a:tr h="508809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Jan 1. 2024 stock assessment data to compute rec. selectivity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Jan 1. 2026 stock assessment data for projections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7157"/>
                  </a:ext>
                </a:extLst>
              </a:tr>
              <a:tr h="508809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2024 regulations for calibration</a:t>
                      </a:r>
                    </a:p>
                  </a:txBody>
                  <a:tcPr marL="7294" marR="7294" marT="729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2025 regulations for status-quo projections</a:t>
                      </a: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294" marR="7294" marT="72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715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04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1" y="3015441"/>
            <a:ext cx="7886699" cy="82711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5400" dirty="0"/>
              <a:t>Input from the TC</a:t>
            </a:r>
            <a:endParaRPr lang="en-US" sz="4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/>
          </a:p>
          <a:p>
            <a:pPr marL="457200" indent="-182880">
              <a:buFont typeface="+mj-lt"/>
              <a:buAutoNum type="arabicPeriod"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072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Catch-per-trip data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02F1E-77EF-4B74-A5DD-3CF4424EC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1" y="1503680"/>
            <a:ext cx="7886699" cy="4799301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defRPr/>
            </a:pPr>
            <a:r>
              <a:rPr kumimoji="0" lang="en-US" sz="2000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Catch-per-trip generated by estimating harvest- and discards-per-trip separately then summing the two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defRPr/>
            </a:pPr>
            <a:endParaRPr kumimoji="0" lang="en-US" sz="2000" i="0" u="none" strike="noStrike" kern="1200" cap="none" spc="8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998"/>
              </a:buClr>
              <a:defRPr/>
            </a:pPr>
            <a:r>
              <a:rPr kumimoji="0" lang="en-US" sz="2000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Projected (FY2026) catch-per-trip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998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We use the </a:t>
            </a:r>
            <a:r>
              <a:rPr lang="en-US" sz="2000" b="1" dirty="0"/>
              <a:t>last two full years of MRIP data, </a:t>
            </a:r>
            <a:r>
              <a:rPr lang="en-US" sz="2000" dirty="0"/>
              <a:t>based on previous discussion with the TC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998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lang="en-US" sz="2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998"/>
              </a:buClr>
              <a:defRPr/>
            </a:pPr>
            <a:r>
              <a:rPr lang="en-US" sz="2000" dirty="0"/>
              <a:t>Catch-per-trip estimation strata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998"/>
              </a:buClr>
              <a:buFont typeface="Wingdings" panose="05000000000000000000" pitchFamily="2" charset="2"/>
              <a:buChar char="Ø"/>
              <a:defRPr/>
            </a:pPr>
            <a:r>
              <a:rPr lang="en-US" sz="2000" b="0" i="0" u="none" strike="noStrike" dirty="0">
                <a:effectLst/>
              </a:rPr>
              <a:t>Previous estimation strata was state-</a:t>
            </a:r>
            <a:r>
              <a:rPr lang="en-US" sz="2000" b="1" i="0" u="none" strike="noStrike" dirty="0">
                <a:effectLst/>
              </a:rPr>
              <a:t>month</a:t>
            </a:r>
            <a:r>
              <a:rPr lang="en-US" sz="2000" b="0" i="0" u="none" strike="noStrike" dirty="0">
                <a:effectLst/>
              </a:rPr>
              <a:t>-mode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998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C</a:t>
            </a:r>
            <a:r>
              <a:rPr lang="en-US" sz="2000" b="0" i="0" u="none" strike="noStrike" dirty="0">
                <a:effectLst/>
              </a:rPr>
              <a:t>urrent estimation strata state-</a:t>
            </a:r>
            <a:r>
              <a:rPr lang="en-US" sz="2000" b="1" u="none" strike="noStrike" dirty="0">
                <a:effectLst/>
              </a:rPr>
              <a:t>wave</a:t>
            </a:r>
            <a:r>
              <a:rPr lang="en-US" sz="2000" b="0" i="0" u="none" strike="noStrike" dirty="0">
                <a:effectLst/>
              </a:rPr>
              <a:t>-mode (more certainty)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998"/>
              </a:buClr>
              <a:buFont typeface="Wingdings" panose="05000000000000000000" pitchFamily="2" charset="2"/>
              <a:buChar char="Ø"/>
              <a:defRPr/>
            </a:pPr>
            <a:endParaRPr kumimoji="0" lang="en-US" sz="2000" i="0" u="none" strike="noStrike" kern="1200" cap="none" spc="8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indent="0">
              <a:lnSpc>
                <a:spcPct val="120000"/>
              </a:lnSpc>
              <a:buClr>
                <a:srgbClr val="008998"/>
              </a:buClr>
              <a:buNone/>
              <a:defRPr/>
            </a:pPr>
            <a:r>
              <a:rPr kumimoji="0" lang="en-US" sz="2000" i="1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Is the TC comfortable with these decisions?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78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TITLE SLIDES: Horizontal Stacked Logo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Standard_2022" id="{5B0639C9-2A89-5B4F-B1E2-F1AC36437CA4}" vid="{D924A02C-0E4F-524A-BD1F-A11271519F27}"/>
    </a:ext>
  </a:extLst>
</a:theme>
</file>

<file path=ppt/theme/theme2.xml><?xml version="1.0" encoding="utf-8"?>
<a:theme xmlns:a="http://schemas.openxmlformats.org/drawingml/2006/main" name="Content Option 2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Standard_2022" id="{5B0639C9-2A89-5B4F-B1E2-F1AC36437CA4}" vid="{05B43F0B-1C29-EC4C-83E8-C4A16314045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28026</TotalTime>
  <Words>1969</Words>
  <Application>Microsoft Office PowerPoint</Application>
  <PresentationFormat>On-screen Show (4:3)</PresentationFormat>
  <Paragraphs>422</Paragraphs>
  <Slides>33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Arial Narrow</vt:lpstr>
      <vt:lpstr>Calibri</vt:lpstr>
      <vt:lpstr>Cambria</vt:lpstr>
      <vt:lpstr>Cambria Math</vt:lpstr>
      <vt:lpstr>Wingdings</vt:lpstr>
      <vt:lpstr>Wingdings 2</vt:lpstr>
      <vt:lpstr>TITLE SLIDES: Horizontal Stacked Logo</vt:lpstr>
      <vt:lpstr>Content Option 2</vt:lpstr>
      <vt:lpstr>Mid-Atlantic RDM changes and updates     Lou Carr-Harris Northeast Fisheries Science Center June 20th, 2025 </vt:lpstr>
      <vt:lpstr>Overview of discussion</vt:lpstr>
      <vt:lpstr>PowerPoint Presentation</vt:lpstr>
      <vt:lpstr>Bio-economic model</vt:lpstr>
      <vt:lpstr>Bio-economic model</vt:lpstr>
      <vt:lpstr>Bio-economic model data</vt:lpstr>
      <vt:lpstr>Data and work schedule</vt:lpstr>
      <vt:lpstr>PowerPoint Presentation</vt:lpstr>
      <vt:lpstr>Catch-per-trip data</vt:lpstr>
      <vt:lpstr>Catch-at-length data</vt:lpstr>
      <vt:lpstr>Catch-at-length data aggregation</vt:lpstr>
      <vt:lpstr>2024 catch-at-length data – summer flounder </vt:lpstr>
      <vt:lpstr>2024 catch-at-length data - black sea bass </vt:lpstr>
      <vt:lpstr>2024 catch-at-length data - scup</vt:lpstr>
      <vt:lpstr>Catch-at-length data aggregation</vt:lpstr>
      <vt:lpstr>PowerPoint Presentation</vt:lpstr>
      <vt:lpstr>Missing standard errors</vt:lpstr>
      <vt:lpstr>MRIP’s hot-deck imputation approach</vt:lpstr>
      <vt:lpstr>RDM missing SEs</vt:lpstr>
      <vt:lpstr>Our imputation approach for filling in missing SEs on estimates of directed trips</vt:lpstr>
      <vt:lpstr>Our imputation approach for filling in missing SEs on estimates of directed trips</vt:lpstr>
      <vt:lpstr>Our imputation approach for filling in missing SEs on estimates of harvest- and discards-per-trip (2024)</vt:lpstr>
      <vt:lpstr>Incorporating correlation in catch-per-trip estimates</vt:lpstr>
      <vt:lpstr>Incorporating correlation in catch-per-trip estimates</vt:lpstr>
      <vt:lpstr>Calibrating the model</vt:lpstr>
      <vt:lpstr>Example of observed sub-legal harvest </vt:lpstr>
      <vt:lpstr>Example of observed sub-legal harvest </vt:lpstr>
      <vt:lpstr>Example of observed sub-legal harvest </vt:lpstr>
      <vt:lpstr>Calibrating the model</vt:lpstr>
      <vt:lpstr>PowerPoint Presentation</vt:lpstr>
      <vt:lpstr>Split regulations in a state</vt:lpstr>
      <vt:lpstr>February season in Virginia</vt:lpstr>
      <vt:lpstr>Recap of discussion points</vt:lpstr>
    </vt:vector>
  </TitlesOfParts>
  <Company>NEFSC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SF, Scup, and BSB Recreation Demand Model:  Updates and 2023 Projections  monitoring committee meeting Tuesday, November 4</dc:title>
  <dc:creator>Andrew Carr-Harris</dc:creator>
  <cp:lastModifiedBy>Andrew Carr-Harris</cp:lastModifiedBy>
  <cp:revision>163</cp:revision>
  <dcterms:created xsi:type="dcterms:W3CDTF">2022-11-09T18:19:56Z</dcterms:created>
  <dcterms:modified xsi:type="dcterms:W3CDTF">2025-06-20T13:32:50Z</dcterms:modified>
</cp:coreProperties>
</file>