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24"/>
  </p:notesMasterIdLst>
  <p:sldIdLst>
    <p:sldId id="257" r:id="rId3"/>
    <p:sldId id="350" r:id="rId4"/>
    <p:sldId id="324" r:id="rId5"/>
    <p:sldId id="328" r:id="rId6"/>
    <p:sldId id="329" r:id="rId7"/>
    <p:sldId id="326" r:id="rId8"/>
    <p:sldId id="330" r:id="rId9"/>
    <p:sldId id="331" r:id="rId10"/>
    <p:sldId id="332" r:id="rId11"/>
    <p:sldId id="349" r:id="rId12"/>
    <p:sldId id="336" r:id="rId13"/>
    <p:sldId id="335" r:id="rId14"/>
    <p:sldId id="338" r:id="rId15"/>
    <p:sldId id="339" r:id="rId16"/>
    <p:sldId id="340" r:id="rId17"/>
    <p:sldId id="342" r:id="rId18"/>
    <p:sldId id="343" r:id="rId19"/>
    <p:sldId id="344" r:id="rId20"/>
    <p:sldId id="346" r:id="rId21"/>
    <p:sldId id="348" r:id="rId22"/>
    <p:sldId id="34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8804" autoAdjust="0"/>
  </p:normalViewPr>
  <p:slideViewPr>
    <p:cSldViewPr snapToGrid="0">
      <p:cViewPr varScale="1">
        <p:scale>
          <a:sx n="75" d="100"/>
          <a:sy n="75" d="100"/>
        </p:scale>
        <p:origin x="17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20AB-E5CF-4A74-AC79-99F5DA5AF5D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DE34-66EC-4A28-B3EB-26548F16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much, potential drop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20" y="1982002"/>
            <a:ext cx="7539827" cy="1625060"/>
          </a:xfrm>
        </p:spPr>
        <p:txBody>
          <a:bodyPr lIns="0" tIns="0" rIns="0" bIns="0" anchor="t" anchorCtr="0"/>
          <a:lstStyle>
            <a:lvl1pPr algn="l">
              <a:defRPr sz="66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098B2D-8A13-124B-B1CB-B87713E7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3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0681-16A3-C346-9519-69310A1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12" y="2498693"/>
            <a:ext cx="6903326" cy="162506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E6F8-DF02-F34F-A4F7-C776C3DE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8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Navy">
    <p:bg>
      <p:bgPr>
        <a:solidFill>
          <a:srgbClr val="003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BE0A-777D-504C-9E3D-8D4D2A4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8208-611D-E847-8A09-87A05C6C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C0D-47F9-6841-BD5D-8664022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94843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3AFC-DFEA-EA42-B969-F4DC89FB0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679958"/>
            <a:ext cx="7886699" cy="4623023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F4EA1F-3B62-544C-B905-E6166B75A928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367B07-659A-7347-B51A-2345420A8EF6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EAD8D-A13A-FB4F-AE5B-85EE490C64F9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7C9288-ACA0-F140-AE66-1690B04D8E86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D408561-1617-1D45-9123-3398A8615357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 descr="NOAA Fisheries logo">
            <a:extLst>
              <a:ext uri="{FF2B5EF4-FFF2-40B4-BE49-F238E27FC236}">
                <a16:creationId xmlns:a16="http://schemas.microsoft.com/office/drawing/2014/main" id="{04AE6631-C8C7-1643-BD1B-63391418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6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BA727C-65E7-1840-859C-7711623BA970}"/>
              </a:ext>
            </a:extLst>
          </p:cNvPr>
          <p:cNvSpPr/>
          <p:nvPr userDrawn="1"/>
        </p:nvSpPr>
        <p:spPr>
          <a:xfrm>
            <a:off x="0" y="6319157"/>
            <a:ext cx="9138643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8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5DF386-ED94-8E45-97A2-13A8671EEF1C}"/>
              </a:ext>
            </a:extLst>
          </p:cNvPr>
          <p:cNvSpPr txBox="1">
            <a:spLocks/>
          </p:cNvSpPr>
          <p:nvPr userDrawn="1"/>
        </p:nvSpPr>
        <p:spPr>
          <a:xfrm>
            <a:off x="685806" y="6317622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25" dirty="0">
                <a:solidFill>
                  <a:schemeClr val="bg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8CC24-C793-6345-B141-212207FA4485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8D0646D-F9D5-B04B-8F2C-165660A6BD99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01505A-181C-B241-996D-6224947FBDC3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NOAA Fisheries logo">
            <a:extLst>
              <a:ext uri="{FF2B5EF4-FFF2-40B4-BE49-F238E27FC236}">
                <a16:creationId xmlns:a16="http://schemas.microsoft.com/office/drawing/2014/main" id="{9E671C4F-1224-7644-8C91-C0970FE43E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3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111" y="2498693"/>
            <a:ext cx="7286592" cy="1625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9E5-1945-C048-B92E-331D211B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1083A42-BFCC-E241-AA9E-E9898573D131}"/>
              </a:ext>
            </a:extLst>
          </p:cNvPr>
          <p:cNvSpPr/>
          <p:nvPr userDrawn="1"/>
        </p:nvSpPr>
        <p:spPr>
          <a:xfrm>
            <a:off x="512171" y="-1"/>
            <a:ext cx="8631829" cy="3060077"/>
          </a:xfrm>
          <a:custGeom>
            <a:avLst/>
            <a:gdLst>
              <a:gd name="connsiteX0" fmla="*/ 0 w 9570645"/>
              <a:gd name="connsiteY0" fmla="*/ 0 h 3392897"/>
              <a:gd name="connsiteX1" fmla="*/ 9570645 w 9570645"/>
              <a:gd name="connsiteY1" fmla="*/ 0 h 3392897"/>
              <a:gd name="connsiteX2" fmla="*/ 8706778 w 9570645"/>
              <a:gd name="connsiteY2" fmla="*/ 83074 h 3392897"/>
              <a:gd name="connsiteX3" fmla="*/ 127415 w 9570645"/>
              <a:gd name="connsiteY3" fmla="*/ 3132932 h 3392897"/>
              <a:gd name="connsiteX4" fmla="*/ 0 w 9570645"/>
              <a:gd name="connsiteY4" fmla="*/ 3392897 h 3392897"/>
              <a:gd name="connsiteX5" fmla="*/ 0 w 9570645"/>
              <a:gd name="connsiteY5" fmla="*/ 0 h 339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0645" h="3392897">
                <a:moveTo>
                  <a:pt x="0" y="0"/>
                </a:moveTo>
                <a:lnTo>
                  <a:pt x="9570645" y="0"/>
                </a:lnTo>
                <a:lnTo>
                  <a:pt x="8706778" y="83074"/>
                </a:lnTo>
                <a:cubicBezTo>
                  <a:pt x="4369604" y="552913"/>
                  <a:pt x="1063492" y="1708511"/>
                  <a:pt x="127415" y="3132932"/>
                </a:cubicBezTo>
                <a:lnTo>
                  <a:pt x="0" y="33928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93C4957-77B3-534C-ADFC-BD59CFC28A70}"/>
              </a:ext>
            </a:extLst>
          </p:cNvPr>
          <p:cNvSpPr/>
          <p:nvPr userDrawn="1"/>
        </p:nvSpPr>
        <p:spPr>
          <a:xfrm rot="10800000">
            <a:off x="9" y="-1"/>
            <a:ext cx="2087936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0F5132-26CD-F341-8357-E10D040286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50111" y="268116"/>
            <a:ext cx="2214881" cy="9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80000"/>
        </a:lnSpc>
        <a:spcBef>
          <a:spcPct val="0"/>
        </a:spcBef>
        <a:buNone/>
        <a:defRPr sz="6600" kern="1200">
          <a:solidFill>
            <a:schemeClr val="accent1">
              <a:lumMod val="20000"/>
              <a:lumOff val="80000"/>
            </a:schemeClr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/>
        <a:buNone/>
        <a:defRPr sz="2700" b="0" i="0" kern="1200">
          <a:solidFill>
            <a:schemeClr val="tx2"/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  <a:lvl2pPr marL="342896" indent="0" algn="l" defTabSz="685793" rtl="0" eaLnBrk="1" latinLnBrk="0" hangingPunct="1">
        <a:lnSpc>
          <a:spcPct val="90000"/>
        </a:lnSpc>
        <a:spcBef>
          <a:spcPts val="375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2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F2E07-4019-8344-849F-ACFB3A59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790702"/>
            <a:ext cx="6916430" cy="42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505F17E-5F7C-6F40-B444-12740BC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7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rgbClr val="0089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7159" indent="-137159" algn="l" defTabSz="68579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2340" kern="1200" spc="8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896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35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54373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0110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99988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87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84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82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pic>
        <p:nvPicPr>
          <p:cNvPr id="7" name="Picture 6" descr="ocean bkg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5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" y="2258568"/>
            <a:ext cx="1627632" cy="918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Shape 109"/>
          <p:cNvSpPr txBox="1">
            <a:spLocks noGrp="1"/>
          </p:cNvSpPr>
          <p:nvPr>
            <p:ph type="title"/>
          </p:nvPr>
        </p:nvSpPr>
        <p:spPr>
          <a:xfrm>
            <a:off x="937255" y="2398555"/>
            <a:ext cx="7304813" cy="1398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11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Our imputation approach for filling in missing SEs on estimates of directed trips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Estimation strata is: current year + month + kind-of-day + state + mode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68/411 (16.5%) are missing SEs 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Up to 7 rounds of imputation are conducted: </a:t>
            </a: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last two prior years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second-most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prior month and the 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prior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month + kind-of-day + state,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all other fishing modes</a:t>
            </a: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80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Our imputation approach for filling in missing SEs on estimates of directed trips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After imputation, only 7/411 (1.7%) strata cells are missing SE’s</a:t>
            </a:r>
          </a:p>
          <a:p>
            <a:endParaRPr lang="en-US" sz="2400" dirty="0"/>
          </a:p>
          <a:p>
            <a:r>
              <a:rPr lang="en-US" sz="2400" dirty="0"/>
              <a:t>For these cells, I set the SE equal to the mean estimate</a:t>
            </a:r>
            <a:r>
              <a:rPr lang="en-US" sz="2400" dirty="0">
                <a:sym typeface="Wingdings" panose="05000000000000000000" pitchFamily="2" charset="2"/>
              </a:rPr>
              <a:t> implies high uncertainty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93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Our imputation approach for filling in missing SEs on estimates of harvest- and discards-per-trip (2024)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2" y="1696740"/>
            <a:ext cx="6149488" cy="231646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Estimation strata is: current year + wave + state + mode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59/711 (8.3%) are missing SE’s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Up to 2 rounds of imputation are conducted: 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Current year + two-wave period + state + mode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Current year + half-year period + state + mode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BDDBA9-2F8E-4E17-A5FF-F197A64A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44400"/>
              </p:ext>
            </p:extLst>
          </p:nvPr>
        </p:nvGraphicFramePr>
        <p:xfrm>
          <a:off x="6301888" y="2131509"/>
          <a:ext cx="2435710" cy="2594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51">
                  <a:extLst>
                    <a:ext uri="{9D8B030D-6E8A-4147-A177-3AD203B41FA5}">
                      <a16:colId xmlns:a16="http://schemas.microsoft.com/office/drawing/2014/main" val="392655811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812440201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959349662"/>
                    </a:ext>
                  </a:extLst>
                </a:gridCol>
              </a:tblGrid>
              <a:tr h="3595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two-wave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half-year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7433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4187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1464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4204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327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9355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9364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2972F7A-90FA-48BA-A857-5B8F4442F725}"/>
              </a:ext>
            </a:extLst>
          </p:cNvPr>
          <p:cNvSpPr txBox="1">
            <a:spLocks/>
          </p:cNvSpPr>
          <p:nvPr/>
        </p:nvSpPr>
        <p:spPr>
          <a:xfrm>
            <a:off x="406401" y="4785360"/>
            <a:ext cx="8108949" cy="18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59" indent="-137159" algn="l" defTabSz="685793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340" kern="1200" spc="8" baseline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342896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548635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754373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960110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5pPr>
            <a:lvl6pPr marL="1199988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4987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49984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4982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Will follow the same approach when computing projected harvest- and discards-per-trip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200" dirty="0"/>
          </a:p>
          <a:p>
            <a:pPr marL="0" indent="0">
              <a:buClr>
                <a:srgbClr val="008998"/>
              </a:buClr>
              <a:buFont typeface="Arial" pitchFamily="34" charset="0"/>
              <a:buNone/>
              <a:defRPr/>
            </a:pPr>
            <a:r>
              <a:rPr lang="en-US" sz="2000" i="1" dirty="0"/>
              <a:t>Is the TC comfortable with the missing-SE imputation approach?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/>
              <a:t>Allowing for intra-species correlation in harvest and discards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7520"/>
            <a:ext cx="7886699" cy="428751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To generate catch-per-trip for a given species allowing for MRIP sampling uncertainty, we </a:t>
            </a:r>
          </a:p>
          <a:p>
            <a:pPr marL="548637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60" dirty="0"/>
              <a:t>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sum estimated harvest- and discards-per-trip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Previously, we assumed these distributions were independent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Currently, we compute the correlation between harvest- and discards-per-trip for a given species and account for this correlation through copula modeling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Doesn’t affect the values of the raw data going into the model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Provides more informed estimates of welfare, fishing demand, and expected harvest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sym typeface="Wingdings" panose="05000000000000000000" pitchFamily="2" charset="2"/>
              </a:rPr>
              <a:t>Any concerns with this approach?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5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Split regulations in a state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Currently we run the model at the state-level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One state has expressed interest in different regulations for different parts of the state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At a minimum, this will increase uncertainty in estimates of directed trips and overall uncertainty in model output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</a:rPr>
              <a:t>Lou maybe add some PSE statistics?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Any guidance or recommendations from the TC?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1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BCE5124-94E7-4E5D-9596-65F2BC29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94435"/>
              </p:ext>
            </p:extLst>
          </p:nvPr>
        </p:nvGraphicFramePr>
        <p:xfrm>
          <a:off x="293153" y="2183257"/>
          <a:ext cx="8557691" cy="24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843">
                  <a:extLst>
                    <a:ext uri="{9D8B030D-6E8A-4147-A177-3AD203B41FA5}">
                      <a16:colId xmlns:a16="http://schemas.microsoft.com/office/drawing/2014/main" val="3742432245"/>
                    </a:ext>
                  </a:extLst>
                </a:gridCol>
                <a:gridCol w="2432424">
                  <a:extLst>
                    <a:ext uri="{9D8B030D-6E8A-4147-A177-3AD203B41FA5}">
                      <a16:colId xmlns:a16="http://schemas.microsoft.com/office/drawing/2014/main" val="1107731700"/>
                    </a:ext>
                  </a:extLst>
                </a:gridCol>
                <a:gridCol w="2432424">
                  <a:extLst>
                    <a:ext uri="{9D8B030D-6E8A-4147-A177-3AD203B41FA5}">
                      <a16:colId xmlns:a16="http://schemas.microsoft.com/office/drawing/2014/main" val="1755730317"/>
                    </a:ext>
                  </a:extLst>
                </a:gridCol>
              </a:tblGrid>
              <a:tr h="46456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Level of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Data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7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harvest-at-length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 Narrow" panose="020B0606020202030204" pitchFamily="34" charset="0"/>
                        </a:rPr>
                        <a:t>Regional:</a:t>
                      </a:r>
                    </a:p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 Narrow" panose="020B0606020202030204" pitchFamily="34" charset="0"/>
                      </a:endParaRP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Arial Narrow" panose="020B0606020202030204" pitchFamily="34" charset="0"/>
                        </a:rPr>
                        <a:t>MA-NY, NJ, DE-NC for fluke and </a:t>
                      </a:r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bsb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dirty="0">
                        <a:latin typeface="Arial Narrow" panose="020B0606020202030204" pitchFamily="34" charset="0"/>
                      </a:endParaRP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Arial Narrow" panose="020B0606020202030204" pitchFamily="34" charset="0"/>
                        </a:rPr>
                        <a:t>all states for scup</a:t>
                      </a:r>
                    </a:p>
                    <a:p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total harvest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discards-at-length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2024 data from: NJ VAS, CT VAS, RI VAS, ALS, Raw MRIP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total discards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 - fluke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91805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3365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444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993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1910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 - black sea bass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03165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3232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1809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4482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1441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712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1456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649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 - scup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9649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1192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5574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4062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11493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1557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2901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868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3710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Any guidance or recommendations to the proposed catch-at-length aggregations?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23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srgbClr val="00467F"/>
                </a:solidFill>
              </a:rPr>
              <a:t>Quick recap of the bioeconomic model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Data sources 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Other key updates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Calibration approach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Calibrating the model requires generating baseline-year trips the “look” like trips in 2024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Previously, we adjusted the catch-at-length distribution such that total simulated harvest would approximate MRIP estimates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Currently, we do not make this adjustment and instead allow some simulated trips to illegal harvest or voluntary release fish in the baseline year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We carry baseline-year illegal harvest/voluntary release into the projection year (FY 2026) with some adjustments based on stringency of regulations in FY 2026 relative to FY 2024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Method follows what we did for cod and haddock last management cycle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555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Other concerns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February season in Virginia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There is a recreational season in February in Virginia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We do not know observed Feb. harvest until at least March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we only run the model in Nov./Dec: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We suggest users evaluate a range of options around expected values of harvest in February. Then in March, choose the set of evaluated regulations that most accurately reflected actual February harvest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we are able to run the model in March, we can take observed Feb. harvest off the top</a:t>
            </a:r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86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</a:t>
            </a:r>
            <a:endParaRPr lang="en-US" dirty="0"/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3537E108-181B-47F2-B028-F5875944FF53}"/>
              </a:ext>
            </a:extLst>
          </p:cNvPr>
          <p:cNvSpPr/>
          <p:nvPr/>
        </p:nvSpPr>
        <p:spPr>
          <a:xfrm>
            <a:off x="3897418" y="1537606"/>
            <a:ext cx="2504158" cy="125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Simulate angler trip-level outcomes in FY26 under FY26 projected stock structures and proposed regulations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E3157-30FF-47FF-AD59-0394498CC3B7}"/>
              </a:ext>
            </a:extLst>
          </p:cNvPr>
          <p:cNvCxnSpPr>
            <a:cxnSpLocks/>
          </p:cNvCxnSpPr>
          <p:nvPr/>
        </p:nvCxnSpPr>
        <p:spPr>
          <a:xfrm flipV="1">
            <a:off x="2983715" y="2164157"/>
            <a:ext cx="858739" cy="3924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54528-DBBA-4141-8735-11826B90D6DA}"/>
              </a:ext>
            </a:extLst>
          </p:cNvPr>
          <p:cNvCxnSpPr>
            <a:cxnSpLocks/>
          </p:cNvCxnSpPr>
          <p:nvPr/>
        </p:nvCxnSpPr>
        <p:spPr>
          <a:xfrm flipH="1" flipV="1">
            <a:off x="6528810" y="2218074"/>
            <a:ext cx="716848" cy="57263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37E2DF-E4F6-4DB1-8DAD-8007216872FE}"/>
              </a:ext>
            </a:extLst>
          </p:cNvPr>
          <p:cNvSpPr txBox="1"/>
          <p:nvPr/>
        </p:nvSpPr>
        <p:spPr>
          <a:xfrm>
            <a:off x="7179874" y="2452153"/>
            <a:ext cx="143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Other Inputs</a:t>
            </a:r>
          </a:p>
        </p:txBody>
      </p:sp>
      <p:sp>
        <p:nvSpPr>
          <p:cNvPr id="38" name="Rounded Rectangle 103">
            <a:extLst>
              <a:ext uri="{FF2B5EF4-FFF2-40B4-BE49-F238E27FC236}">
                <a16:creationId xmlns:a16="http://schemas.microsoft.com/office/drawing/2014/main" id="{BEE5A7D2-E350-41E1-87E2-1AAA0603E43F}"/>
              </a:ext>
            </a:extLst>
          </p:cNvPr>
          <p:cNvSpPr/>
          <p:nvPr/>
        </p:nvSpPr>
        <p:spPr>
          <a:xfrm>
            <a:off x="5529908" y="5291086"/>
            <a:ext cx="2246349" cy="74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Aggregate across trips and compare to harvest 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5CF6C5-E254-457C-B093-C9F9E642706B}"/>
              </a:ext>
            </a:extLst>
          </p:cNvPr>
          <p:cNvSpPr txBox="1"/>
          <p:nvPr/>
        </p:nvSpPr>
        <p:spPr>
          <a:xfrm>
            <a:off x="715415" y="2218074"/>
            <a:ext cx="234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“Biological” Sub-Model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D6CCBF-A72F-4C21-877B-62AAED0A6079}"/>
              </a:ext>
            </a:extLst>
          </p:cNvPr>
          <p:cNvSpPr/>
          <p:nvPr/>
        </p:nvSpPr>
        <p:spPr bwMode="auto">
          <a:xfrm>
            <a:off x="6072391" y="4312531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Harvest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87595C-9EF9-46B0-9F34-FDC4A4BF7455}"/>
              </a:ext>
            </a:extLst>
          </p:cNvPr>
          <p:cNvSpPr/>
          <p:nvPr/>
        </p:nvSpPr>
        <p:spPr bwMode="auto">
          <a:xfrm>
            <a:off x="4886096" y="4384454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Discards</a:t>
            </a:r>
            <a:endParaRPr lang="en-US" sz="13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0E34C0-33FE-4386-866E-0FAB76909DA1}"/>
              </a:ext>
            </a:extLst>
          </p:cNvPr>
          <p:cNvSpPr/>
          <p:nvPr/>
        </p:nvSpPr>
        <p:spPr bwMode="auto">
          <a:xfrm>
            <a:off x="2469366" y="4353485"/>
            <a:ext cx="1028699" cy="37386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  Effort</a:t>
            </a:r>
            <a:endParaRPr lang="en-US" sz="13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B99DEE-7700-43C3-98B1-C93405705F57}"/>
              </a:ext>
            </a:extLst>
          </p:cNvPr>
          <p:cNvSpPr/>
          <p:nvPr/>
        </p:nvSpPr>
        <p:spPr bwMode="auto">
          <a:xfrm>
            <a:off x="3690977" y="4551782"/>
            <a:ext cx="102870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Welfare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BD0105-D587-473A-8B8C-1D492603132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149497" y="2790707"/>
            <a:ext cx="1186295" cy="14502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0ECA91-C290-446B-B94E-26911318429E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5149497" y="2790707"/>
            <a:ext cx="222374" cy="159374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F2DADB-5133-4312-808F-18D49CCC2CCE}"/>
              </a:ext>
            </a:extLst>
          </p:cNvPr>
          <p:cNvCxnSpPr>
            <a:cxnSpLocks/>
            <a:stCxn id="34" idx="2"/>
            <a:endCxn id="42" idx="7"/>
          </p:cNvCxnSpPr>
          <p:nvPr/>
        </p:nvCxnSpPr>
        <p:spPr>
          <a:xfrm flipH="1">
            <a:off x="3347416" y="2790707"/>
            <a:ext cx="1802081" cy="16175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093F5B-A4F9-469F-8D7E-39E32449D8B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229557" y="2790707"/>
            <a:ext cx="919940" cy="16046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48EC06-A415-480D-8237-3C5157E53045}"/>
              </a:ext>
            </a:extLst>
          </p:cNvPr>
          <p:cNvCxnSpPr>
            <a:cxnSpLocks/>
          </p:cNvCxnSpPr>
          <p:nvPr/>
        </p:nvCxnSpPr>
        <p:spPr>
          <a:xfrm>
            <a:off x="6599298" y="4639236"/>
            <a:ext cx="16461" cy="57992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28">
            <a:extLst>
              <a:ext uri="{FF2B5EF4-FFF2-40B4-BE49-F238E27FC236}">
                <a16:creationId xmlns:a16="http://schemas.microsoft.com/office/drawing/2014/main" id="{AE9A2DF8-4C30-45DE-B825-73E2AD2C63B6}"/>
              </a:ext>
            </a:extLst>
          </p:cNvPr>
          <p:cNvSpPr/>
          <p:nvPr/>
        </p:nvSpPr>
        <p:spPr>
          <a:xfrm>
            <a:off x="6558166" y="2790708"/>
            <a:ext cx="2400300" cy="98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FY26 expected catch-per-trip, trip costs, proposed regulations</a:t>
            </a:r>
          </a:p>
        </p:txBody>
      </p:sp>
      <p:sp>
        <p:nvSpPr>
          <p:cNvPr id="51" name="Rounded Rectangle 26">
            <a:extLst>
              <a:ext uri="{FF2B5EF4-FFF2-40B4-BE49-F238E27FC236}">
                <a16:creationId xmlns:a16="http://schemas.microsoft.com/office/drawing/2014/main" id="{096152CA-A7CD-44E6-82A4-4E4ED8161DA2}"/>
              </a:ext>
            </a:extLst>
          </p:cNvPr>
          <p:cNvSpPr/>
          <p:nvPr/>
        </p:nvSpPr>
        <p:spPr>
          <a:xfrm>
            <a:off x="327485" y="2561635"/>
            <a:ext cx="2937124" cy="151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b="1" dirty="0">
                <a:solidFill>
                  <a:prstClr val="white"/>
                </a:solidFill>
                <a:latin typeface="Arial Narrow"/>
              </a:rPr>
              <a:t>FY26 expected catch-at-length </a:t>
            </a:r>
            <a:r>
              <a:rPr lang="en-US" sz="1600" dirty="0">
                <a:solidFill>
                  <a:prstClr val="white"/>
                </a:solidFill>
                <a:latin typeface="Arial Narrow"/>
              </a:rPr>
              <a:t>based on: </a:t>
            </a:r>
          </a:p>
          <a:p>
            <a:pPr marL="285750" indent="-285750" defTabSz="68580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Arial Narrow"/>
              </a:rPr>
              <a:t>FY26 projected length structure of the stock </a:t>
            </a:r>
          </a:p>
          <a:p>
            <a:pPr marL="285750" indent="-285750" defTabSz="68580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Arial Narrow"/>
              </a:rPr>
              <a:t>historical recreational selectivity-at-length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20874-6B9B-4DDF-A91F-A0B2A345A9EC}"/>
              </a:ext>
            </a:extLst>
          </p:cNvPr>
          <p:cNvSpPr txBox="1"/>
          <p:nvPr/>
        </p:nvSpPr>
        <p:spPr>
          <a:xfrm>
            <a:off x="3983897" y="1194706"/>
            <a:ext cx="233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“Economic” Sub-Model</a:t>
            </a:r>
          </a:p>
        </p:txBody>
      </p:sp>
    </p:spTree>
    <p:extLst>
      <p:ext uri="{BB962C8B-B14F-4D97-AF65-F5344CB8AC3E}">
        <p14:creationId xmlns:p14="http://schemas.microsoft.com/office/powerpoint/2010/main" val="14242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Bio-economic model run for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Each iteration draws from a distribution of: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MRIP catch-per-trip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lang="en-US" dirty="0">
                <a:solidFill>
                  <a:srgbClr val="00467F"/>
                </a:solidFill>
              </a:rPr>
              <a:t>MRIP directed trips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catch-at-length adjusted for the projected size distribution of the stock in FY 2026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angler trip costs and demographics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Drawing from distributions captures statistical/sampling uncertainty associated with these data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We present the median (50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percentile) of the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Lower and upper confidence intervals are 10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and 90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percentiles (80% CI)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AF218A-90B6-42F8-B5B4-7B2C8A79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9449"/>
              </p:ext>
            </p:extLst>
          </p:nvPr>
        </p:nvGraphicFramePr>
        <p:xfrm>
          <a:off x="628650" y="1513541"/>
          <a:ext cx="8111938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969">
                  <a:extLst>
                    <a:ext uri="{9D8B030D-6E8A-4147-A177-3AD203B41FA5}">
                      <a16:colId xmlns:a16="http://schemas.microsoft.com/office/drawing/2014/main" val="3581812935"/>
                    </a:ext>
                  </a:extLst>
                </a:gridCol>
                <a:gridCol w="4055969">
                  <a:extLst>
                    <a:ext uri="{9D8B030D-6E8A-4147-A177-3AD203B41FA5}">
                      <a16:colId xmlns:a16="http://schemas.microsoft.com/office/drawing/2014/main" val="86513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we need to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we 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trips are likely to occur in a given period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directed trips from the last full FY year of data (FY2024)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fish per trip are anglers likely to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from the most recent 12 waves of MRIP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likely sizes of the fish anglers will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harvest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+ state VAS data on discard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Estimates of total harvest and discards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population numbers-at-length in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6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trip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NOAA trip expenditure data adjusted for inflation (2017)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6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demographics (age, # trips taken in the past 12 months)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year of MRIP fishing effort survey demographic data (2023)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preferences for harvesting/discard sf,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bsb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scup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choice experiment survey data from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6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6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Data and work schedule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D0C639-CB29-4500-9ACC-69D85E58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57562"/>
              </p:ext>
            </p:extLst>
          </p:nvPr>
        </p:nvGraphicFramePr>
        <p:xfrm>
          <a:off x="679450" y="1527688"/>
          <a:ext cx="7785100" cy="4760487"/>
        </p:xfrm>
        <a:graphic>
          <a:graphicData uri="http://schemas.openxmlformats.org/drawingml/2006/table">
            <a:tbl>
              <a:tblPr/>
              <a:tblGrid>
                <a:gridCol w="1135612">
                  <a:extLst>
                    <a:ext uri="{9D8B030D-6E8A-4147-A177-3AD203B41FA5}">
                      <a16:colId xmlns:a16="http://schemas.microsoft.com/office/drawing/2014/main" val="3118318269"/>
                    </a:ext>
                  </a:extLst>
                </a:gridCol>
                <a:gridCol w="2818507">
                  <a:extLst>
                    <a:ext uri="{9D8B030D-6E8A-4147-A177-3AD203B41FA5}">
                      <a16:colId xmlns:a16="http://schemas.microsoft.com/office/drawing/2014/main" val="4177560293"/>
                    </a:ext>
                  </a:extLst>
                </a:gridCol>
                <a:gridCol w="711468">
                  <a:extLst>
                    <a:ext uri="{9D8B030D-6E8A-4147-A177-3AD203B41FA5}">
                      <a16:colId xmlns:a16="http://schemas.microsoft.com/office/drawing/2014/main" val="4134996333"/>
                    </a:ext>
                  </a:extLst>
                </a:gridCol>
                <a:gridCol w="889335">
                  <a:extLst>
                    <a:ext uri="{9D8B030D-6E8A-4147-A177-3AD203B41FA5}">
                      <a16:colId xmlns:a16="http://schemas.microsoft.com/office/drawing/2014/main" val="1311648262"/>
                    </a:ext>
                  </a:extLst>
                </a:gridCol>
                <a:gridCol w="2230178">
                  <a:extLst>
                    <a:ext uri="{9D8B030D-6E8A-4147-A177-3AD203B41FA5}">
                      <a16:colId xmlns:a16="http://schemas.microsoft.com/office/drawing/2014/main" val="622423909"/>
                    </a:ext>
                  </a:extLst>
                </a:gridCol>
              </a:tblGrid>
              <a:tr h="508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2023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2024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2025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 2026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23850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w1-w6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w1-w5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w1-w6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1830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Calibration year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Update model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Make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Projection year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0142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MRIP catch and effort data for calibration 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6358"/>
                  </a:ext>
                </a:extLst>
              </a:tr>
              <a:tr h="50880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MRIP catch-per-trip data for projection 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46289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Catch-at-length data for calibration and to compute baseline rec. selectivity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255075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Jan 1. 2024 stock assessment data to compute rec. selectivity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Jan 1. 2026 stock assessment data for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157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2024 regulations for calibration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2025 regulations for status-quo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1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Catch-per-trip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None/>
              <a:tabLst/>
              <a:defRPr/>
            </a:pPr>
            <a:r>
              <a:rPr kumimoji="0" lang="en-US" sz="220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Projected (FY2026) catch-per-trip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dirty="0"/>
              <a:t>We use the </a:t>
            </a:r>
            <a:r>
              <a:rPr lang="en-US" sz="2000" b="1" dirty="0"/>
              <a:t>last two full years of MRIP data, </a:t>
            </a:r>
            <a:r>
              <a:rPr lang="en-US" sz="2000" dirty="0"/>
              <a:t>based on previous discussion with the TC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lang="en-US" sz="2200" spc="8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None/>
              <a:defRPr/>
            </a:pPr>
            <a:r>
              <a:rPr lang="en-US" sz="2200" dirty="0"/>
              <a:t>Catch-per-trip estimation strata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000" b="0" i="0" u="none" strike="noStrike" dirty="0">
                <a:effectLst/>
              </a:rPr>
              <a:t>Previous estimation strata was state-</a:t>
            </a:r>
            <a:r>
              <a:rPr lang="en-US" sz="2000" b="1" i="0" u="none" strike="noStrike" dirty="0">
                <a:effectLst/>
              </a:rPr>
              <a:t>month</a:t>
            </a:r>
            <a:r>
              <a:rPr lang="en-US" sz="2000" b="0" i="0" u="none" strike="noStrike" dirty="0">
                <a:effectLst/>
              </a:rPr>
              <a:t>-mode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000" dirty="0"/>
              <a:t>C</a:t>
            </a:r>
            <a:r>
              <a:rPr lang="en-US" sz="2000" b="0" i="0" u="none" strike="noStrike" dirty="0">
                <a:effectLst/>
              </a:rPr>
              <a:t>urrent estimation strata state-</a:t>
            </a:r>
            <a:r>
              <a:rPr lang="en-US" sz="2000" b="1" u="none" strike="noStrike" dirty="0">
                <a:effectLst/>
              </a:rPr>
              <a:t>wave</a:t>
            </a:r>
            <a:r>
              <a:rPr lang="en-US" sz="2000" b="0" i="0" u="none" strike="noStrike" dirty="0">
                <a:effectLst/>
              </a:rPr>
              <a:t>-mode (more certainty) </a:t>
            </a:r>
            <a:endParaRPr kumimoji="0" lang="en-US" sz="200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Clr>
                <a:srgbClr val="008998"/>
              </a:buClr>
              <a:buNone/>
              <a:defRPr/>
            </a:pPr>
            <a:r>
              <a:rPr kumimoji="0" lang="en-US" sz="2400" i="1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Is the TC comfortable with these decisions?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7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Missing standard errors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None/>
              <a:tabLst/>
              <a:defRPr/>
            </a:pPr>
            <a:r>
              <a:rPr lang="en-US" sz="2200" dirty="0"/>
              <a:t>S</a:t>
            </a:r>
            <a:r>
              <a:rPr kumimoji="0" lang="en-US" sz="2200" b="0" i="0" u="none" strike="noStrike" kern="1200" cap="none" spc="8" normalizeH="0" baseline="0" noProof="0" dirty="0" err="1">
                <a:ln>
                  <a:noFill/>
                </a:ln>
                <a:effectLst/>
                <a:uLnTx/>
                <a:uFillTx/>
              </a:rPr>
              <a:t>ome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 MRIP point estimates </a:t>
            </a:r>
            <a:r>
              <a:rPr lang="en-US" sz="2200" dirty="0"/>
              <a:t>are based on a 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single PSU and thus do not have standard errors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Previously treated these estimates with certainty, i.e., no sampling/statistical variability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200" spc="8" dirty="0">
                <a:solidFill>
                  <a:srgbClr val="00467F"/>
                </a:solidFill>
              </a:rPr>
              <a:t>Now we are imputing standard errors following MRIP’s hot-deck imputation approach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28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MRIP’s hot-deck imputation approach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Used for intercepted angler trips with landings where both length and weight measurements are missing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spc="8" dirty="0">
                <a:solidFill>
                  <a:srgbClr val="00467F"/>
                </a:solidFill>
              </a:rPr>
              <a:t>Up to five rounds of imputation are conducted in an attempt to fill in missing values: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two-month sampling wave, sub-region, state, mode, area fished,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half-year, sub-region, state, mode,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two-month sampling wave, sub-region, state, mode, area fished, species. </a:t>
            </a:r>
            <a:endParaRPr lang="en-US" sz="2000" dirty="0">
              <a:solidFill>
                <a:srgbClr val="00467F"/>
              </a:solidFill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state, mode, species.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species. 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70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ITLE SLIDES: Horizontal Stacked Logo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D924A02C-0E4F-524A-BD1F-A11271519F27}"/>
    </a:ext>
  </a:extLst>
</a:theme>
</file>

<file path=ppt/theme/theme2.xml><?xml version="1.0" encoding="utf-8"?>
<a:theme xmlns:a="http://schemas.openxmlformats.org/drawingml/2006/main" name="Content Option 2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05B43F0B-1C29-EC4C-83E8-C4A1631404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25311</TotalTime>
  <Words>1514</Words>
  <Application>Microsoft Office PowerPoint</Application>
  <PresentationFormat>On-screen Show (4:3)</PresentationFormat>
  <Paragraphs>320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Wingdings 2</vt:lpstr>
      <vt:lpstr>TITLE SLIDES: Horizontal Stacked Logo</vt:lpstr>
      <vt:lpstr>Content Option 2</vt:lpstr>
      <vt:lpstr>PowerPoint Presentation</vt:lpstr>
      <vt:lpstr>Overview</vt:lpstr>
      <vt:lpstr>Bio-economic model</vt:lpstr>
      <vt:lpstr>Bio-economic model</vt:lpstr>
      <vt:lpstr>Bio-economic model data</vt:lpstr>
      <vt:lpstr>Data and work schedule</vt:lpstr>
      <vt:lpstr>Catch-per-trip data</vt:lpstr>
      <vt:lpstr>Missing standard errors</vt:lpstr>
      <vt:lpstr>MRIP’s hot-deck imputation approach</vt:lpstr>
      <vt:lpstr>Our imputation approach for filling in missing SEs on estimates of directed trips</vt:lpstr>
      <vt:lpstr>Our imputation approach for filling in missing SEs on estimates of directed trips</vt:lpstr>
      <vt:lpstr>Our imputation approach for filling in missing SEs on estimates of harvest- and discards-per-trip (2024)</vt:lpstr>
      <vt:lpstr>Allowing for intra-species correlation in harvest and discards</vt:lpstr>
      <vt:lpstr>Split regulations in a state</vt:lpstr>
      <vt:lpstr>Catch-at-length data aggregation</vt:lpstr>
      <vt:lpstr>Catch-at-length data aggregation - fluke </vt:lpstr>
      <vt:lpstr>Catch-at-length data aggregation - black sea bass </vt:lpstr>
      <vt:lpstr>Catch-at-length data aggregation - scup</vt:lpstr>
      <vt:lpstr>Catch-at-length data aggregation</vt:lpstr>
      <vt:lpstr>Other key updates</vt:lpstr>
      <vt:lpstr>Other concerns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SF, Scup, and BSB Recreation Demand Model:  Updates and 2023 Projections  monitoring committee meeting Tuesday, November 4</dc:title>
  <dc:creator>Andrew Carr-Harris</dc:creator>
  <cp:lastModifiedBy>Andrew Carr-Harris</cp:lastModifiedBy>
  <cp:revision>131</cp:revision>
  <dcterms:created xsi:type="dcterms:W3CDTF">2022-11-09T18:19:56Z</dcterms:created>
  <dcterms:modified xsi:type="dcterms:W3CDTF">2025-06-18T12:04:01Z</dcterms:modified>
</cp:coreProperties>
</file>